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6" r:id="rId21"/>
    <p:sldId id="275" r:id="rId22"/>
  </p:sldIdLst>
  <p:sldSz cx="12192000" cy="6858000"/>
  <p:notesSz cx="6858000" cy="9144000"/>
  <p:defaultTextStyle>
    <a:defPPr>
      <a:defRPr lang="es-G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3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40E32F-3EED-4E17-BD97-C00CE46CE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7FDD5A5-EB7B-4993-8E5B-82AFAB4DF4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8E30F8D-526E-435D-AB7C-639853540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DE39A-70F4-4C58-8508-17FD9D65A270}" type="datetimeFigureOut">
              <a:rPr lang="es-GT" smtClean="0"/>
              <a:t>2/09/2023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7BA4BDA-1376-4144-9E0E-CF1EBBBA9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7CB0673-2934-493A-9BD0-488D9A983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F022E-83AD-4D46-A52F-897E5EA4B55F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73123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B7B508-5393-407A-B337-5F73C5A5A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5CA202D-90D0-4BAC-8FA4-1F68B8D323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0168C86-870D-442E-8A96-AFEDB23DF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DE39A-70F4-4C58-8508-17FD9D65A270}" type="datetimeFigureOut">
              <a:rPr lang="es-GT" smtClean="0"/>
              <a:t>2/09/2023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AC27FBB-045D-4C65-8399-D32E14CDC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98BEC24-4ED5-477C-AFED-272052C05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F022E-83AD-4D46-A52F-897E5EA4B55F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510819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A7AD885-3F11-47B9-962F-E97D02DF36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C601873-7A2D-4C21-A65F-D0BD692808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3CA93DC-5D0B-4B1A-B558-F63EBB565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DE39A-70F4-4C58-8508-17FD9D65A270}" type="datetimeFigureOut">
              <a:rPr lang="es-GT" smtClean="0"/>
              <a:t>2/09/2023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738FAAE-060F-4539-B260-E05D5E10C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FA10C35-D9BB-49AE-8327-FCB5A1F8A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F022E-83AD-4D46-A52F-897E5EA4B55F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996348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43BD2E-7E47-4F37-AF39-11727817A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4A6CC58-B8F9-4DDE-B1E3-7F4776C61E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B918378-6CDC-40DA-858C-75D92CE2E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DE39A-70F4-4C58-8508-17FD9D65A270}" type="datetimeFigureOut">
              <a:rPr lang="es-GT" smtClean="0"/>
              <a:t>2/09/2023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860A79E-D1EC-4878-A621-9DEA21AE1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50A115A-89D2-48B1-A101-294C58172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F022E-83AD-4D46-A52F-897E5EA4B55F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075168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8D2DD7-F61A-462A-802C-A44BEC767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D88E3AE-0485-4B95-8718-D786E94A2E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C874417-04E8-4F4D-8350-DACA8C4FE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DE39A-70F4-4C58-8508-17FD9D65A270}" type="datetimeFigureOut">
              <a:rPr lang="es-GT" smtClean="0"/>
              <a:t>2/09/2023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C2A0A9B-C23A-4409-966A-BABDE5D02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95A8700-EE78-46D6-A961-6870D0DF9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F022E-83AD-4D46-A52F-897E5EA4B55F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200053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1989DA-92C2-4AB9-85A5-9305FEB41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3005C0D-D7C5-4D1C-81AA-DA899861CC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4B78F8E-68B0-47D8-8C84-42E8A6B413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C3F0BF5-F6D3-41DE-AEBC-825D86A3C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DE39A-70F4-4C58-8508-17FD9D65A270}" type="datetimeFigureOut">
              <a:rPr lang="es-GT" smtClean="0"/>
              <a:t>2/09/2023</a:t>
            </a:fld>
            <a:endParaRPr lang="es-GT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5658722-32A4-4A0D-925E-16233CA05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E3CD495-D8E4-4186-9F41-EBCD795C4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F022E-83AD-4D46-A52F-897E5EA4B55F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82012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D6B9C9-C465-4FB3-85BD-8CEF44CA1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8737DAE-19AF-4B3D-94E5-7110ACEB00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F2EEEA7-1850-4592-A894-6C107CC9EB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E60BAD3-033E-4F4D-82AC-E52F0EE637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94BCF8B-36B3-4940-BD10-75EB262C8E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6771116-0EA0-409F-835D-394951F04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DE39A-70F4-4C58-8508-17FD9D65A270}" type="datetimeFigureOut">
              <a:rPr lang="es-GT" smtClean="0"/>
              <a:t>2/09/2023</a:t>
            </a:fld>
            <a:endParaRPr lang="es-GT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5912B65-4DCA-4B31-8A3A-A38CDC1EE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0E0B860-B8B2-4DA9-8CB3-C7872009D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F022E-83AD-4D46-A52F-897E5EA4B55F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510389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47304E-A75B-424E-AFB3-92A0EB890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9B15B8C-93A6-4D3C-86BF-C499E2D5C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DE39A-70F4-4C58-8508-17FD9D65A270}" type="datetimeFigureOut">
              <a:rPr lang="es-GT" smtClean="0"/>
              <a:t>2/09/2023</a:t>
            </a:fld>
            <a:endParaRPr lang="es-GT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29A0968-3346-4273-8114-A0AF913CD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F43D798-BC78-459E-A012-ED37AD1BE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F022E-83AD-4D46-A52F-897E5EA4B55F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653284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2887279-9CE2-4282-A1DB-E46B626E0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DE39A-70F4-4C58-8508-17FD9D65A270}" type="datetimeFigureOut">
              <a:rPr lang="es-GT" smtClean="0"/>
              <a:t>2/09/2023</a:t>
            </a:fld>
            <a:endParaRPr lang="es-GT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55DCBAD-BD33-40F8-8F6B-ADAB2926D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634D98A-4003-4E90-9596-504CA6634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F022E-83AD-4D46-A52F-897E5EA4B55F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073634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D7B487-1812-4776-9515-2C77944D7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666C37A-729F-42E0-938F-EF0E831180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09F65DA-1163-4BD2-B857-ABCEA3CB76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5A1DAA0-AE50-4D83-B5AC-E510FDEF7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DE39A-70F4-4C58-8508-17FD9D65A270}" type="datetimeFigureOut">
              <a:rPr lang="es-GT" smtClean="0"/>
              <a:t>2/09/2023</a:t>
            </a:fld>
            <a:endParaRPr lang="es-GT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596B508-EE76-41EA-A407-B51DF8564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8FCF64C-3EDC-4077-964D-C4334D612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F022E-83AD-4D46-A52F-897E5EA4B55F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234058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B70E4A-E4DC-456D-8468-081AA63D2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3D60EDC-648D-4497-972B-58888255F2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GT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36A8427-E166-4ABE-A712-3B67FC6D72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18574F3-241F-4281-93E6-9F677B450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DE39A-70F4-4C58-8508-17FD9D65A270}" type="datetimeFigureOut">
              <a:rPr lang="es-GT" smtClean="0"/>
              <a:t>2/09/2023</a:t>
            </a:fld>
            <a:endParaRPr lang="es-GT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7D542C3-061B-4F28-AB81-01D9B576D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17E0DEA-F648-4445-B098-A418B12E9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F022E-83AD-4D46-A52F-897E5EA4B55F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604854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F4E7D20-78B9-4F14-9BE1-253F679A8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9A7CE47-790D-4F15-B2CE-0933F343B4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6AEDEAF-0EF5-4A5C-B0A5-75FE6CB10A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9DE39A-70F4-4C58-8508-17FD9D65A270}" type="datetimeFigureOut">
              <a:rPr lang="es-GT" smtClean="0"/>
              <a:t>2/09/2023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F563003-1516-488C-9023-76C4CA00DB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88C7D49-3138-48C4-873E-6FFFE60CAA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7F022E-83AD-4D46-A52F-897E5EA4B55F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999441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G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DE1376-7D10-4955-A31C-C58B6F5E73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4632" y="2084889"/>
            <a:ext cx="9144000" cy="2387600"/>
          </a:xfrm>
        </p:spPr>
        <p:txBody>
          <a:bodyPr>
            <a:normAutofit/>
          </a:bodyPr>
          <a:lstStyle/>
          <a:p>
            <a:r>
              <a:rPr lang="es-ES" sz="11500" b="1" dirty="0">
                <a:latin typeface="Algerian" panose="04020705040A02060702" pitchFamily="82" charset="0"/>
              </a:rPr>
              <a:t>CADENAS</a:t>
            </a:r>
            <a:endParaRPr lang="es-GT" sz="11500" b="1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95641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3C8730-E01F-4966-91C6-E66C48527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7460" y="2194877"/>
            <a:ext cx="4577080" cy="1325563"/>
          </a:xfrm>
          <a:solidFill>
            <a:srgbClr val="FF0000"/>
          </a:solidFill>
        </p:spPr>
        <p:txBody>
          <a:bodyPr>
            <a:normAutofit fontScale="90000"/>
          </a:bodyPr>
          <a:lstStyle/>
          <a:p>
            <a:r>
              <a:rPr lang="es-GT" sz="6000" dirty="0">
                <a:solidFill>
                  <a:schemeClr val="accent1">
                    <a:lumMod val="75000"/>
                  </a:schemeClr>
                </a:solidFill>
                <a:latin typeface="Algerian" panose="04020705040A02060702" pitchFamily="82" charset="0"/>
              </a:rPr>
              <a:t>Ejercicio #5</a:t>
            </a:r>
            <a:br>
              <a:rPr lang="es-GT" dirty="0"/>
            </a:br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37452053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A37790-0D65-4C47-AE11-E85118488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GT" sz="1200" dirty="0">
                <a:solidFill>
                  <a:schemeClr val="bg1">
                    <a:lumMod val="75000"/>
                  </a:schemeClr>
                </a:solidFill>
                <a:latin typeface="Algerian" panose="04020705040A02060702" pitchFamily="82" charset="0"/>
              </a:rPr>
              <a:t>Código y </a:t>
            </a:r>
            <a:r>
              <a:rPr lang="es-GT" sz="1200" dirty="0" err="1">
                <a:solidFill>
                  <a:schemeClr val="bg1">
                    <a:lumMod val="75000"/>
                  </a:schemeClr>
                </a:solidFill>
                <a:latin typeface="Algerian" panose="04020705040A02060702" pitchFamily="82" charset="0"/>
              </a:rPr>
              <a:t>Prueva</a:t>
            </a:r>
            <a:r>
              <a:rPr lang="es-GT" sz="1200" dirty="0">
                <a:solidFill>
                  <a:schemeClr val="bg1">
                    <a:lumMod val="75000"/>
                  </a:schemeClr>
                </a:solidFill>
                <a:latin typeface="Algerian" panose="04020705040A02060702" pitchFamily="82" charset="0"/>
              </a:rPr>
              <a:t>: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F9355CB-BC43-4C4A-8921-479231AAFE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200" y="1690688"/>
            <a:ext cx="5511800" cy="1242695"/>
          </a:xfrm>
        </p:spPr>
        <p:txBody>
          <a:bodyPr>
            <a:normAutofit/>
          </a:bodyPr>
          <a:lstStyle/>
          <a:p>
            <a:r>
              <a:rPr lang="es-ES" sz="1200" dirty="0">
                <a:latin typeface="Algerian" panose="04020705040A02060702" pitchFamily="82" charset="0"/>
              </a:rPr>
              <a:t>Oración = input("Escribe tu oración: ")</a:t>
            </a:r>
          </a:p>
          <a:p>
            <a:r>
              <a:rPr lang="es-ES" sz="1200" dirty="0" err="1">
                <a:latin typeface="Algerian" panose="04020705040A02060702" pitchFamily="82" charset="0"/>
              </a:rPr>
              <a:t>print</a:t>
            </a:r>
            <a:r>
              <a:rPr lang="es-ES" sz="1200" dirty="0">
                <a:latin typeface="Algerian" panose="04020705040A02060702" pitchFamily="82" charset="0"/>
              </a:rPr>
              <a:t>(Oración[::-1])</a:t>
            </a:r>
          </a:p>
          <a:p>
            <a:endParaRPr lang="es-GT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331C02A1-E7FC-4499-9093-E471C98C7F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550" y="2948869"/>
            <a:ext cx="6236020" cy="2768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4175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BE2A43-96F2-4731-8F49-AFC83A0A8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2540" y="2103437"/>
            <a:ext cx="4566920" cy="1325563"/>
          </a:xfrm>
          <a:solidFill>
            <a:srgbClr val="FFFF00"/>
          </a:solidFill>
        </p:spPr>
        <p:txBody>
          <a:bodyPr>
            <a:normAutofit fontScale="90000"/>
          </a:bodyPr>
          <a:lstStyle/>
          <a:p>
            <a:r>
              <a:rPr lang="es-GT" sz="6000" dirty="0">
                <a:solidFill>
                  <a:schemeClr val="accent2">
                    <a:lumMod val="75000"/>
                  </a:schemeClr>
                </a:solidFill>
                <a:latin typeface="Algerian" panose="04020705040A02060702" pitchFamily="82" charset="0"/>
              </a:rPr>
              <a:t>Ejercicio#6</a:t>
            </a:r>
          </a:p>
        </p:txBody>
      </p:sp>
    </p:spTree>
    <p:extLst>
      <p:ext uri="{BB962C8B-B14F-4D97-AF65-F5344CB8AC3E}">
        <p14:creationId xmlns:p14="http://schemas.microsoft.com/office/powerpoint/2010/main" val="15415402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CF0573-F715-4434-9689-A8BDD2F58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GT" sz="1200" dirty="0">
                <a:solidFill>
                  <a:schemeClr val="bg1">
                    <a:lumMod val="75000"/>
                  </a:schemeClr>
                </a:solidFill>
                <a:latin typeface="Algerian" panose="04020705040A02060702" pitchFamily="82" charset="0"/>
              </a:rPr>
              <a:t>Código y </a:t>
            </a:r>
            <a:r>
              <a:rPr lang="es-GT" sz="1200" dirty="0" err="1">
                <a:solidFill>
                  <a:schemeClr val="bg1">
                    <a:lumMod val="75000"/>
                  </a:schemeClr>
                </a:solidFill>
                <a:latin typeface="Algerian" panose="04020705040A02060702" pitchFamily="82" charset="0"/>
              </a:rPr>
              <a:t>Prueva</a:t>
            </a:r>
            <a:r>
              <a:rPr lang="es-GT" sz="1200" dirty="0">
                <a:solidFill>
                  <a:schemeClr val="bg1">
                    <a:lumMod val="75000"/>
                  </a:schemeClr>
                </a:solidFill>
                <a:latin typeface="Algerian" panose="04020705040A02060702" pitchFamily="82" charset="0"/>
              </a:rPr>
              <a:t>: </a:t>
            </a:r>
            <a:endParaRPr lang="es-GT" sz="12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AC2C654-1281-4D0A-9131-3F35E6075F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760" y="1253331"/>
            <a:ext cx="10515600" cy="941229"/>
          </a:xfrm>
        </p:spPr>
        <p:txBody>
          <a:bodyPr/>
          <a:lstStyle/>
          <a:p>
            <a:r>
              <a:rPr lang="es-ES" sz="1200" dirty="0">
                <a:latin typeface="Algerian" panose="04020705040A02060702" pitchFamily="82" charset="0"/>
              </a:rPr>
              <a:t>Oración = input("Escribe una oración: ")</a:t>
            </a:r>
          </a:p>
          <a:p>
            <a:r>
              <a:rPr lang="es-ES" sz="1200" dirty="0" err="1">
                <a:latin typeface="Algerian" panose="04020705040A02060702" pitchFamily="82" charset="0"/>
              </a:rPr>
              <a:t>Vocal_mayuscula</a:t>
            </a:r>
            <a:r>
              <a:rPr lang="es-ES" sz="1200" dirty="0">
                <a:latin typeface="Algerian" panose="04020705040A02060702" pitchFamily="82" charset="0"/>
              </a:rPr>
              <a:t> = input("Escribe la vocal que quieres que </a:t>
            </a:r>
            <a:r>
              <a:rPr lang="es-ES" sz="1200" dirty="0" err="1">
                <a:latin typeface="Algerian" panose="04020705040A02060702" pitchFamily="82" charset="0"/>
              </a:rPr>
              <a:t>aparesca</a:t>
            </a:r>
            <a:r>
              <a:rPr lang="es-ES" sz="1200" dirty="0">
                <a:latin typeface="Algerian" panose="04020705040A02060702" pitchFamily="82" charset="0"/>
              </a:rPr>
              <a:t> en </a:t>
            </a:r>
            <a:r>
              <a:rPr lang="es-ES" sz="1200" dirty="0" err="1">
                <a:latin typeface="Algerian" panose="04020705040A02060702" pitchFamily="82" charset="0"/>
              </a:rPr>
              <a:t>mayuscula</a:t>
            </a:r>
            <a:r>
              <a:rPr lang="es-ES" sz="1200" dirty="0">
                <a:latin typeface="Algerian" panose="04020705040A02060702" pitchFamily="82" charset="0"/>
              </a:rPr>
              <a:t>:")</a:t>
            </a:r>
          </a:p>
          <a:p>
            <a:r>
              <a:rPr lang="es-ES" sz="1200" dirty="0" err="1">
                <a:latin typeface="Algerian" panose="04020705040A02060702" pitchFamily="82" charset="0"/>
              </a:rPr>
              <a:t>print</a:t>
            </a:r>
            <a:r>
              <a:rPr lang="es-ES" sz="1200" dirty="0">
                <a:latin typeface="Algerian" panose="04020705040A02060702" pitchFamily="82" charset="0"/>
              </a:rPr>
              <a:t>(</a:t>
            </a:r>
            <a:r>
              <a:rPr lang="es-ES" sz="1200" dirty="0" err="1">
                <a:latin typeface="Algerian" panose="04020705040A02060702" pitchFamily="82" charset="0"/>
              </a:rPr>
              <a:t>Oración.replace</a:t>
            </a:r>
            <a:r>
              <a:rPr lang="es-ES" sz="1200" dirty="0">
                <a:latin typeface="Algerian" panose="04020705040A02060702" pitchFamily="82" charset="0"/>
              </a:rPr>
              <a:t>(</a:t>
            </a:r>
            <a:r>
              <a:rPr lang="es-ES" sz="1200" dirty="0" err="1">
                <a:latin typeface="Algerian" panose="04020705040A02060702" pitchFamily="82" charset="0"/>
              </a:rPr>
              <a:t>Vocal_mayuscula</a:t>
            </a:r>
            <a:r>
              <a:rPr lang="es-ES" sz="1200" dirty="0">
                <a:latin typeface="Algerian" panose="04020705040A02060702" pitchFamily="82" charset="0"/>
              </a:rPr>
              <a:t>, </a:t>
            </a:r>
            <a:r>
              <a:rPr lang="es-ES" sz="1200" dirty="0" err="1">
                <a:latin typeface="Algerian" panose="04020705040A02060702" pitchFamily="82" charset="0"/>
              </a:rPr>
              <a:t>Vocal_mayuscula.upper</a:t>
            </a:r>
            <a:r>
              <a:rPr lang="es-ES" sz="1200" dirty="0">
                <a:latin typeface="Algerian" panose="04020705040A02060702" pitchFamily="82" charset="0"/>
              </a:rPr>
              <a:t>()))</a:t>
            </a:r>
          </a:p>
          <a:p>
            <a:endParaRPr lang="es-GT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5FA8009-7DED-4272-81EC-E11410B9AE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395" y="2676463"/>
            <a:ext cx="6216970" cy="2419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954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4125DF-6754-49FF-8C63-056219607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6020" y="2103437"/>
            <a:ext cx="4759960" cy="1325563"/>
          </a:xfrm>
          <a:solidFill>
            <a:schemeClr val="accent3"/>
          </a:solidFill>
        </p:spPr>
        <p:txBody>
          <a:bodyPr>
            <a:normAutofit/>
          </a:bodyPr>
          <a:lstStyle/>
          <a:p>
            <a:r>
              <a:rPr lang="es-GT" sz="6000" dirty="0">
                <a:solidFill>
                  <a:srgbClr val="00B050"/>
                </a:solidFill>
                <a:latin typeface="Algerian" panose="04020705040A02060702" pitchFamily="82" charset="0"/>
              </a:rPr>
              <a:t>Ejercicio#7 </a:t>
            </a:r>
          </a:p>
        </p:txBody>
      </p:sp>
    </p:spTree>
    <p:extLst>
      <p:ext uri="{BB962C8B-B14F-4D97-AF65-F5344CB8AC3E}">
        <p14:creationId xmlns:p14="http://schemas.microsoft.com/office/powerpoint/2010/main" val="42552758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8577CF-F405-4F41-8A5D-516AE7900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GT" sz="1200" dirty="0">
                <a:solidFill>
                  <a:schemeClr val="bg1">
                    <a:lumMod val="75000"/>
                  </a:schemeClr>
                </a:solidFill>
                <a:latin typeface="Algerian" panose="04020705040A02060702" pitchFamily="82" charset="0"/>
              </a:rPr>
              <a:t>Código y </a:t>
            </a:r>
            <a:r>
              <a:rPr lang="es-GT" sz="1200" dirty="0" err="1">
                <a:solidFill>
                  <a:schemeClr val="bg1">
                    <a:lumMod val="75000"/>
                  </a:schemeClr>
                </a:solidFill>
                <a:latin typeface="Algerian" panose="04020705040A02060702" pitchFamily="82" charset="0"/>
              </a:rPr>
              <a:t>Prueva</a:t>
            </a:r>
            <a:r>
              <a:rPr lang="es-GT" sz="1200" dirty="0">
                <a:solidFill>
                  <a:schemeClr val="bg1">
                    <a:lumMod val="75000"/>
                  </a:schemeClr>
                </a:solidFill>
                <a:latin typeface="Algerian" panose="04020705040A02060702" pitchFamily="82" charset="0"/>
              </a:rPr>
              <a:t>: </a:t>
            </a:r>
            <a:endParaRPr lang="es-GT" sz="12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AD25CA0-F682-4129-8095-FF3913C4C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0345"/>
            <a:ext cx="4577080" cy="907415"/>
          </a:xfrm>
        </p:spPr>
        <p:txBody>
          <a:bodyPr/>
          <a:lstStyle/>
          <a:p>
            <a:r>
              <a:rPr lang="es-GT" sz="1200" dirty="0">
                <a:latin typeface="Algerian" panose="04020705040A02060702" pitchFamily="82" charset="0"/>
              </a:rPr>
              <a:t>Correo = input("Escribe tu correo </a:t>
            </a:r>
            <a:r>
              <a:rPr lang="es-GT" sz="1200" dirty="0" err="1">
                <a:latin typeface="Algerian" panose="04020705040A02060702" pitchFamily="82" charset="0"/>
              </a:rPr>
              <a:t>electronico</a:t>
            </a:r>
            <a:r>
              <a:rPr lang="es-GT" sz="1200" dirty="0">
                <a:latin typeface="Algerian" panose="04020705040A02060702" pitchFamily="82" charset="0"/>
              </a:rPr>
              <a:t>: ")</a:t>
            </a:r>
          </a:p>
          <a:p>
            <a:endParaRPr lang="es-GT" sz="1200" dirty="0">
              <a:latin typeface="Algerian" panose="04020705040A02060702" pitchFamily="82" charset="0"/>
            </a:endParaRPr>
          </a:p>
          <a:p>
            <a:r>
              <a:rPr lang="es-GT" sz="1200" dirty="0" err="1">
                <a:latin typeface="Algerian" panose="04020705040A02060702" pitchFamily="82" charset="0"/>
              </a:rPr>
              <a:t>print</a:t>
            </a:r>
            <a:r>
              <a:rPr lang="es-GT" sz="1200" dirty="0">
                <a:latin typeface="Algerian" panose="04020705040A02060702" pitchFamily="82" charset="0"/>
              </a:rPr>
              <a:t>(Correo[:</a:t>
            </a:r>
            <a:r>
              <a:rPr lang="es-GT" sz="1200" dirty="0" err="1">
                <a:latin typeface="Algerian" panose="04020705040A02060702" pitchFamily="82" charset="0"/>
              </a:rPr>
              <a:t>Correo.find</a:t>
            </a:r>
            <a:r>
              <a:rPr lang="es-GT" sz="1200" dirty="0">
                <a:latin typeface="Algerian" panose="04020705040A02060702" pitchFamily="82" charset="0"/>
              </a:rPr>
              <a:t>('@')] + '@ceu.es')</a:t>
            </a:r>
          </a:p>
          <a:p>
            <a:endParaRPr lang="es-GT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CB3CB2B-D175-457F-8245-328C7E9473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51706"/>
            <a:ext cx="6236020" cy="2082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6610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81E4B0-E957-48B8-A70A-D9908B1AA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4580" y="2103437"/>
            <a:ext cx="4942840" cy="1325563"/>
          </a:xfrm>
          <a:solidFill>
            <a:schemeClr val="accent3"/>
          </a:solidFill>
        </p:spPr>
        <p:txBody>
          <a:bodyPr>
            <a:normAutofit/>
          </a:bodyPr>
          <a:lstStyle/>
          <a:p>
            <a:r>
              <a:rPr lang="es-GT" sz="6000" dirty="0">
                <a:latin typeface="Algerian" panose="04020705040A02060702" pitchFamily="82" charset="0"/>
              </a:rPr>
              <a:t>ejercicio#8</a:t>
            </a:r>
          </a:p>
        </p:txBody>
      </p:sp>
    </p:spTree>
    <p:extLst>
      <p:ext uri="{BB962C8B-B14F-4D97-AF65-F5344CB8AC3E}">
        <p14:creationId xmlns:p14="http://schemas.microsoft.com/office/powerpoint/2010/main" val="463614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6AF651-44CD-4F0A-A127-09AF67545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GT" sz="1200" dirty="0">
                <a:solidFill>
                  <a:schemeClr val="bg1">
                    <a:lumMod val="75000"/>
                  </a:schemeClr>
                </a:solidFill>
                <a:latin typeface="Algerian" panose="04020705040A02060702" pitchFamily="82" charset="0"/>
              </a:rPr>
              <a:t>Código y </a:t>
            </a:r>
            <a:r>
              <a:rPr lang="es-GT" sz="1200" dirty="0" err="1">
                <a:solidFill>
                  <a:schemeClr val="bg1">
                    <a:lumMod val="75000"/>
                  </a:schemeClr>
                </a:solidFill>
                <a:latin typeface="Algerian" panose="04020705040A02060702" pitchFamily="82" charset="0"/>
              </a:rPr>
              <a:t>Prueva</a:t>
            </a:r>
            <a:r>
              <a:rPr lang="es-GT" sz="1200" dirty="0">
                <a:solidFill>
                  <a:schemeClr val="bg1">
                    <a:lumMod val="75000"/>
                  </a:schemeClr>
                </a:solidFill>
                <a:latin typeface="Algerian" panose="04020705040A02060702" pitchFamily="82" charset="0"/>
              </a:rPr>
              <a:t>: </a:t>
            </a:r>
            <a:endParaRPr lang="es-GT" sz="12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2BC6DBB-8FEA-4C6C-AEE7-5B69169153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185400" cy="633095"/>
          </a:xfrm>
        </p:spPr>
        <p:txBody>
          <a:bodyPr/>
          <a:lstStyle/>
          <a:p>
            <a:r>
              <a:rPr lang="es-ES" sz="1200" dirty="0">
                <a:latin typeface="Algerian" panose="04020705040A02060702" pitchFamily="82" charset="0"/>
              </a:rPr>
              <a:t>Precio = input("</a:t>
            </a:r>
            <a:r>
              <a:rPr lang="es-ES" sz="1200" dirty="0" err="1">
                <a:latin typeface="Algerian" panose="04020705040A02060702" pitchFamily="82" charset="0"/>
              </a:rPr>
              <a:t>Escrive</a:t>
            </a:r>
            <a:r>
              <a:rPr lang="es-ES" sz="1200" dirty="0">
                <a:latin typeface="Algerian" panose="04020705040A02060702" pitchFamily="82" charset="0"/>
              </a:rPr>
              <a:t> el precio del producto con 2 decimales: ")</a:t>
            </a:r>
          </a:p>
          <a:p>
            <a:r>
              <a:rPr lang="es-ES" sz="1200" dirty="0" err="1">
                <a:latin typeface="Algerian" panose="04020705040A02060702" pitchFamily="82" charset="0"/>
              </a:rPr>
              <a:t>print</a:t>
            </a:r>
            <a:r>
              <a:rPr lang="es-ES" sz="1200" dirty="0">
                <a:latin typeface="Algerian" panose="04020705040A02060702" pitchFamily="82" charset="0"/>
              </a:rPr>
              <a:t>(Precio[:</a:t>
            </a:r>
            <a:r>
              <a:rPr lang="es-ES" sz="1200" dirty="0" err="1">
                <a:latin typeface="Algerian" panose="04020705040A02060702" pitchFamily="82" charset="0"/>
              </a:rPr>
              <a:t>Precio.find</a:t>
            </a:r>
            <a:r>
              <a:rPr lang="es-ES" sz="1200" dirty="0">
                <a:latin typeface="Algerian" panose="04020705040A02060702" pitchFamily="82" charset="0"/>
              </a:rPr>
              <a:t>('.')], 'Euros y', Precio[</a:t>
            </a:r>
            <a:r>
              <a:rPr lang="es-ES" sz="1200" dirty="0" err="1">
                <a:latin typeface="Algerian" panose="04020705040A02060702" pitchFamily="82" charset="0"/>
              </a:rPr>
              <a:t>Precio.find</a:t>
            </a:r>
            <a:r>
              <a:rPr lang="es-ES" sz="1200" dirty="0">
                <a:latin typeface="Algerian" panose="04020705040A02060702" pitchFamily="82" charset="0"/>
              </a:rPr>
              <a:t>('.')+1:], 'céntimos.')</a:t>
            </a:r>
          </a:p>
          <a:p>
            <a:endParaRPr lang="es-GT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19FE0C1-15D3-4FDF-A05B-FF1968A31D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117797"/>
            <a:ext cx="6280473" cy="2044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6234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A3E766-5620-4565-8BD8-15FB41CF4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5100" y="2519045"/>
            <a:ext cx="6781800" cy="1325563"/>
          </a:xfrm>
          <a:solidFill>
            <a:schemeClr val="bg2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s-GT" sz="6000" dirty="0">
                <a:solidFill>
                  <a:schemeClr val="accent4">
                    <a:lumMod val="75000"/>
                  </a:schemeClr>
                </a:solidFill>
                <a:latin typeface="Algerian" panose="04020705040A02060702" pitchFamily="82" charset="0"/>
              </a:rPr>
              <a:t>Ejercicio#9 y 9.1</a:t>
            </a:r>
          </a:p>
        </p:txBody>
      </p:sp>
    </p:spTree>
    <p:extLst>
      <p:ext uri="{BB962C8B-B14F-4D97-AF65-F5344CB8AC3E}">
        <p14:creationId xmlns:p14="http://schemas.microsoft.com/office/powerpoint/2010/main" val="42375524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B34258-C9C9-4A8D-9DB7-F6F793E7F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GT" sz="1200" dirty="0">
                <a:solidFill>
                  <a:schemeClr val="bg1">
                    <a:lumMod val="75000"/>
                  </a:schemeClr>
                </a:solidFill>
                <a:latin typeface="Algerian" panose="04020705040A02060702" pitchFamily="82" charset="0"/>
              </a:rPr>
              <a:t>Código y </a:t>
            </a:r>
            <a:r>
              <a:rPr lang="es-GT" sz="1200" dirty="0" err="1">
                <a:solidFill>
                  <a:schemeClr val="bg1">
                    <a:lumMod val="75000"/>
                  </a:schemeClr>
                </a:solidFill>
                <a:latin typeface="Algerian" panose="04020705040A02060702" pitchFamily="82" charset="0"/>
              </a:rPr>
              <a:t>Prueva</a:t>
            </a:r>
            <a:r>
              <a:rPr lang="es-GT" sz="1200" dirty="0">
                <a:solidFill>
                  <a:schemeClr val="bg1">
                    <a:lumMod val="75000"/>
                  </a:schemeClr>
                </a:solidFill>
                <a:latin typeface="Algerian" panose="04020705040A02060702" pitchFamily="82" charset="0"/>
              </a:rPr>
              <a:t>: </a:t>
            </a:r>
            <a:endParaRPr lang="es-GT" sz="12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32E176C-2E48-4568-B7B0-800776A74B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360" y="1253331"/>
            <a:ext cx="38862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GT" sz="1200" dirty="0">
                <a:latin typeface="Algerian" panose="04020705040A02060702" pitchFamily="82" charset="0"/>
              </a:rPr>
              <a:t>Ejercicio #9</a:t>
            </a:r>
          </a:p>
          <a:p>
            <a:r>
              <a:rPr lang="es-ES" sz="1200" dirty="0" err="1">
                <a:latin typeface="Algerian" panose="04020705040A02060702" pitchFamily="82" charset="0"/>
              </a:rPr>
              <a:t>print</a:t>
            </a:r>
            <a:r>
              <a:rPr lang="es-ES" sz="1200" dirty="0">
                <a:latin typeface="Algerian" panose="04020705040A02060702" pitchFamily="82" charset="0"/>
              </a:rPr>
              <a:t>("</a:t>
            </a:r>
            <a:r>
              <a:rPr lang="es-ES" sz="1200" dirty="0" err="1">
                <a:latin typeface="Algerian" panose="04020705040A02060702" pitchFamily="82" charset="0"/>
              </a:rPr>
              <a:t>EScribe</a:t>
            </a:r>
            <a:r>
              <a:rPr lang="es-ES" sz="1200" dirty="0">
                <a:latin typeface="Algerian" panose="04020705040A02060702" pitchFamily="82" charset="0"/>
              </a:rPr>
              <a:t> la fecha de tu nacimiento ")</a:t>
            </a:r>
          </a:p>
          <a:p>
            <a:r>
              <a:rPr lang="es-ES" sz="1200" dirty="0">
                <a:latin typeface="Algerian" panose="04020705040A02060702" pitchFamily="82" charset="0"/>
              </a:rPr>
              <a:t>fecha = input("con el siguiente formato </a:t>
            </a:r>
            <a:r>
              <a:rPr lang="es-ES" sz="1200" dirty="0" err="1">
                <a:latin typeface="Algerian" panose="04020705040A02060702" pitchFamily="82" charset="0"/>
              </a:rPr>
              <a:t>dd</a:t>
            </a:r>
            <a:r>
              <a:rPr lang="es-ES" sz="1200" dirty="0">
                <a:latin typeface="Algerian" panose="04020705040A02060702" pitchFamily="82" charset="0"/>
              </a:rPr>
              <a:t>/mm/</a:t>
            </a:r>
            <a:r>
              <a:rPr lang="es-ES" sz="1200" dirty="0" err="1">
                <a:latin typeface="Algerian" panose="04020705040A02060702" pitchFamily="82" charset="0"/>
              </a:rPr>
              <a:t>aaaa</a:t>
            </a:r>
            <a:r>
              <a:rPr lang="es-ES" sz="1200" dirty="0">
                <a:latin typeface="Algerian" panose="04020705040A02060702" pitchFamily="82" charset="0"/>
              </a:rPr>
              <a:t>: ")</a:t>
            </a:r>
          </a:p>
          <a:p>
            <a:r>
              <a:rPr lang="es-ES" sz="1200" dirty="0" err="1">
                <a:latin typeface="Algerian" panose="04020705040A02060702" pitchFamily="82" charset="0"/>
              </a:rPr>
              <a:t>print</a:t>
            </a:r>
            <a:r>
              <a:rPr lang="es-ES" sz="1200" dirty="0">
                <a:latin typeface="Algerian" panose="04020705040A02060702" pitchFamily="82" charset="0"/>
              </a:rPr>
              <a:t>('Día', fecha[:2])</a:t>
            </a:r>
          </a:p>
          <a:p>
            <a:r>
              <a:rPr lang="es-ES" sz="1200" dirty="0" err="1">
                <a:latin typeface="Algerian" panose="04020705040A02060702" pitchFamily="82" charset="0"/>
              </a:rPr>
              <a:t>print</a:t>
            </a:r>
            <a:r>
              <a:rPr lang="es-ES" sz="1200" dirty="0">
                <a:latin typeface="Algerian" panose="04020705040A02060702" pitchFamily="82" charset="0"/>
              </a:rPr>
              <a:t>('Mes', fecha[3:5])</a:t>
            </a:r>
          </a:p>
          <a:p>
            <a:r>
              <a:rPr lang="es-ES" sz="1200" dirty="0" err="1">
                <a:latin typeface="Algerian" panose="04020705040A02060702" pitchFamily="82" charset="0"/>
              </a:rPr>
              <a:t>print</a:t>
            </a:r>
            <a:r>
              <a:rPr lang="es-ES" sz="1200" dirty="0">
                <a:latin typeface="Algerian" panose="04020705040A02060702" pitchFamily="82" charset="0"/>
              </a:rPr>
              <a:t>('Año', fecha[6:])</a:t>
            </a:r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AF141A20-F769-4D2D-B326-D1462638B07B}"/>
              </a:ext>
            </a:extLst>
          </p:cNvPr>
          <p:cNvSpPr txBox="1">
            <a:spLocks/>
          </p:cNvSpPr>
          <p:nvPr/>
        </p:nvSpPr>
        <p:spPr>
          <a:xfrm>
            <a:off x="6990080" y="1253331"/>
            <a:ext cx="4119880" cy="35828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GT" sz="1200" dirty="0">
                <a:latin typeface="Algerian" panose="04020705040A02060702" pitchFamily="82" charset="0"/>
              </a:rPr>
              <a:t>Ejercicio #9.1</a:t>
            </a:r>
          </a:p>
          <a:p>
            <a:r>
              <a:rPr lang="es-GT" sz="1200" dirty="0" err="1">
                <a:latin typeface="Algerian" panose="04020705040A02060702" pitchFamily="82" charset="0"/>
              </a:rPr>
              <a:t>print</a:t>
            </a:r>
            <a:r>
              <a:rPr lang="es-GT" sz="1200" dirty="0">
                <a:latin typeface="Algerian" panose="04020705040A02060702" pitchFamily="82" charset="0"/>
              </a:rPr>
              <a:t>("Escribe la fecha de tu nacimiento")</a:t>
            </a:r>
          </a:p>
          <a:p>
            <a:r>
              <a:rPr lang="es-GT" sz="1200" dirty="0">
                <a:latin typeface="Algerian" panose="04020705040A02060702" pitchFamily="82" charset="0"/>
              </a:rPr>
              <a:t>fecha = input("En formato día/mes/año: ")</a:t>
            </a:r>
          </a:p>
          <a:p>
            <a:endParaRPr lang="es-GT" sz="1200" dirty="0">
              <a:latin typeface="Algerian" panose="04020705040A02060702" pitchFamily="82" charset="0"/>
            </a:endParaRPr>
          </a:p>
          <a:p>
            <a:r>
              <a:rPr lang="es-GT" sz="1200" dirty="0" err="1">
                <a:latin typeface="Algerian" panose="04020705040A02060702" pitchFamily="82" charset="0"/>
              </a:rPr>
              <a:t>dia</a:t>
            </a:r>
            <a:r>
              <a:rPr lang="es-GT" sz="1200" dirty="0">
                <a:latin typeface="Algerian" panose="04020705040A02060702" pitchFamily="82" charset="0"/>
              </a:rPr>
              <a:t> = fecha[:</a:t>
            </a:r>
            <a:r>
              <a:rPr lang="es-GT" sz="1200" dirty="0" err="1">
                <a:latin typeface="Algerian" panose="04020705040A02060702" pitchFamily="82" charset="0"/>
              </a:rPr>
              <a:t>fecha.find</a:t>
            </a:r>
            <a:r>
              <a:rPr lang="es-GT" sz="1200" dirty="0">
                <a:latin typeface="Algerian" panose="04020705040A02060702" pitchFamily="82" charset="0"/>
              </a:rPr>
              <a:t>('/')]</a:t>
            </a:r>
          </a:p>
          <a:p>
            <a:r>
              <a:rPr lang="es-GT" sz="1200" dirty="0" err="1">
                <a:latin typeface="Algerian" panose="04020705040A02060702" pitchFamily="82" charset="0"/>
              </a:rPr>
              <a:t>mesaño</a:t>
            </a:r>
            <a:r>
              <a:rPr lang="es-GT" sz="1200" dirty="0">
                <a:latin typeface="Algerian" panose="04020705040A02060702" pitchFamily="82" charset="0"/>
              </a:rPr>
              <a:t> = fecha[</a:t>
            </a:r>
            <a:r>
              <a:rPr lang="es-GT" sz="1200" dirty="0" err="1">
                <a:latin typeface="Algerian" panose="04020705040A02060702" pitchFamily="82" charset="0"/>
              </a:rPr>
              <a:t>fecha.find</a:t>
            </a:r>
            <a:r>
              <a:rPr lang="es-GT" sz="1200" dirty="0">
                <a:latin typeface="Algerian" panose="04020705040A02060702" pitchFamily="82" charset="0"/>
              </a:rPr>
              <a:t>('/')+1:]</a:t>
            </a:r>
          </a:p>
          <a:p>
            <a:r>
              <a:rPr lang="es-GT" sz="1200" dirty="0">
                <a:latin typeface="Algerian" panose="04020705040A02060702" pitchFamily="82" charset="0"/>
              </a:rPr>
              <a:t>mes = </a:t>
            </a:r>
            <a:r>
              <a:rPr lang="es-GT" sz="1200" dirty="0" err="1">
                <a:latin typeface="Algerian" panose="04020705040A02060702" pitchFamily="82" charset="0"/>
              </a:rPr>
              <a:t>mesaño</a:t>
            </a:r>
            <a:r>
              <a:rPr lang="es-GT" sz="1200" dirty="0">
                <a:latin typeface="Algerian" panose="04020705040A02060702" pitchFamily="82" charset="0"/>
              </a:rPr>
              <a:t>[:</a:t>
            </a:r>
            <a:r>
              <a:rPr lang="es-GT" sz="1200" dirty="0" err="1">
                <a:latin typeface="Algerian" panose="04020705040A02060702" pitchFamily="82" charset="0"/>
              </a:rPr>
              <a:t>mesaño.find</a:t>
            </a:r>
            <a:r>
              <a:rPr lang="es-GT" sz="1200" dirty="0">
                <a:latin typeface="Algerian" panose="04020705040A02060702" pitchFamily="82" charset="0"/>
              </a:rPr>
              <a:t>('/')]</a:t>
            </a:r>
          </a:p>
          <a:p>
            <a:r>
              <a:rPr lang="es-GT" sz="1200" dirty="0">
                <a:latin typeface="Algerian" panose="04020705040A02060702" pitchFamily="82" charset="0"/>
              </a:rPr>
              <a:t>año = </a:t>
            </a:r>
            <a:r>
              <a:rPr lang="es-GT" sz="1200" dirty="0" err="1">
                <a:latin typeface="Algerian" panose="04020705040A02060702" pitchFamily="82" charset="0"/>
              </a:rPr>
              <a:t>mesaño</a:t>
            </a:r>
            <a:r>
              <a:rPr lang="es-GT" sz="1200" dirty="0">
                <a:latin typeface="Algerian" panose="04020705040A02060702" pitchFamily="82" charset="0"/>
              </a:rPr>
              <a:t>[</a:t>
            </a:r>
            <a:r>
              <a:rPr lang="es-GT" sz="1200" dirty="0" err="1">
                <a:latin typeface="Algerian" panose="04020705040A02060702" pitchFamily="82" charset="0"/>
              </a:rPr>
              <a:t>mesaño.find</a:t>
            </a:r>
            <a:r>
              <a:rPr lang="es-GT" sz="1200" dirty="0">
                <a:latin typeface="Algerian" panose="04020705040A02060702" pitchFamily="82" charset="0"/>
              </a:rPr>
              <a:t>('/')+1:]</a:t>
            </a:r>
          </a:p>
          <a:p>
            <a:endParaRPr lang="es-GT" sz="1200" dirty="0">
              <a:latin typeface="Algerian" panose="04020705040A02060702" pitchFamily="82" charset="0"/>
            </a:endParaRPr>
          </a:p>
          <a:p>
            <a:r>
              <a:rPr lang="es-GT" sz="1200" dirty="0" err="1">
                <a:latin typeface="Algerian" panose="04020705040A02060702" pitchFamily="82" charset="0"/>
              </a:rPr>
              <a:t>print</a:t>
            </a:r>
            <a:r>
              <a:rPr lang="es-GT" sz="1200" dirty="0">
                <a:latin typeface="Algerian" panose="04020705040A02060702" pitchFamily="82" charset="0"/>
              </a:rPr>
              <a:t>('Día', </a:t>
            </a:r>
            <a:r>
              <a:rPr lang="es-GT" sz="1200" dirty="0" err="1">
                <a:latin typeface="Algerian" panose="04020705040A02060702" pitchFamily="82" charset="0"/>
              </a:rPr>
              <a:t>dia</a:t>
            </a:r>
            <a:r>
              <a:rPr lang="es-GT" sz="1200" dirty="0">
                <a:latin typeface="Algerian" panose="04020705040A02060702" pitchFamily="82" charset="0"/>
              </a:rPr>
              <a:t>)</a:t>
            </a:r>
          </a:p>
          <a:p>
            <a:r>
              <a:rPr lang="es-GT" sz="1200" dirty="0" err="1">
                <a:latin typeface="Algerian" panose="04020705040A02060702" pitchFamily="82" charset="0"/>
              </a:rPr>
              <a:t>print</a:t>
            </a:r>
            <a:r>
              <a:rPr lang="es-GT" sz="1200" dirty="0">
                <a:latin typeface="Algerian" panose="04020705040A02060702" pitchFamily="82" charset="0"/>
              </a:rPr>
              <a:t>('Mes', mes)</a:t>
            </a:r>
          </a:p>
          <a:p>
            <a:r>
              <a:rPr lang="es-GT" sz="1200" dirty="0" err="1">
                <a:latin typeface="Algerian" panose="04020705040A02060702" pitchFamily="82" charset="0"/>
              </a:rPr>
              <a:t>print</a:t>
            </a:r>
            <a:r>
              <a:rPr lang="es-GT" sz="1200" dirty="0">
                <a:latin typeface="Algerian" panose="04020705040A02060702" pitchFamily="82" charset="0"/>
              </a:rPr>
              <a:t>('Año', año)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7D3FA438-D73E-450F-9A46-FB090EE6C2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476" y="3671542"/>
            <a:ext cx="6166167" cy="1079555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E9F21816-4F9A-43D2-B4B3-C2FAD4F1BC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3736" y="5159187"/>
            <a:ext cx="6191568" cy="1130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867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1A5EAC-DADF-4A66-836E-C334E1141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4464" y="2305685"/>
            <a:ext cx="4523071" cy="1325563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s-ES" sz="6000" dirty="0">
                <a:solidFill>
                  <a:schemeClr val="bg1">
                    <a:lumMod val="85000"/>
                  </a:schemeClr>
                </a:solidFill>
                <a:latin typeface="Algerian" panose="04020705040A02060702" pitchFamily="82" charset="0"/>
              </a:rPr>
              <a:t>Ejercicio#1</a:t>
            </a:r>
            <a:endParaRPr lang="es-GT" sz="6000" dirty="0">
              <a:solidFill>
                <a:schemeClr val="bg1">
                  <a:lumMod val="85000"/>
                </a:schemeClr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11379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F81664-F185-4F8D-8184-076051E1D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1880" y="2766218"/>
            <a:ext cx="5400040" cy="1325563"/>
          </a:xfrm>
          <a:solidFill>
            <a:srgbClr val="FFC000"/>
          </a:solidFill>
        </p:spPr>
        <p:txBody>
          <a:bodyPr>
            <a:normAutofit/>
          </a:bodyPr>
          <a:lstStyle/>
          <a:p>
            <a:r>
              <a:rPr lang="es-GT" sz="6000" dirty="0">
                <a:solidFill>
                  <a:srgbClr val="FF0000"/>
                </a:solidFill>
                <a:latin typeface="Algerian" panose="04020705040A02060702" pitchFamily="82" charset="0"/>
              </a:rPr>
              <a:t>Ejercicio#10</a:t>
            </a:r>
          </a:p>
        </p:txBody>
      </p:sp>
    </p:spTree>
    <p:extLst>
      <p:ext uri="{BB962C8B-B14F-4D97-AF65-F5344CB8AC3E}">
        <p14:creationId xmlns:p14="http://schemas.microsoft.com/office/powerpoint/2010/main" val="22303608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478912-D944-4B40-AA5A-208FA453A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GT" sz="1200" dirty="0">
                <a:solidFill>
                  <a:schemeClr val="bg1">
                    <a:lumMod val="75000"/>
                  </a:schemeClr>
                </a:solidFill>
                <a:latin typeface="Algerian" panose="04020705040A02060702" pitchFamily="82" charset="0"/>
              </a:rPr>
              <a:t>Código y </a:t>
            </a:r>
            <a:r>
              <a:rPr lang="es-GT" sz="1200" dirty="0" err="1">
                <a:solidFill>
                  <a:schemeClr val="bg1">
                    <a:lumMod val="75000"/>
                  </a:schemeClr>
                </a:solidFill>
                <a:latin typeface="Algerian" panose="04020705040A02060702" pitchFamily="82" charset="0"/>
              </a:rPr>
              <a:t>Prueva</a:t>
            </a:r>
            <a:r>
              <a:rPr lang="es-GT" sz="1200" dirty="0">
                <a:solidFill>
                  <a:schemeClr val="bg1">
                    <a:lumMod val="75000"/>
                  </a:schemeClr>
                </a:solidFill>
                <a:latin typeface="Algerian" panose="04020705040A02060702" pitchFamily="82" charset="0"/>
              </a:rPr>
              <a:t>: </a:t>
            </a:r>
            <a:endParaRPr lang="es-GT" sz="12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373FE88-1481-4D76-B327-37773F39C7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" y="1384300"/>
            <a:ext cx="7625080" cy="612775"/>
          </a:xfrm>
        </p:spPr>
        <p:txBody>
          <a:bodyPr/>
          <a:lstStyle/>
          <a:p>
            <a:r>
              <a:rPr lang="es-ES" sz="1200" dirty="0">
                <a:latin typeface="Algerian" panose="04020705040A02060702" pitchFamily="82" charset="0"/>
              </a:rPr>
              <a:t>cesta = input('Escribe los productos de la cesta de la compra separados por comas(,): ')</a:t>
            </a:r>
          </a:p>
          <a:p>
            <a:r>
              <a:rPr lang="es-ES" sz="1200" dirty="0" err="1">
                <a:latin typeface="Algerian" panose="04020705040A02060702" pitchFamily="82" charset="0"/>
              </a:rPr>
              <a:t>print</a:t>
            </a:r>
            <a:r>
              <a:rPr lang="es-ES" sz="1200" dirty="0">
                <a:latin typeface="Algerian" panose="04020705040A02060702" pitchFamily="82" charset="0"/>
              </a:rPr>
              <a:t>(</a:t>
            </a:r>
            <a:r>
              <a:rPr lang="es-ES" sz="1200" dirty="0" err="1">
                <a:latin typeface="Algerian" panose="04020705040A02060702" pitchFamily="82" charset="0"/>
              </a:rPr>
              <a:t>cesta.replace</a:t>
            </a:r>
            <a:r>
              <a:rPr lang="es-ES" sz="1200" dirty="0">
                <a:latin typeface="Algerian" panose="04020705040A02060702" pitchFamily="82" charset="0"/>
              </a:rPr>
              <a:t>(', ', '\n'))</a:t>
            </a:r>
          </a:p>
          <a:p>
            <a:endParaRPr lang="es-GT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7310773-0B13-4D8B-884E-99CC5E0A1F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" y="2709863"/>
            <a:ext cx="6204269" cy="243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084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D9ED6D-C523-4224-B1A5-6E88946F6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GT" sz="1200" dirty="0">
                <a:solidFill>
                  <a:schemeClr val="bg1">
                    <a:lumMod val="75000"/>
                  </a:schemeClr>
                </a:solidFill>
                <a:latin typeface="Algerian" panose="04020705040A02060702" pitchFamily="82" charset="0"/>
              </a:rPr>
              <a:t>Código y </a:t>
            </a:r>
            <a:r>
              <a:rPr lang="es-GT" sz="1200" dirty="0" err="1">
                <a:solidFill>
                  <a:schemeClr val="bg1">
                    <a:lumMod val="75000"/>
                  </a:schemeClr>
                </a:solidFill>
                <a:latin typeface="Algerian" panose="04020705040A02060702" pitchFamily="82" charset="0"/>
              </a:rPr>
              <a:t>Pruea</a:t>
            </a:r>
            <a:r>
              <a:rPr lang="es-GT" sz="1200" dirty="0">
                <a:solidFill>
                  <a:schemeClr val="bg1">
                    <a:lumMod val="75000"/>
                  </a:schemeClr>
                </a:solidFill>
                <a:latin typeface="Algerian" panose="04020705040A02060702" pitchFamily="82" charset="0"/>
              </a:rPr>
              <a:t> </a:t>
            </a:r>
            <a:r>
              <a:rPr lang="es-ES" sz="1200" dirty="0">
                <a:solidFill>
                  <a:schemeClr val="bg1">
                    <a:lumMod val="65000"/>
                  </a:schemeClr>
                </a:solidFill>
                <a:latin typeface="Algerian" panose="04020705040A02060702" pitchFamily="82" charset="0"/>
              </a:rPr>
              <a:t>:</a:t>
            </a:r>
            <a:br>
              <a:rPr lang="es-ES" sz="1200" dirty="0">
                <a:solidFill>
                  <a:schemeClr val="bg1">
                    <a:lumMod val="65000"/>
                  </a:schemeClr>
                </a:solidFill>
                <a:latin typeface="Algerian" panose="04020705040A02060702" pitchFamily="82" charset="0"/>
              </a:rPr>
            </a:br>
            <a:endParaRPr lang="es-GT" sz="1200" dirty="0">
              <a:solidFill>
                <a:schemeClr val="bg1">
                  <a:lumMod val="65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1A90088-A08F-42B7-B1D3-4760EF43FB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5486"/>
            <a:ext cx="4994709" cy="1254459"/>
          </a:xfrm>
        </p:spPr>
        <p:txBody>
          <a:bodyPr/>
          <a:lstStyle/>
          <a:p>
            <a:r>
              <a:rPr lang="es-ES" sz="1200" dirty="0"/>
              <a:t>nombre = input("Ingrese su nombre:  ")</a:t>
            </a:r>
          </a:p>
          <a:p>
            <a:r>
              <a:rPr lang="es-ES" sz="1200" dirty="0"/>
              <a:t>numero = </a:t>
            </a:r>
            <a:r>
              <a:rPr lang="es-ES" sz="1200" dirty="0" err="1"/>
              <a:t>int</a:t>
            </a:r>
            <a:r>
              <a:rPr lang="es-ES" sz="1200" dirty="0"/>
              <a:t>(input("Ingrese un numero de veces a repetir el nombre: "))</a:t>
            </a:r>
          </a:p>
          <a:p>
            <a:r>
              <a:rPr lang="es-ES" sz="1200" dirty="0"/>
              <a:t> </a:t>
            </a:r>
          </a:p>
          <a:p>
            <a:r>
              <a:rPr lang="es-ES" sz="1200" dirty="0" err="1"/>
              <a:t>print</a:t>
            </a:r>
            <a:r>
              <a:rPr lang="es-ES" sz="1200" dirty="0"/>
              <a:t>((nombre + "\n" )*numero)</a:t>
            </a:r>
          </a:p>
          <a:p>
            <a:endParaRPr lang="es-GT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3CCCA71-07EC-466A-8183-90C1503BE3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285" y="2569945"/>
            <a:ext cx="4850624" cy="1514582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4B50EF2A-2164-44C3-B815-BE3CD10718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2285" y="4288056"/>
            <a:ext cx="6109014" cy="1168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847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7238BE-2F69-46B2-8860-944BBC615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7140" y="2468245"/>
            <a:ext cx="4617720" cy="1325563"/>
          </a:xfrm>
          <a:solidFill>
            <a:schemeClr val="tx2">
              <a:lumMod val="60000"/>
              <a:lumOff val="40000"/>
            </a:schemeClr>
          </a:solidFill>
        </p:spPr>
        <p:txBody>
          <a:bodyPr>
            <a:normAutofit fontScale="90000"/>
          </a:bodyPr>
          <a:lstStyle/>
          <a:p>
            <a:r>
              <a:rPr lang="es-ES" sz="6000" dirty="0">
                <a:solidFill>
                  <a:srgbClr val="FF0000"/>
                </a:solidFill>
                <a:latin typeface="Algerian" panose="04020705040A02060702" pitchFamily="82" charset="0"/>
              </a:rPr>
              <a:t>Ejercicio #2</a:t>
            </a:r>
            <a:endParaRPr lang="es-GT" sz="6000" dirty="0">
              <a:solidFill>
                <a:srgbClr val="FF0000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7604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769395-90A1-4773-9CDF-D8B30D215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GT" sz="1200" dirty="0">
                <a:solidFill>
                  <a:schemeClr val="bg1">
                    <a:lumMod val="75000"/>
                  </a:schemeClr>
                </a:solidFill>
                <a:latin typeface="Algerian" panose="04020705040A02060702" pitchFamily="82" charset="0"/>
              </a:rPr>
              <a:t>Código y </a:t>
            </a:r>
            <a:r>
              <a:rPr lang="es-GT" sz="1200" dirty="0" err="1">
                <a:solidFill>
                  <a:schemeClr val="bg1">
                    <a:lumMod val="75000"/>
                  </a:schemeClr>
                </a:solidFill>
                <a:latin typeface="Algerian" panose="04020705040A02060702" pitchFamily="82" charset="0"/>
              </a:rPr>
              <a:t>Prueva</a:t>
            </a:r>
            <a:r>
              <a:rPr lang="es-GT" sz="1200" dirty="0">
                <a:solidFill>
                  <a:schemeClr val="bg1">
                    <a:lumMod val="75000"/>
                  </a:schemeClr>
                </a:solidFill>
                <a:latin typeface="Algerian" panose="04020705040A02060702" pitchFamily="82" charset="0"/>
              </a:rPr>
              <a:t>: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AFD00A2-7A21-4134-B078-981637DFFB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1400" y="1419225"/>
            <a:ext cx="3703320" cy="1212215"/>
          </a:xfrm>
        </p:spPr>
        <p:txBody>
          <a:bodyPr/>
          <a:lstStyle/>
          <a:p>
            <a:r>
              <a:rPr lang="fr-FR" sz="1200" dirty="0">
                <a:latin typeface="Algerian" panose="04020705040A02060702" pitchFamily="82" charset="0"/>
              </a:rPr>
              <a:t>Nombre = input("¿</a:t>
            </a:r>
            <a:r>
              <a:rPr lang="fr-FR" sz="1200" dirty="0" err="1">
                <a:latin typeface="Algerian" panose="04020705040A02060702" pitchFamily="82" charset="0"/>
              </a:rPr>
              <a:t>Cual</a:t>
            </a:r>
            <a:r>
              <a:rPr lang="fr-FR" sz="1200" dirty="0">
                <a:latin typeface="Algerian" panose="04020705040A02060702" pitchFamily="82" charset="0"/>
              </a:rPr>
              <a:t> es tu nombre? ")</a:t>
            </a:r>
          </a:p>
          <a:p>
            <a:r>
              <a:rPr lang="fr-FR" sz="1200" dirty="0" err="1">
                <a:latin typeface="Algerian" panose="04020705040A02060702" pitchFamily="82" charset="0"/>
              </a:rPr>
              <a:t>print</a:t>
            </a:r>
            <a:r>
              <a:rPr lang="fr-FR" sz="1200" dirty="0">
                <a:latin typeface="Algerian" panose="04020705040A02060702" pitchFamily="82" charset="0"/>
              </a:rPr>
              <a:t>(</a:t>
            </a:r>
            <a:r>
              <a:rPr lang="fr-FR" sz="1200" dirty="0" err="1">
                <a:latin typeface="Algerian" panose="04020705040A02060702" pitchFamily="82" charset="0"/>
              </a:rPr>
              <a:t>Nombre.lower</a:t>
            </a:r>
            <a:r>
              <a:rPr lang="fr-FR" sz="1200" dirty="0">
                <a:latin typeface="Algerian" panose="04020705040A02060702" pitchFamily="82" charset="0"/>
              </a:rPr>
              <a:t>())</a:t>
            </a:r>
          </a:p>
          <a:p>
            <a:r>
              <a:rPr lang="fr-FR" sz="1200" dirty="0" err="1">
                <a:latin typeface="Algerian" panose="04020705040A02060702" pitchFamily="82" charset="0"/>
              </a:rPr>
              <a:t>print</a:t>
            </a:r>
            <a:r>
              <a:rPr lang="fr-FR" sz="1200" dirty="0">
                <a:latin typeface="Algerian" panose="04020705040A02060702" pitchFamily="82" charset="0"/>
              </a:rPr>
              <a:t>(</a:t>
            </a:r>
            <a:r>
              <a:rPr lang="fr-FR" sz="1200" dirty="0" err="1">
                <a:latin typeface="Algerian" panose="04020705040A02060702" pitchFamily="82" charset="0"/>
              </a:rPr>
              <a:t>Nombre.upper</a:t>
            </a:r>
            <a:r>
              <a:rPr lang="fr-FR" sz="1200" dirty="0">
                <a:latin typeface="Algerian" panose="04020705040A02060702" pitchFamily="82" charset="0"/>
              </a:rPr>
              <a:t>())</a:t>
            </a:r>
          </a:p>
          <a:p>
            <a:r>
              <a:rPr lang="fr-FR" sz="1200" dirty="0" err="1">
                <a:latin typeface="Algerian" panose="04020705040A02060702" pitchFamily="82" charset="0"/>
              </a:rPr>
              <a:t>print</a:t>
            </a:r>
            <a:r>
              <a:rPr lang="fr-FR" sz="1200" dirty="0">
                <a:latin typeface="Algerian" panose="04020705040A02060702" pitchFamily="82" charset="0"/>
              </a:rPr>
              <a:t>(</a:t>
            </a:r>
            <a:r>
              <a:rPr lang="fr-FR" sz="1200" dirty="0" err="1">
                <a:latin typeface="Algerian" panose="04020705040A02060702" pitchFamily="82" charset="0"/>
              </a:rPr>
              <a:t>Nombre.title</a:t>
            </a:r>
            <a:r>
              <a:rPr lang="fr-FR" sz="1200" dirty="0">
                <a:latin typeface="Algerian" panose="04020705040A02060702" pitchFamily="82" charset="0"/>
              </a:rPr>
              <a:t>())</a:t>
            </a:r>
          </a:p>
          <a:p>
            <a:endParaRPr lang="fr-FR" dirty="0"/>
          </a:p>
          <a:p>
            <a:endParaRPr lang="es-GT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79567A8-9D47-44D4-A16F-C5C56613C0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337" y="2578056"/>
            <a:ext cx="6140766" cy="850944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DD197F1F-7944-4D94-8F29-E11BC593C9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6337" y="3577228"/>
            <a:ext cx="6216970" cy="1047804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FDAE5559-E8A0-4C9D-920E-C0DAC51D5A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4913" y="4773260"/>
            <a:ext cx="6159817" cy="857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536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DA51B5-C8E1-4219-852B-1AD1206F3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1740" y="2437765"/>
            <a:ext cx="4668520" cy="1325563"/>
          </a:xfrm>
          <a:solidFill>
            <a:schemeClr val="bg1">
              <a:lumMod val="50000"/>
            </a:schemeClr>
          </a:solidFill>
        </p:spPr>
        <p:txBody>
          <a:bodyPr>
            <a:normAutofit fontScale="90000"/>
          </a:bodyPr>
          <a:lstStyle/>
          <a:p>
            <a:r>
              <a:rPr lang="es-ES" sz="6000" dirty="0">
                <a:solidFill>
                  <a:srgbClr val="FFFF00"/>
                </a:solidFill>
                <a:latin typeface="Algerian" panose="04020705040A02060702" pitchFamily="82" charset="0"/>
              </a:rPr>
              <a:t>Ejercicio#3</a:t>
            </a:r>
            <a:endParaRPr lang="es-GT" sz="6000" dirty="0">
              <a:solidFill>
                <a:srgbClr val="FFFF00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10030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45D3F2-6E9C-4CAA-9CCC-D3A2992A7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GT" sz="1200" dirty="0">
                <a:solidFill>
                  <a:schemeClr val="bg1">
                    <a:lumMod val="75000"/>
                  </a:schemeClr>
                </a:solidFill>
                <a:latin typeface="Algerian" panose="04020705040A02060702" pitchFamily="82" charset="0"/>
              </a:rPr>
              <a:t>Código y </a:t>
            </a:r>
            <a:r>
              <a:rPr lang="es-GT" sz="1200" dirty="0" err="1">
                <a:solidFill>
                  <a:schemeClr val="bg1">
                    <a:lumMod val="75000"/>
                  </a:schemeClr>
                </a:solidFill>
                <a:latin typeface="Algerian" panose="04020705040A02060702" pitchFamily="82" charset="0"/>
              </a:rPr>
              <a:t>Prueva</a:t>
            </a:r>
            <a:r>
              <a:rPr lang="es-GT" sz="1200" dirty="0">
                <a:solidFill>
                  <a:schemeClr val="bg1">
                    <a:lumMod val="75000"/>
                  </a:schemeClr>
                </a:solidFill>
                <a:latin typeface="Algerian" panose="04020705040A02060702" pitchFamily="82" charset="0"/>
              </a:rPr>
              <a:t>: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B1E44CC-7672-411A-B1A2-6C6A6575E2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080" y="1287145"/>
            <a:ext cx="5613400" cy="663575"/>
          </a:xfrm>
        </p:spPr>
        <p:txBody>
          <a:bodyPr/>
          <a:lstStyle/>
          <a:p>
            <a:r>
              <a:rPr lang="es-GT" sz="1200" dirty="0">
                <a:latin typeface="Algerian" panose="04020705040A02060702" pitchFamily="82" charset="0"/>
              </a:rPr>
              <a:t>Nombre = input ("cual es tu nombre: ")</a:t>
            </a:r>
          </a:p>
          <a:p>
            <a:r>
              <a:rPr lang="es-GT" sz="1200" dirty="0" err="1">
                <a:latin typeface="Algerian" panose="04020705040A02060702" pitchFamily="82" charset="0"/>
              </a:rPr>
              <a:t>print</a:t>
            </a:r>
            <a:r>
              <a:rPr lang="es-GT" sz="1200" dirty="0">
                <a:latin typeface="Algerian" panose="04020705040A02060702" pitchFamily="82" charset="0"/>
              </a:rPr>
              <a:t>(</a:t>
            </a:r>
            <a:r>
              <a:rPr lang="es-GT" sz="1200" dirty="0" err="1">
                <a:latin typeface="Algerian" panose="04020705040A02060702" pitchFamily="82" charset="0"/>
              </a:rPr>
              <a:t>Nombre.title</a:t>
            </a:r>
            <a:r>
              <a:rPr lang="es-GT" sz="1200" dirty="0">
                <a:latin typeface="Algerian" panose="04020705040A02060702" pitchFamily="82" charset="0"/>
              </a:rPr>
              <a:t>() + " tiene " + </a:t>
            </a:r>
            <a:r>
              <a:rPr lang="es-GT" sz="1200" dirty="0" err="1">
                <a:latin typeface="Algerian" panose="04020705040A02060702" pitchFamily="82" charset="0"/>
              </a:rPr>
              <a:t>str</a:t>
            </a:r>
            <a:r>
              <a:rPr lang="es-GT" sz="1200" dirty="0">
                <a:latin typeface="Algerian" panose="04020705040A02060702" pitchFamily="82" charset="0"/>
              </a:rPr>
              <a:t>(</a:t>
            </a:r>
            <a:r>
              <a:rPr lang="es-GT" sz="1200" dirty="0" err="1">
                <a:latin typeface="Algerian" panose="04020705040A02060702" pitchFamily="82" charset="0"/>
              </a:rPr>
              <a:t>len</a:t>
            </a:r>
            <a:r>
              <a:rPr lang="es-GT" sz="1200" dirty="0">
                <a:latin typeface="Algerian" panose="04020705040A02060702" pitchFamily="82" charset="0"/>
              </a:rPr>
              <a:t>(Nombre))+ " letras")</a:t>
            </a:r>
          </a:p>
          <a:p>
            <a:pPr marL="0" indent="0">
              <a:buNone/>
            </a:pPr>
            <a:endParaRPr lang="es-GT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AC17010-F861-4A72-88AC-738C05CD5E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068320"/>
            <a:ext cx="6178868" cy="2025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5398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BB1D6D-92AD-4186-8BE3-C80496A72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8380" y="2376805"/>
            <a:ext cx="5095240" cy="1325563"/>
          </a:xfrm>
          <a:solidFill>
            <a:srgbClr val="00B050"/>
          </a:solidFill>
        </p:spPr>
        <p:txBody>
          <a:bodyPr>
            <a:normAutofit/>
          </a:bodyPr>
          <a:lstStyle/>
          <a:p>
            <a:r>
              <a:rPr lang="es-ES" sz="6000" dirty="0">
                <a:solidFill>
                  <a:schemeClr val="accent2">
                    <a:lumMod val="75000"/>
                  </a:schemeClr>
                </a:solidFill>
                <a:latin typeface="Algerian" panose="04020705040A02060702" pitchFamily="82" charset="0"/>
              </a:rPr>
              <a:t>Ejercicio #4</a:t>
            </a:r>
            <a:endParaRPr lang="es-GT" sz="6000" dirty="0">
              <a:solidFill>
                <a:schemeClr val="accent2">
                  <a:lumMod val="75000"/>
                </a:schemeClr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87319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B5922B-341B-4491-9B76-C7F5DBF66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GT" sz="1200" dirty="0">
                <a:solidFill>
                  <a:schemeClr val="bg1">
                    <a:lumMod val="75000"/>
                  </a:schemeClr>
                </a:solidFill>
                <a:latin typeface="Algerian" panose="04020705040A02060702" pitchFamily="82" charset="0"/>
              </a:rPr>
              <a:t>Código y </a:t>
            </a:r>
            <a:r>
              <a:rPr lang="es-GT" sz="1200" dirty="0" err="1">
                <a:solidFill>
                  <a:schemeClr val="bg1">
                    <a:lumMod val="75000"/>
                  </a:schemeClr>
                </a:solidFill>
                <a:latin typeface="Algerian" panose="04020705040A02060702" pitchFamily="82" charset="0"/>
              </a:rPr>
              <a:t>Prueva</a:t>
            </a:r>
            <a:r>
              <a:rPr lang="es-GT" sz="1200" dirty="0">
                <a:solidFill>
                  <a:schemeClr val="bg1">
                    <a:lumMod val="75000"/>
                  </a:schemeClr>
                </a:solidFill>
                <a:latin typeface="Algerian" panose="04020705040A02060702" pitchFamily="82" charset="0"/>
              </a:rPr>
              <a:t>: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87BDD6A-8D72-4A05-91ED-0CCAF6EDF4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9545"/>
            <a:ext cx="5715000" cy="988695"/>
          </a:xfrm>
        </p:spPr>
        <p:txBody>
          <a:bodyPr>
            <a:normAutofit/>
          </a:bodyPr>
          <a:lstStyle/>
          <a:p>
            <a:r>
              <a:rPr lang="es-ES" sz="1200" dirty="0" err="1">
                <a:latin typeface="Algerian" panose="04020705040A02060702" pitchFamily="82" charset="0"/>
              </a:rPr>
              <a:t>print</a:t>
            </a:r>
            <a:r>
              <a:rPr lang="es-ES" sz="1200" dirty="0">
                <a:latin typeface="Algerian" panose="04020705040A02060702" pitchFamily="82" charset="0"/>
              </a:rPr>
              <a:t>("Escribe un número de </a:t>
            </a:r>
            <a:r>
              <a:rPr lang="es-ES" sz="1200" dirty="0" err="1">
                <a:latin typeface="Algerian" panose="04020705040A02060702" pitchFamily="82" charset="0"/>
              </a:rPr>
              <a:t>telefono</a:t>
            </a:r>
            <a:r>
              <a:rPr lang="es-ES" sz="1200" dirty="0">
                <a:latin typeface="Algerian" panose="04020705040A02060702" pitchFamily="82" charset="0"/>
              </a:rPr>
              <a:t>")</a:t>
            </a:r>
          </a:p>
          <a:p>
            <a:r>
              <a:rPr lang="es-ES" sz="1200" dirty="0">
                <a:latin typeface="Algerian" panose="04020705040A02060702" pitchFamily="82" charset="0"/>
              </a:rPr>
              <a:t>Celular = input("Con el siguiente formato (+</a:t>
            </a:r>
            <a:r>
              <a:rPr lang="es-ES" sz="1200" dirty="0" err="1">
                <a:latin typeface="Algerian" panose="04020705040A02060702" pitchFamily="82" charset="0"/>
              </a:rPr>
              <a:t>xx-xxxxxxxx-xx</a:t>
            </a:r>
            <a:r>
              <a:rPr lang="es-ES" sz="1200" dirty="0">
                <a:latin typeface="Algerian" panose="04020705040A02060702" pitchFamily="82" charset="0"/>
              </a:rPr>
              <a:t>): ")</a:t>
            </a:r>
          </a:p>
          <a:p>
            <a:r>
              <a:rPr lang="es-ES" sz="1200" dirty="0" err="1">
                <a:latin typeface="Algerian" panose="04020705040A02060702" pitchFamily="82" charset="0"/>
              </a:rPr>
              <a:t>print</a:t>
            </a:r>
            <a:r>
              <a:rPr lang="es-ES" sz="1200" dirty="0">
                <a:latin typeface="Algerian" panose="04020705040A02060702" pitchFamily="82" charset="0"/>
              </a:rPr>
              <a:t>('El número de </a:t>
            </a:r>
            <a:r>
              <a:rPr lang="es-ES" sz="1200" dirty="0" err="1">
                <a:latin typeface="Algerian" panose="04020705040A02060702" pitchFamily="82" charset="0"/>
              </a:rPr>
              <a:t>telefono</a:t>
            </a:r>
            <a:r>
              <a:rPr lang="es-ES" sz="1200" dirty="0">
                <a:latin typeface="Algerian" panose="04020705040A02060702" pitchFamily="82" charset="0"/>
              </a:rPr>
              <a:t> es', Celular[4:-3])</a:t>
            </a:r>
            <a:endParaRPr lang="es-GT" sz="1200" dirty="0">
              <a:latin typeface="Algerian" panose="04020705040A02060702" pitchFamily="82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F5769D7-99BB-409B-8C20-BE85F535F5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419" y="2428240"/>
            <a:ext cx="6274122" cy="2565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57130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</TotalTime>
  <Words>477</Words>
  <Application>Microsoft Office PowerPoint</Application>
  <PresentationFormat>Panorámica</PresentationFormat>
  <Paragraphs>64</Paragraphs>
  <Slides>21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6" baseType="lpstr">
      <vt:lpstr>Algerian</vt:lpstr>
      <vt:lpstr>Arial</vt:lpstr>
      <vt:lpstr>Calibri</vt:lpstr>
      <vt:lpstr>Calibri Light</vt:lpstr>
      <vt:lpstr>Tema de Office</vt:lpstr>
      <vt:lpstr>CADENAS</vt:lpstr>
      <vt:lpstr>Ejercicio#1</vt:lpstr>
      <vt:lpstr>Código y Pruea : </vt:lpstr>
      <vt:lpstr>Ejercicio #2</vt:lpstr>
      <vt:lpstr>Código y Prueva: </vt:lpstr>
      <vt:lpstr>Ejercicio#3</vt:lpstr>
      <vt:lpstr>Código y Prueva: </vt:lpstr>
      <vt:lpstr>Ejercicio #4</vt:lpstr>
      <vt:lpstr>Código y Prueva: </vt:lpstr>
      <vt:lpstr>Ejercicio #5 </vt:lpstr>
      <vt:lpstr>Código y Prueva: </vt:lpstr>
      <vt:lpstr>Ejercicio#6</vt:lpstr>
      <vt:lpstr>Código y Prueva: </vt:lpstr>
      <vt:lpstr>Ejercicio#7 </vt:lpstr>
      <vt:lpstr>Código y Prueva: </vt:lpstr>
      <vt:lpstr>ejercicio#8</vt:lpstr>
      <vt:lpstr>Código y Prueva: </vt:lpstr>
      <vt:lpstr>Ejercicio#9 y 9.1</vt:lpstr>
      <vt:lpstr>Código y Prueva: </vt:lpstr>
      <vt:lpstr>Ejercicio#10</vt:lpstr>
      <vt:lpstr>Código y Prueva: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CADENAS</dc:title>
  <dc:creator>Cristofer Quiñonez</dc:creator>
  <cp:lastModifiedBy>Cristofer Quiñonez</cp:lastModifiedBy>
  <cp:revision>1</cp:revision>
  <dcterms:created xsi:type="dcterms:W3CDTF">2023-09-03T00:42:53Z</dcterms:created>
  <dcterms:modified xsi:type="dcterms:W3CDTF">2023-09-03T04:24:32Z</dcterms:modified>
</cp:coreProperties>
</file>