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98" r:id="rId2"/>
    <p:sldId id="2018" r:id="rId3"/>
    <p:sldId id="259" r:id="rId4"/>
    <p:sldId id="260" r:id="rId5"/>
    <p:sldId id="263" r:id="rId6"/>
    <p:sldId id="264" r:id="rId7"/>
    <p:sldId id="2019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02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q4ECktJ9nbpNikg3v/peR6KB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14687-299C-4BF6-846C-190E5A15916E}">
  <a:tblStyle styleId="{1FB14687-299C-4BF6-846C-190E5A159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2"/>
    <p:restoredTop sz="94694"/>
  </p:normalViewPr>
  <p:slideViewPr>
    <p:cSldViewPr snapToGrid="0" showGuides="1">
      <p:cViewPr varScale="1">
        <p:scale>
          <a:sx n="110" d="100"/>
          <a:sy n="110" d="100"/>
        </p:scale>
        <p:origin x="132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63177273302575E-5"/>
          <c:y val="1.701020111341657E-2"/>
          <c:w val="0.94936510555361098"/>
          <c:h val="0.956766283044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1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4E71-974C-AE4A-DC795505AC73}"/>
              </c:ext>
            </c:extLst>
          </c:dPt>
          <c:dPt>
            <c:idx val="1"/>
            <c:bubble3D val="0"/>
            <c:explosion val="16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71-974C-AE4A-DC795505AC73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E71-974C-AE4A-DC795505AC7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086-4D44-BD24-06F32B779C3B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71-974C-AE4A-DC795505AC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47-574A-AE42-A2327DF4B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2-7F4C-BD7D-55B116E16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rid of the legacy points</a:t>
            </a:r>
            <a:endParaRPr/>
          </a:p>
        </p:txBody>
      </p:sp>
      <p:sp>
        <p:nvSpPr>
          <p:cNvPr id="394" name="Google Shape;3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rid of the legacy points</a:t>
            </a:r>
            <a:endParaRPr/>
          </a:p>
        </p:txBody>
      </p:sp>
      <p:sp>
        <p:nvSpPr>
          <p:cNvPr id="407" name="Google Shape;4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numbers to LATEX as well</a:t>
            </a:r>
            <a:endParaRPr/>
          </a:p>
        </p:txBody>
      </p:sp>
      <p:sp>
        <p:nvSpPr>
          <p:cNvPr id="469" name="Google Shape;4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LATEX font</a:t>
            </a:r>
            <a:endParaRPr/>
          </a:p>
        </p:txBody>
      </p:sp>
      <p:sp>
        <p:nvSpPr>
          <p:cNvPr id="518" name="Google Shape;51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Swap: market seg and organize clusters</a:t>
            </a:r>
            <a:endParaRPr/>
          </a:p>
        </p:txBody>
      </p:sp>
      <p:sp>
        <p:nvSpPr>
          <p:cNvPr id="243" name="Google Shape;2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chart" Target="../charts/chart3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image" Target="../media/image9.pn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1631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2D unlabeled feature space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228726"/>
            <a:ext cx="8890523" cy="526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7"/>
            <a:ext cx="7598833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413098" y="2782669"/>
            <a:ext cx="27789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centroids: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two points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-8065706">
            <a:off x="10005822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 rot="-8065706">
            <a:off x="10448574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311476" y="122852"/>
            <a:ext cx="1772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7"/>
            <a:ext cx="7598832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070761" y="3013501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311476" y="122852"/>
            <a:ext cx="41595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Cluster Assignment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6"/>
            <a:ext cx="7598832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6"/>
            <a:ext cx="7598831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11476" y="122852"/>
            <a:ext cx="4123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Cluster Assignment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Iteration3: Cluster Assignment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Iteration4: Cluster Assignment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Visualization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http://tech.nitoyon.com/en/blog/2013/11/07/k-means/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Unsupervised Learning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Formal Definition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(number of clusters)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(drop             convention)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543431"/>
            <a:ext cx="355396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57" y="4291321"/>
            <a:ext cx="1588008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133" y="4357225"/>
            <a:ext cx="1115568" cy="33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9561" y="2092367"/>
            <a:ext cx="344424" cy="2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224041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Optimization Objective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Question: How would quantify the quality of a particular clustering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796" y="110971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952" y="1109715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1336" y="2408549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360" y="2108200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500" y="2553540"/>
            <a:ext cx="673608" cy="2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7200" y="3937000"/>
            <a:ext cx="9037320" cy="110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7200" y="5289296"/>
            <a:ext cx="6632448" cy="74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6172200"/>
            <a:ext cx="1378459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19398" y="2105227"/>
            <a:ext cx="117602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07779" y="1230901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65601" y="2119404"/>
            <a:ext cx="154940" cy="23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9401175" y="5514975"/>
            <a:ext cx="2646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Distortion Function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Random Initialization</a:t>
            </a:r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Selecting the initial centroids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835600" y="6277047"/>
            <a:ext cx="582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 we select initial centroid?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  <a:endParaRPr/>
          </a:p>
        </p:txBody>
      </p:sp>
      <p:cxnSp>
        <p:nvCxnSpPr>
          <p:cNvPr id="521" name="Google Shape;521;p29"/>
          <p:cNvCxnSpPr/>
          <p:nvPr/>
        </p:nvCxnSpPr>
        <p:spPr>
          <a:xfrm rot="10800000">
            <a:off x="7493867" y="685802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29"/>
          <p:cNvCxnSpPr/>
          <p:nvPr/>
        </p:nvCxnSpPr>
        <p:spPr>
          <a:xfrm rot="10800000" flipH="1">
            <a:off x="7268888" y="2878124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3" name="Google Shape;523;p29"/>
          <p:cNvSpPr txBox="1"/>
          <p:nvPr/>
        </p:nvSpPr>
        <p:spPr>
          <a:xfrm>
            <a:off x="508000" y="1316277"/>
            <a:ext cx="5994400" cy="41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pick     training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                   equal to these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examples.</a:t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400" y="4439730"/>
            <a:ext cx="1930400" cy="2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7493867" y="3714523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29"/>
          <p:cNvCxnSpPr/>
          <p:nvPr/>
        </p:nvCxnSpPr>
        <p:spPr>
          <a:xfrm rot="10800000" flipH="1">
            <a:off x="7268888" y="5906846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8" name="Google Shape;538;p29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587" y="1490976"/>
            <a:ext cx="1347216" cy="3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0070" y="2667664"/>
            <a:ext cx="373125" cy="30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18" y="4933722"/>
            <a:ext cx="373125" cy="300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 rot="-8065706">
            <a:off x="8238919" y="4961855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/>
          <p:nvPr/>
        </p:nvSpPr>
        <p:spPr>
          <a:xfrm rot="-8065706">
            <a:off x="10600910" y="105278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/>
          <p:nvPr/>
        </p:nvSpPr>
        <p:spPr>
          <a:xfrm rot="-8065706">
            <a:off x="8519144" y="2014602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-8065706">
            <a:off x="8927283" y="5201753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835600" y="6277047"/>
            <a:ext cx="5230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Issue with random selection?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563" name="Google Shape;563;p30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65" name="Google Shape;565;p30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582" name="Google Shape;582;p30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6" name="Google Shape;586;p30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0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604" name="Google Shape;604;p30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30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626" name="Google Shape;626;p3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9" name="Google Shape;629;p30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31" name="Google Shape;631;p30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0"/>
          <p:cNvSpPr txBox="1"/>
          <p:nvPr/>
        </p:nvSpPr>
        <p:spPr>
          <a:xfrm>
            <a:off x="835600" y="6277047"/>
            <a:ext cx="1391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Labeled Data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358886" y="1975678"/>
          <a:ext cx="7474200" cy="3779600"/>
        </p:xfrm>
        <a:graphic>
          <a:graphicData uri="http://schemas.openxmlformats.org/drawingml/2006/table">
            <a:tbl>
              <a:tblPr firstRow="1" bandRow="1">
                <a:noFill/>
                <a:tableStyleId>{1FB14687-299C-4BF6-846C-190E5A15916E}</a:tableStyleId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Tumor size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(1-5)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pathogenic variants? (Y/N)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Clump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thickness (1-10)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y=Malignant?</a:t>
                      </a:r>
                      <a:br>
                        <a:rPr lang="en-US" sz="2000">
                          <a:solidFill>
                            <a:srgbClr val="C00000"/>
                          </a:solidFill>
                        </a:rPr>
                      </a:b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(LABEL)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sp>
        <p:nvSpPr>
          <p:cNvPr id="653" name="Google Shape;653;p31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  <a:endParaRPr/>
          </a:p>
        </p:txBody>
      </p:sp>
      <p:sp>
        <p:nvSpPr>
          <p:cNvPr id="654" name="Google Shape;654;p3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initialization: Run K-mean multiple times</a:t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91" y="2540453"/>
            <a:ext cx="4258056" cy="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2323" y="3469173"/>
            <a:ext cx="4821936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664" y="5185828"/>
            <a:ext cx="4821936" cy="4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664" name="Google Shape;664;p32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5" name="Google Shape;665;p32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66" name="Google Shape;666;p32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683" name="Google Shape;683;p32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7" name="Google Shape;687;p32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88" name="Google Shape;688;p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705" name="Google Shape;705;p32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8" name="Google Shape;708;p32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727" name="Google Shape;727;p32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32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32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2" name="Google Shape;732;p32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2"/>
          <p:cNvSpPr txBox="1"/>
          <p:nvPr/>
        </p:nvSpPr>
        <p:spPr>
          <a:xfrm>
            <a:off x="9185367" y="1365779"/>
            <a:ext cx="1676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cost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Number of Clusters</a:t>
            </a:r>
            <a:endParaRPr/>
          </a:p>
        </p:txBody>
      </p:sp>
      <p:sp>
        <p:nvSpPr>
          <p:cNvPr id="755" name="Google Shape;75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How do we know how many clusters are there in the feature space?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761" name="Google Shape;761;p34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3" name="Google Shape;763;p34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9215438" y="2564149"/>
            <a:ext cx="303666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/>
          </a:p>
        </p:txBody>
      </p:sp>
      <p:cxnSp>
        <p:nvCxnSpPr>
          <p:cNvPr id="792" name="Google Shape;792;p35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/>
          </a:p>
        </p:txBody>
      </p:sp>
      <p:cxnSp>
        <p:nvCxnSpPr>
          <p:cNvPr id="822" name="Google Shape;822;p36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24" name="Google Shape;824;p36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/>
          </a:p>
        </p:txBody>
      </p:sp>
      <p:cxnSp>
        <p:nvCxnSpPr>
          <p:cNvPr id="852" name="Google Shape;852;p37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p37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p37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7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7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83" name="Google Shape;883;p38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4" name="Google Shape;884;p38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9215438" y="2564149"/>
            <a:ext cx="303666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decide K?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13" name="Google Shape;913;p39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method:</a:t>
            </a:r>
            <a:endParaRPr/>
          </a:p>
        </p:txBody>
      </p:sp>
      <p:graphicFrame>
        <p:nvGraphicFramePr>
          <p:cNvPr id="914" name="Google Shape;914;p39"/>
          <p:cNvGraphicFramePr/>
          <p:nvPr/>
        </p:nvGraphicFramePr>
        <p:xfrm>
          <a:off x="8128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5" name="Google Shape;915;p39"/>
          <p:cNvGrpSpPr/>
          <p:nvPr/>
        </p:nvGrpSpPr>
        <p:grpSpPr>
          <a:xfrm rot="-54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916" name="Google Shape;916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17" name="Google Shape;91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8" name="Google Shape;918;p39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graphicFrame>
        <p:nvGraphicFramePr>
          <p:cNvPr id="919" name="Google Shape;919;p39"/>
          <p:cNvGraphicFramePr/>
          <p:nvPr/>
        </p:nvGraphicFramePr>
        <p:xfrm>
          <a:off x="68580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20" name="Google Shape;920;p39"/>
          <p:cNvGrpSpPr/>
          <p:nvPr/>
        </p:nvGrpSpPr>
        <p:grpSpPr>
          <a:xfrm rot="-5400000">
            <a:off x="5526294" y="3291919"/>
            <a:ext cx="2463801" cy="502766"/>
            <a:chOff x="533400" y="1544564"/>
            <a:chExt cx="1981200" cy="404286"/>
          </a:xfrm>
        </p:grpSpPr>
        <p:sp>
          <p:nvSpPr>
            <p:cNvPr id="921" name="Google Shape;921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22" name="Google Shape;922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39"/>
          <p:cNvSpPr txBox="1"/>
          <p:nvPr/>
        </p:nvSpPr>
        <p:spPr>
          <a:xfrm>
            <a:off x="81932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pic>
        <p:nvPicPr>
          <p:cNvPr id="924" name="Google Shape;92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0401" y="5548630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7471" y="5562601"/>
            <a:ext cx="287020" cy="23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9"/>
          <p:cNvSpPr txBox="1"/>
          <p:nvPr/>
        </p:nvSpPr>
        <p:spPr>
          <a:xfrm>
            <a:off x="3653145" y="2877705"/>
            <a:ext cx="770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</a:t>
            </a:r>
            <a:endParaRPr/>
          </a:p>
        </p:txBody>
      </p:sp>
      <p:sp>
        <p:nvSpPr>
          <p:cNvPr id="927" name="Google Shape;927;p39"/>
          <p:cNvSpPr txBox="1"/>
          <p:nvPr/>
        </p:nvSpPr>
        <p:spPr>
          <a:xfrm>
            <a:off x="9107009" y="3226958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558800" y="2208371"/>
            <a:ext cx="11074400" cy="37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downstream application can help you determine clusters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2549039" y="2676524"/>
            <a:ext cx="1" cy="335357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5"/>
          <p:cNvSpPr txBox="1"/>
          <p:nvPr/>
        </p:nvSpPr>
        <p:spPr>
          <a:xfrm>
            <a:off x="4688469" y="6215449"/>
            <a:ext cx="1809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Size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35" name="Google Shape;13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1" y="2971801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68" y="303038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23" y="33652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095" y="3649364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012" y="32776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904" y="381926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460" y="369354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245" y="404140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238" y="4324463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85" y="439620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010" y="4406649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029" y="3089191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757" y="4474195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Malignant (y = 1)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Benign (y = 0)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New point (y=0)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>
            <a:off x="3342106" y="2703382"/>
            <a:ext cx="2907450" cy="30591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 flipH="1">
            <a:off x="3715480" y="2440260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5"/>
          <p:cNvCxnSpPr/>
          <p:nvPr/>
        </p:nvCxnSpPr>
        <p:spPr>
          <a:xfrm rot="10800000" flipH="1">
            <a:off x="6170181" y="4933197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Labeled Data: Supervised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9" name="Google Shape;939;p41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940" name="Google Shape;940;p41"/>
          <p:cNvCxnSpPr/>
          <p:nvPr/>
        </p:nvCxnSpPr>
        <p:spPr>
          <a:xfrm rot="10800000">
            <a:off x="1874313" y="3251810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1" name="Google Shape;941;p41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42" name="Google Shape;942;p41"/>
          <p:cNvSpPr/>
          <p:nvPr/>
        </p:nvSpPr>
        <p:spPr>
          <a:xfrm rot="-1680100">
            <a:off x="2709796" y="54812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1"/>
          <p:cNvSpPr/>
          <p:nvPr/>
        </p:nvSpPr>
        <p:spPr>
          <a:xfrm rot="-1680100">
            <a:off x="4042095" y="46620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1"/>
          <p:cNvSpPr/>
          <p:nvPr/>
        </p:nvSpPr>
        <p:spPr>
          <a:xfrm rot="-1680100">
            <a:off x="2957141" y="47524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1"/>
          <p:cNvSpPr/>
          <p:nvPr/>
        </p:nvSpPr>
        <p:spPr>
          <a:xfrm rot="-1680100">
            <a:off x="4010732" y="50752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1"/>
          <p:cNvSpPr/>
          <p:nvPr/>
        </p:nvSpPr>
        <p:spPr>
          <a:xfrm rot="-1680100">
            <a:off x="2854213" y="50670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1"/>
          <p:cNvSpPr/>
          <p:nvPr/>
        </p:nvSpPr>
        <p:spPr>
          <a:xfrm rot="-1680100">
            <a:off x="3777183" y="48752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1"/>
          <p:cNvSpPr/>
          <p:nvPr/>
        </p:nvSpPr>
        <p:spPr>
          <a:xfrm rot="-1680100">
            <a:off x="4220059" y="43518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1"/>
          <p:cNvSpPr/>
          <p:nvPr/>
        </p:nvSpPr>
        <p:spPr>
          <a:xfrm rot="-1680100">
            <a:off x="3826597" y="41633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1"/>
          <p:cNvSpPr/>
          <p:nvPr/>
        </p:nvSpPr>
        <p:spPr>
          <a:xfrm rot="-1680100">
            <a:off x="4426983" y="38737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1"/>
          <p:cNvSpPr/>
          <p:nvPr/>
        </p:nvSpPr>
        <p:spPr>
          <a:xfrm rot="-1680100">
            <a:off x="3395532" y="44610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1"/>
          <p:cNvSpPr/>
          <p:nvPr/>
        </p:nvSpPr>
        <p:spPr>
          <a:xfrm rot="-3719415">
            <a:off x="3058744" y="54983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1"/>
          <p:cNvSpPr/>
          <p:nvPr/>
        </p:nvSpPr>
        <p:spPr>
          <a:xfrm rot="-3719415">
            <a:off x="3235103" y="49847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1"/>
          <p:cNvSpPr/>
          <p:nvPr/>
        </p:nvSpPr>
        <p:spPr>
          <a:xfrm rot="-3719415">
            <a:off x="3160344" y="5197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1"/>
          <p:cNvSpPr/>
          <p:nvPr/>
        </p:nvSpPr>
        <p:spPr>
          <a:xfrm rot="-1680100">
            <a:off x="2287284" y="59032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1"/>
          <p:cNvSpPr/>
          <p:nvPr/>
        </p:nvSpPr>
        <p:spPr>
          <a:xfrm rot="-1680100">
            <a:off x="2773611" y="59121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1"/>
          <p:cNvSpPr/>
          <p:nvPr/>
        </p:nvSpPr>
        <p:spPr>
          <a:xfrm rot="-1680100">
            <a:off x="2556157" y="51912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1"/>
          <p:cNvSpPr/>
          <p:nvPr/>
        </p:nvSpPr>
        <p:spPr>
          <a:xfrm rot="-1680100">
            <a:off x="3310308" y="5302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1"/>
          <p:cNvSpPr/>
          <p:nvPr/>
        </p:nvSpPr>
        <p:spPr>
          <a:xfrm rot="-1680100">
            <a:off x="2125091" y="54890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1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1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1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1"/>
          <p:cNvSpPr/>
          <p:nvPr/>
        </p:nvSpPr>
        <p:spPr>
          <a:xfrm rot="-1680100">
            <a:off x="3604332" y="50767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1"/>
          <p:cNvSpPr/>
          <p:nvPr/>
        </p:nvSpPr>
        <p:spPr>
          <a:xfrm rot="-1680100">
            <a:off x="4376533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1"/>
          <p:cNvSpPr/>
          <p:nvPr/>
        </p:nvSpPr>
        <p:spPr>
          <a:xfrm rot="-1680100">
            <a:off x="4176341" y="40406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1"/>
          <p:cNvSpPr/>
          <p:nvPr/>
        </p:nvSpPr>
        <p:spPr>
          <a:xfrm rot="-1680100">
            <a:off x="4604368" y="42855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1"/>
          <p:cNvSpPr txBox="1"/>
          <p:nvPr/>
        </p:nvSpPr>
        <p:spPr>
          <a:xfrm>
            <a:off x="2987621" y="2523685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970" name="Google Shape;970;p41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971" name="Google Shape;971;p41"/>
          <p:cNvSpPr txBox="1"/>
          <p:nvPr/>
        </p:nvSpPr>
        <p:spPr>
          <a:xfrm rot="-5400000">
            <a:off x="554729" y="4499923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972" name="Google Shape;972;p41"/>
          <p:cNvCxnSpPr/>
          <p:nvPr/>
        </p:nvCxnSpPr>
        <p:spPr>
          <a:xfrm rot="10800000">
            <a:off x="6751113" y="3246493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73" name="Google Shape;973;p41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74" name="Google Shape;974;p41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5" name="Google Shape;975;p41"/>
          <p:cNvSpPr txBox="1"/>
          <p:nvPr/>
        </p:nvSpPr>
        <p:spPr>
          <a:xfrm rot="-5400000">
            <a:off x="5431529" y="4494606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 rot="-1680100">
            <a:off x="5122104" y="35357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1"/>
          <p:cNvSpPr/>
          <p:nvPr/>
        </p:nvSpPr>
        <p:spPr>
          <a:xfrm rot="-1680100">
            <a:off x="5090741" y="39488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1"/>
          <p:cNvSpPr/>
          <p:nvPr/>
        </p:nvSpPr>
        <p:spPr>
          <a:xfrm rot="-1680100">
            <a:off x="4857192" y="37489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1"/>
          <p:cNvSpPr/>
          <p:nvPr/>
        </p:nvSpPr>
        <p:spPr>
          <a:xfrm rot="-1680100">
            <a:off x="4684341" y="39504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1"/>
          <p:cNvSpPr/>
          <p:nvPr/>
        </p:nvSpPr>
        <p:spPr>
          <a:xfrm rot="-1680100">
            <a:off x="7592824" y="5379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1"/>
          <p:cNvSpPr/>
          <p:nvPr/>
        </p:nvSpPr>
        <p:spPr>
          <a:xfrm rot="-1680100">
            <a:off x="8925123" y="45604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1"/>
          <p:cNvSpPr/>
          <p:nvPr/>
        </p:nvSpPr>
        <p:spPr>
          <a:xfrm rot="-1680100">
            <a:off x="7840169" y="46508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1"/>
          <p:cNvSpPr/>
          <p:nvPr/>
        </p:nvSpPr>
        <p:spPr>
          <a:xfrm rot="-1680100">
            <a:off x="8893760" y="49736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1"/>
          <p:cNvSpPr/>
          <p:nvPr/>
        </p:nvSpPr>
        <p:spPr>
          <a:xfrm rot="-1680100">
            <a:off x="7737241" y="49654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1"/>
          <p:cNvSpPr/>
          <p:nvPr/>
        </p:nvSpPr>
        <p:spPr>
          <a:xfrm rot="-1680100">
            <a:off x="8660211" y="47736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1"/>
          <p:cNvSpPr/>
          <p:nvPr/>
        </p:nvSpPr>
        <p:spPr>
          <a:xfrm rot="-1680100">
            <a:off x="9103087" y="42502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1"/>
          <p:cNvSpPr/>
          <p:nvPr/>
        </p:nvSpPr>
        <p:spPr>
          <a:xfrm rot="-1680100">
            <a:off x="8709625" y="40617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 rot="-1680100">
            <a:off x="9310011" y="37721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1"/>
          <p:cNvSpPr/>
          <p:nvPr/>
        </p:nvSpPr>
        <p:spPr>
          <a:xfrm rot="-1680100">
            <a:off x="8278560" y="43594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1"/>
          <p:cNvSpPr/>
          <p:nvPr/>
        </p:nvSpPr>
        <p:spPr>
          <a:xfrm rot="-3719415">
            <a:off x="7941772" y="53967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1"/>
          <p:cNvSpPr/>
          <p:nvPr/>
        </p:nvSpPr>
        <p:spPr>
          <a:xfrm rot="-3719415">
            <a:off x="8118131" y="48831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1"/>
          <p:cNvSpPr/>
          <p:nvPr/>
        </p:nvSpPr>
        <p:spPr>
          <a:xfrm rot="-3719415">
            <a:off x="8043372" y="50960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1"/>
          <p:cNvSpPr/>
          <p:nvPr/>
        </p:nvSpPr>
        <p:spPr>
          <a:xfrm rot="-1680100">
            <a:off x="7170312" y="58016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1"/>
          <p:cNvSpPr/>
          <p:nvPr/>
        </p:nvSpPr>
        <p:spPr>
          <a:xfrm rot="-1680100">
            <a:off x="7656639" y="5810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 rot="-1680100">
            <a:off x="7439185" y="50896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 rot="-1680100">
            <a:off x="8193336" y="52009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1"/>
          <p:cNvSpPr/>
          <p:nvPr/>
        </p:nvSpPr>
        <p:spPr>
          <a:xfrm rot="-1680100">
            <a:off x="7008119" y="53874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1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1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1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1"/>
          <p:cNvSpPr/>
          <p:nvPr/>
        </p:nvSpPr>
        <p:spPr>
          <a:xfrm rot="-1680100">
            <a:off x="8487360" y="49751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1"/>
          <p:cNvSpPr/>
          <p:nvPr/>
        </p:nvSpPr>
        <p:spPr>
          <a:xfrm rot="-1680100">
            <a:off x="9259561" y="33325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1"/>
          <p:cNvSpPr/>
          <p:nvPr/>
        </p:nvSpPr>
        <p:spPr>
          <a:xfrm rot="-1680100">
            <a:off x="9059369" y="39390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1"/>
          <p:cNvSpPr/>
          <p:nvPr/>
        </p:nvSpPr>
        <p:spPr>
          <a:xfrm rot="-1680100">
            <a:off x="9487396" y="41839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1"/>
          <p:cNvSpPr/>
          <p:nvPr/>
        </p:nvSpPr>
        <p:spPr>
          <a:xfrm rot="-1680100">
            <a:off x="10005132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1"/>
          <p:cNvSpPr/>
          <p:nvPr/>
        </p:nvSpPr>
        <p:spPr>
          <a:xfrm rot="-1680100">
            <a:off x="9973769" y="38472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41"/>
          <p:cNvSpPr/>
          <p:nvPr/>
        </p:nvSpPr>
        <p:spPr>
          <a:xfrm rot="-1680100">
            <a:off x="9740220" y="36473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41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1"/>
          <p:cNvSpPr/>
          <p:nvPr/>
        </p:nvSpPr>
        <p:spPr>
          <a:xfrm rot="-1680100">
            <a:off x="9567369" y="38488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2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1018" name="Google Shape;1018;p42"/>
          <p:cNvSpPr txBox="1"/>
          <p:nvPr/>
        </p:nvSpPr>
        <p:spPr>
          <a:xfrm>
            <a:off x="508000" y="82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1019" name="Google Shape;1019;p42"/>
          <p:cNvCxnSpPr/>
          <p:nvPr/>
        </p:nvCxnSpPr>
        <p:spPr>
          <a:xfrm rot="10800000">
            <a:off x="1874313" y="2423106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20" name="Google Shape;1020;p42"/>
          <p:cNvCxnSpPr/>
          <p:nvPr/>
        </p:nvCxnSpPr>
        <p:spPr>
          <a:xfrm>
            <a:off x="1665197" y="5268551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1" name="Google Shape;1021;p42"/>
          <p:cNvSpPr/>
          <p:nvPr/>
        </p:nvSpPr>
        <p:spPr>
          <a:xfrm rot="-1680100">
            <a:off x="2709796" y="46525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2"/>
          <p:cNvSpPr/>
          <p:nvPr/>
        </p:nvSpPr>
        <p:spPr>
          <a:xfrm rot="-1680100">
            <a:off x="4042095" y="38333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2"/>
          <p:cNvSpPr/>
          <p:nvPr/>
        </p:nvSpPr>
        <p:spPr>
          <a:xfrm rot="-1680100">
            <a:off x="2957141" y="39237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2"/>
          <p:cNvSpPr/>
          <p:nvPr/>
        </p:nvSpPr>
        <p:spPr>
          <a:xfrm rot="-1680100">
            <a:off x="4010732" y="42464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2"/>
          <p:cNvSpPr/>
          <p:nvPr/>
        </p:nvSpPr>
        <p:spPr>
          <a:xfrm rot="-1680100">
            <a:off x="2854213" y="42383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2"/>
          <p:cNvSpPr/>
          <p:nvPr/>
        </p:nvSpPr>
        <p:spPr>
          <a:xfrm rot="-1680100">
            <a:off x="3777183" y="40465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2"/>
          <p:cNvSpPr/>
          <p:nvPr/>
        </p:nvSpPr>
        <p:spPr>
          <a:xfrm rot="-1680100">
            <a:off x="4220059" y="35231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2"/>
          <p:cNvSpPr/>
          <p:nvPr/>
        </p:nvSpPr>
        <p:spPr>
          <a:xfrm rot="-1680100">
            <a:off x="3826597" y="33346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2"/>
          <p:cNvSpPr/>
          <p:nvPr/>
        </p:nvSpPr>
        <p:spPr>
          <a:xfrm rot="-1680100">
            <a:off x="4426983" y="30450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2"/>
          <p:cNvSpPr/>
          <p:nvPr/>
        </p:nvSpPr>
        <p:spPr>
          <a:xfrm rot="-1680100">
            <a:off x="3395532" y="36323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42"/>
          <p:cNvSpPr/>
          <p:nvPr/>
        </p:nvSpPr>
        <p:spPr>
          <a:xfrm rot="-3719415">
            <a:off x="3058744" y="46696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2"/>
          <p:cNvSpPr/>
          <p:nvPr/>
        </p:nvSpPr>
        <p:spPr>
          <a:xfrm rot="-3719415">
            <a:off x="3235103" y="41559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2"/>
          <p:cNvSpPr/>
          <p:nvPr/>
        </p:nvSpPr>
        <p:spPr>
          <a:xfrm rot="-3719415">
            <a:off x="3160344" y="4368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2"/>
          <p:cNvSpPr/>
          <p:nvPr/>
        </p:nvSpPr>
        <p:spPr>
          <a:xfrm rot="-1680100">
            <a:off x="2287284" y="50745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2"/>
          <p:cNvSpPr/>
          <p:nvPr/>
        </p:nvSpPr>
        <p:spPr>
          <a:xfrm rot="-1680100">
            <a:off x="2773611" y="50834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2"/>
          <p:cNvSpPr/>
          <p:nvPr/>
        </p:nvSpPr>
        <p:spPr>
          <a:xfrm rot="-1680100">
            <a:off x="2556157" y="43625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2"/>
          <p:cNvSpPr/>
          <p:nvPr/>
        </p:nvSpPr>
        <p:spPr>
          <a:xfrm rot="-1680100">
            <a:off x="3310308" y="4473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2"/>
          <p:cNvSpPr/>
          <p:nvPr/>
        </p:nvSpPr>
        <p:spPr>
          <a:xfrm rot="-1680100">
            <a:off x="2125091" y="46603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2"/>
          <p:cNvSpPr/>
          <p:nvPr/>
        </p:nvSpPr>
        <p:spPr>
          <a:xfrm>
            <a:off x="3051556" y="36351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2"/>
          <p:cNvSpPr/>
          <p:nvPr/>
        </p:nvSpPr>
        <p:spPr>
          <a:xfrm>
            <a:off x="3696240" y="38713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3623216" y="31327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3676377" y="35923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3102817" y="31933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2"/>
          <p:cNvSpPr/>
          <p:nvPr/>
        </p:nvSpPr>
        <p:spPr>
          <a:xfrm rot="-1680100">
            <a:off x="3604332" y="42480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2"/>
          <p:cNvSpPr/>
          <p:nvPr/>
        </p:nvSpPr>
        <p:spPr>
          <a:xfrm rot="-1680100">
            <a:off x="4376533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2"/>
          <p:cNvSpPr/>
          <p:nvPr/>
        </p:nvSpPr>
        <p:spPr>
          <a:xfrm rot="-1680100">
            <a:off x="4176341" y="32119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42"/>
          <p:cNvSpPr/>
          <p:nvPr/>
        </p:nvSpPr>
        <p:spPr>
          <a:xfrm rot="-1680100">
            <a:off x="4604368" y="3456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2"/>
          <p:cNvSpPr txBox="1"/>
          <p:nvPr/>
        </p:nvSpPr>
        <p:spPr>
          <a:xfrm>
            <a:off x="2964562" y="1394771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2898916" y="54983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1050" name="Google Shape;1050;p42"/>
          <p:cNvSpPr txBox="1"/>
          <p:nvPr/>
        </p:nvSpPr>
        <p:spPr>
          <a:xfrm rot="-5400000">
            <a:off x="554729" y="3671219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1051" name="Google Shape;1051;p42"/>
          <p:cNvCxnSpPr/>
          <p:nvPr/>
        </p:nvCxnSpPr>
        <p:spPr>
          <a:xfrm rot="10800000">
            <a:off x="6751113" y="2417789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2" name="Google Shape;1052;p42"/>
          <p:cNvCxnSpPr/>
          <p:nvPr/>
        </p:nvCxnSpPr>
        <p:spPr>
          <a:xfrm>
            <a:off x="6541997" y="5263233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53" name="Google Shape;1053;p42"/>
          <p:cNvSpPr txBox="1"/>
          <p:nvPr/>
        </p:nvSpPr>
        <p:spPr>
          <a:xfrm>
            <a:off x="7716466" y="53815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4" name="Google Shape;1054;p42"/>
          <p:cNvSpPr txBox="1"/>
          <p:nvPr/>
        </p:nvSpPr>
        <p:spPr>
          <a:xfrm rot="-5400000">
            <a:off x="5431529" y="3665902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 rot="-1680100">
            <a:off x="5122104" y="27070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2"/>
          <p:cNvSpPr/>
          <p:nvPr/>
        </p:nvSpPr>
        <p:spPr>
          <a:xfrm rot="-1680100">
            <a:off x="5090741" y="31201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2"/>
          <p:cNvSpPr/>
          <p:nvPr/>
        </p:nvSpPr>
        <p:spPr>
          <a:xfrm rot="-1680100">
            <a:off x="4857192" y="29202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4776249" y="27449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2"/>
          <p:cNvSpPr/>
          <p:nvPr/>
        </p:nvSpPr>
        <p:spPr>
          <a:xfrm rot="-1680100">
            <a:off x="4684341" y="31217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2"/>
          <p:cNvSpPr/>
          <p:nvPr/>
        </p:nvSpPr>
        <p:spPr>
          <a:xfrm rot="-1680100">
            <a:off x="7592824" y="4550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42"/>
          <p:cNvSpPr/>
          <p:nvPr/>
        </p:nvSpPr>
        <p:spPr>
          <a:xfrm rot="-1680100">
            <a:off x="8925123" y="37317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42"/>
          <p:cNvSpPr/>
          <p:nvPr/>
        </p:nvSpPr>
        <p:spPr>
          <a:xfrm rot="-1680100">
            <a:off x="7840169" y="38221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42"/>
          <p:cNvSpPr/>
          <p:nvPr/>
        </p:nvSpPr>
        <p:spPr>
          <a:xfrm rot="-1680100">
            <a:off x="8893760" y="41448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42"/>
          <p:cNvSpPr/>
          <p:nvPr/>
        </p:nvSpPr>
        <p:spPr>
          <a:xfrm rot="-1680100">
            <a:off x="7737241" y="41367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42"/>
          <p:cNvSpPr/>
          <p:nvPr/>
        </p:nvSpPr>
        <p:spPr>
          <a:xfrm rot="-1680100">
            <a:off x="8660211" y="39449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42"/>
          <p:cNvSpPr/>
          <p:nvPr/>
        </p:nvSpPr>
        <p:spPr>
          <a:xfrm rot="-1680100">
            <a:off x="9103087" y="34215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2"/>
          <p:cNvSpPr/>
          <p:nvPr/>
        </p:nvSpPr>
        <p:spPr>
          <a:xfrm rot="-1680100">
            <a:off x="8709625" y="32330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2"/>
          <p:cNvSpPr/>
          <p:nvPr/>
        </p:nvSpPr>
        <p:spPr>
          <a:xfrm rot="-1680100">
            <a:off x="9310011" y="29434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2"/>
          <p:cNvSpPr/>
          <p:nvPr/>
        </p:nvSpPr>
        <p:spPr>
          <a:xfrm rot="-1680100">
            <a:off x="8278560" y="35307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2"/>
          <p:cNvSpPr/>
          <p:nvPr/>
        </p:nvSpPr>
        <p:spPr>
          <a:xfrm rot="-3719415">
            <a:off x="7941772" y="45680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2"/>
          <p:cNvSpPr/>
          <p:nvPr/>
        </p:nvSpPr>
        <p:spPr>
          <a:xfrm rot="-3719415">
            <a:off x="8118131" y="40543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2"/>
          <p:cNvSpPr/>
          <p:nvPr/>
        </p:nvSpPr>
        <p:spPr>
          <a:xfrm rot="-3719415">
            <a:off x="8043372" y="42673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2"/>
          <p:cNvSpPr/>
          <p:nvPr/>
        </p:nvSpPr>
        <p:spPr>
          <a:xfrm rot="-1680100">
            <a:off x="7170312" y="49729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2"/>
          <p:cNvSpPr/>
          <p:nvPr/>
        </p:nvSpPr>
        <p:spPr>
          <a:xfrm rot="-1680100">
            <a:off x="7656639" y="4981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2"/>
          <p:cNvSpPr/>
          <p:nvPr/>
        </p:nvSpPr>
        <p:spPr>
          <a:xfrm rot="-1680100">
            <a:off x="7439185" y="42609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2"/>
          <p:cNvSpPr/>
          <p:nvPr/>
        </p:nvSpPr>
        <p:spPr>
          <a:xfrm rot="-1680100">
            <a:off x="8193336" y="43722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2"/>
          <p:cNvSpPr/>
          <p:nvPr/>
        </p:nvSpPr>
        <p:spPr>
          <a:xfrm rot="-1680100">
            <a:off x="7008119" y="45587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7934584" y="35335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8579268" y="37697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8506244" y="30311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8559405" y="34907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7985845" y="30917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2"/>
          <p:cNvSpPr/>
          <p:nvPr/>
        </p:nvSpPr>
        <p:spPr>
          <a:xfrm rot="-1680100">
            <a:off x="8487360" y="41464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42"/>
          <p:cNvSpPr/>
          <p:nvPr/>
        </p:nvSpPr>
        <p:spPr>
          <a:xfrm rot="-1680100">
            <a:off x="9259561" y="25038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42"/>
          <p:cNvSpPr/>
          <p:nvPr/>
        </p:nvSpPr>
        <p:spPr>
          <a:xfrm rot="-1680100">
            <a:off x="9059369" y="31103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42"/>
          <p:cNvSpPr/>
          <p:nvPr/>
        </p:nvSpPr>
        <p:spPr>
          <a:xfrm rot="-1680100">
            <a:off x="9487396" y="3355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42"/>
          <p:cNvSpPr/>
          <p:nvPr/>
        </p:nvSpPr>
        <p:spPr>
          <a:xfrm rot="-1680100">
            <a:off x="10005132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42"/>
          <p:cNvSpPr/>
          <p:nvPr/>
        </p:nvSpPr>
        <p:spPr>
          <a:xfrm rot="-1680100">
            <a:off x="9973769" y="30185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42"/>
          <p:cNvSpPr/>
          <p:nvPr/>
        </p:nvSpPr>
        <p:spPr>
          <a:xfrm rot="-1680100">
            <a:off x="9740220" y="28186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9659277" y="26433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42"/>
          <p:cNvSpPr/>
          <p:nvPr/>
        </p:nvSpPr>
        <p:spPr>
          <a:xfrm rot="-1680100">
            <a:off x="9567369" y="30201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958114" y="6056719"/>
            <a:ext cx="46373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types of tumors: normal, breast, lung</a:t>
            </a:r>
            <a:endParaRPr/>
          </a:p>
        </p:txBody>
      </p:sp>
      <p:sp>
        <p:nvSpPr>
          <p:cNvPr id="1093" name="Google Shape;1093;p42"/>
          <p:cNvSpPr txBox="1"/>
          <p:nvPr/>
        </p:nvSpPr>
        <p:spPr>
          <a:xfrm>
            <a:off x="6094734" y="5993131"/>
            <a:ext cx="596785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types of tumors: normal, breast, lung, pancreatic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5" name="Google Shape;225;p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8581903" y="5528781"/>
            <a:ext cx="351070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clustering can be applied?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>
            <a:off x="713233" y="308569"/>
            <a:ext cx="4421573" cy="3521115"/>
            <a:chOff x="338787" y="2086616"/>
            <a:chExt cx="3737241" cy="3112967"/>
          </a:xfrm>
        </p:grpSpPr>
        <p:graphicFrame>
          <p:nvGraphicFramePr>
            <p:cNvPr id="246" name="Google Shape;246;p9"/>
            <p:cNvGraphicFramePr/>
            <p:nvPr>
              <p:extLst>
                <p:ext uri="{D42A27DB-BD31-4B8C-83A1-F6EECF244321}">
                  <p14:modId xmlns:p14="http://schemas.microsoft.com/office/powerpoint/2010/main" val="137713682"/>
                </p:ext>
              </p:extLst>
            </p:nvPr>
          </p:nvGraphicFramePr>
          <p:xfrm>
            <a:off x="338787" y="2086616"/>
            <a:ext cx="3737241" cy="31129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47" name="Google Shape;24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06773" y="236920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8415" y="2198869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57884" y="260032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33239" y="359008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88369" y="336635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54497" y="3441269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51534" y="3625807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87281" y="352790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78909" y="385440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7800" y="3797132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3988" y="241064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30721" y="229527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3016" y="2441498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00695" y="2716561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2718" y="2555778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69526" y="375903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9"/>
          <p:cNvSpPr txBox="1"/>
          <p:nvPr/>
        </p:nvSpPr>
        <p:spPr>
          <a:xfrm>
            <a:off x="491950" y="34551"/>
            <a:ext cx="11074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clustering</a:t>
            </a:r>
            <a:endParaRPr dirty="0"/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3441" y="4029547"/>
            <a:ext cx="2073940" cy="207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01509" y="4029547"/>
            <a:ext cx="2073940" cy="20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1293080" y="6284902"/>
            <a:ext cx="37585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computing clusters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6967178" y="3261041"/>
            <a:ext cx="31689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analysis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6681956" y="6279298"/>
            <a:ext cx="37585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Clustering</a:t>
            </a: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6024959" y="745358"/>
            <a:ext cx="4685084" cy="2685212"/>
            <a:chOff x="4648200" y="-19050"/>
            <a:chExt cx="3973513" cy="2277382"/>
          </a:xfrm>
        </p:grpSpPr>
        <p:pic>
          <p:nvPicPr>
            <p:cNvPr id="270" name="Google Shape;27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Google Shape;283;p9"/>
            <p:cNvCxnSpPr>
              <a:endCxn id="270" idx="2"/>
            </p:cNvCxnSpPr>
            <p:nvPr/>
          </p:nvCxnSpPr>
          <p:spPr>
            <a:xfrm rot="10800000" flipH="1">
              <a:off x="4965820" y="713774"/>
              <a:ext cx="184200" cy="28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4" name="Google Shape;284;p9"/>
            <p:cNvCxnSpPr>
              <a:endCxn id="270" idx="2"/>
            </p:cNvCxnSpPr>
            <p:nvPr/>
          </p:nvCxnSpPr>
          <p:spPr>
            <a:xfrm rot="10800000">
              <a:off x="5150020" y="713774"/>
              <a:ext cx="184200" cy="33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5" name="Google Shape;285;p9"/>
            <p:cNvCxnSpPr>
              <a:stCxn id="272" idx="1"/>
            </p:cNvCxnSpPr>
            <p:nvPr/>
          </p:nvCxnSpPr>
          <p:spPr>
            <a:xfrm rot="10800000">
              <a:off x="5675985" y="1297879"/>
              <a:ext cx="267900" cy="15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pic>
          <p:nvPicPr>
            <p:cNvPr id="286" name="Google Shape;286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9"/>
            <p:cNvCxnSpPr>
              <a:stCxn id="276" idx="1"/>
              <a:endCxn id="271" idx="2"/>
            </p:cNvCxnSpPr>
            <p:nvPr/>
          </p:nvCxnSpPr>
          <p:spPr>
            <a:xfrm rot="10800000">
              <a:off x="6234636" y="665313"/>
              <a:ext cx="270600" cy="33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8" name="Google Shape;288;p9"/>
            <p:cNvCxnSpPr>
              <a:stCxn id="286" idx="3"/>
              <a:endCxn id="272" idx="2"/>
            </p:cNvCxnSpPr>
            <p:nvPr/>
          </p:nvCxnSpPr>
          <p:spPr>
            <a:xfrm rot="10800000" flipH="1">
              <a:off x="5778840" y="1742711"/>
              <a:ext cx="349500" cy="22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9" name="Google Shape;289;p9"/>
            <p:cNvCxnSpPr>
              <a:stCxn id="281" idx="1"/>
              <a:endCxn id="272" idx="3"/>
            </p:cNvCxnSpPr>
            <p:nvPr/>
          </p:nvCxnSpPr>
          <p:spPr>
            <a:xfrm rot="10800000">
              <a:off x="6312498" y="1448216"/>
              <a:ext cx="302700" cy="36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0" name="Google Shape;290;p9"/>
            <p:cNvCxnSpPr>
              <a:stCxn id="286" idx="3"/>
              <a:endCxn id="281" idx="1"/>
            </p:cNvCxnSpPr>
            <p:nvPr/>
          </p:nvCxnSpPr>
          <p:spPr>
            <a:xfrm rot="10800000" flipH="1">
              <a:off x="5778840" y="1809911"/>
              <a:ext cx="8364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1" name="Google Shape;291;p9"/>
            <p:cNvCxnSpPr>
              <a:stCxn id="281" idx="3"/>
              <a:endCxn id="282" idx="1"/>
            </p:cNvCxnSpPr>
            <p:nvPr/>
          </p:nvCxnSpPr>
          <p:spPr>
            <a:xfrm rot="10800000" flipH="1">
              <a:off x="6983838" y="1582916"/>
              <a:ext cx="234000" cy="22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2" name="Google Shape;292;p9"/>
            <p:cNvCxnSpPr>
              <a:stCxn id="282" idx="1"/>
              <a:endCxn id="272" idx="3"/>
            </p:cNvCxnSpPr>
            <p:nvPr/>
          </p:nvCxnSpPr>
          <p:spPr>
            <a:xfrm rot="10800000">
              <a:off x="6312456" y="1448111"/>
              <a:ext cx="905400" cy="13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3" name="Google Shape;293;p9"/>
            <p:cNvCxnSpPr>
              <a:stCxn id="275" idx="1"/>
              <a:endCxn id="271" idx="3"/>
            </p:cNvCxnSpPr>
            <p:nvPr/>
          </p:nvCxnSpPr>
          <p:spPr>
            <a:xfrm flipH="1">
              <a:off x="6418800" y="275471"/>
              <a:ext cx="210600" cy="9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4" name="Google Shape;294;p9"/>
            <p:cNvCxnSpPr/>
            <p:nvPr/>
          </p:nvCxnSpPr>
          <p:spPr>
            <a:xfrm rot="10800000">
              <a:off x="4965700" y="1003413"/>
              <a:ext cx="3686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5" name="Google Shape;295;p9"/>
            <p:cNvCxnSpPr>
              <a:stCxn id="275" idx="3"/>
              <a:endCxn id="277" idx="1"/>
            </p:cNvCxnSpPr>
            <p:nvPr/>
          </p:nvCxnSpPr>
          <p:spPr>
            <a:xfrm>
              <a:off x="6998040" y="275471"/>
              <a:ext cx="526500" cy="6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6" name="Google Shape;296;p9"/>
            <p:cNvCxnSpPr>
              <a:stCxn id="277" idx="3"/>
              <a:endCxn id="279" idx="1"/>
            </p:cNvCxnSpPr>
            <p:nvPr/>
          </p:nvCxnSpPr>
          <p:spPr>
            <a:xfrm>
              <a:off x="7893052" y="338773"/>
              <a:ext cx="360000" cy="7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7" name="Google Shape;297;p9"/>
            <p:cNvCxnSpPr>
              <a:stCxn id="280" idx="3"/>
              <a:endCxn id="279" idx="2"/>
            </p:cNvCxnSpPr>
            <p:nvPr/>
          </p:nvCxnSpPr>
          <p:spPr>
            <a:xfrm rot="10800000" flipH="1">
              <a:off x="8340363" y="708791"/>
              <a:ext cx="96900" cy="28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8" name="Google Shape;298;p9"/>
            <p:cNvCxnSpPr>
              <a:stCxn id="277" idx="2"/>
              <a:endCxn id="280" idx="1"/>
            </p:cNvCxnSpPr>
            <p:nvPr/>
          </p:nvCxnSpPr>
          <p:spPr>
            <a:xfrm>
              <a:off x="7708732" y="633294"/>
              <a:ext cx="263100" cy="3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9" name="Google Shape;299;p9"/>
            <p:cNvCxnSpPr>
              <a:stCxn id="277" idx="2"/>
              <a:endCxn id="278" idx="3"/>
            </p:cNvCxnSpPr>
            <p:nvPr/>
          </p:nvCxnSpPr>
          <p:spPr>
            <a:xfrm flipH="1">
              <a:off x="7426732" y="633294"/>
              <a:ext cx="282000" cy="1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0" name="Google Shape;300;p9"/>
            <p:cNvCxnSpPr>
              <a:stCxn id="276" idx="3"/>
              <a:endCxn id="282" idx="1"/>
            </p:cNvCxnSpPr>
            <p:nvPr/>
          </p:nvCxnSpPr>
          <p:spPr>
            <a:xfrm>
              <a:off x="6873876" y="1003413"/>
              <a:ext cx="3441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1" name="Google Shape;301;p9"/>
            <p:cNvCxnSpPr>
              <a:stCxn id="278" idx="1"/>
              <a:endCxn id="275" idx="3"/>
            </p:cNvCxnSpPr>
            <p:nvPr/>
          </p:nvCxnSpPr>
          <p:spPr>
            <a:xfrm rot="10800000">
              <a:off x="6997896" y="275411"/>
              <a:ext cx="60300" cy="49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2" name="Google Shape;302;p9"/>
            <p:cNvCxnSpPr>
              <a:stCxn id="275" idx="2"/>
              <a:endCxn id="276" idx="3"/>
            </p:cNvCxnSpPr>
            <p:nvPr/>
          </p:nvCxnSpPr>
          <p:spPr>
            <a:xfrm>
              <a:off x="6813720" y="569992"/>
              <a:ext cx="6030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</p:grpSp>
      <p:sp>
        <p:nvSpPr>
          <p:cNvPr id="303" name="Google Shape;303;p9"/>
          <p:cNvSpPr txBox="1"/>
          <p:nvPr/>
        </p:nvSpPr>
        <p:spPr>
          <a:xfrm>
            <a:off x="1297588" y="3276159"/>
            <a:ext cx="3168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segmentation</a:t>
            </a:r>
            <a:endParaRPr dirty="0"/>
          </a:p>
        </p:txBody>
      </p:sp>
      <p:pic>
        <p:nvPicPr>
          <p:cNvPr id="304" name="Google Shape;304;p9" descr="Hierarchical clustering analysis of gene expression. Clustering was... |  Download Scientific Diagram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52672" y="3985816"/>
            <a:ext cx="2298222" cy="2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2: Unsupervised Learning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49241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Finding structures in feature space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clustering algorithms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data points into groups/clusters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algorithm: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Select/update cluster centers (Centroid)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Assign data points to cluster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904</Words>
  <Application>Microsoft Office PowerPoint</Application>
  <PresentationFormat>Widescreen</PresentationFormat>
  <Paragraphs>233</Paragraphs>
  <Slides>41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4" baseType="lpstr">
      <vt:lpstr>Arial</vt:lpstr>
      <vt:lpstr>Calibri</vt:lpstr>
      <vt:lpstr>Office Theme</vt:lpstr>
      <vt:lpstr>AIM-AHEAD Introductory Courses in AI/ML Concepts</vt:lpstr>
      <vt:lpstr>Unsupervised Learning </vt:lpstr>
      <vt:lpstr>Example: Labeled Data</vt:lpstr>
      <vt:lpstr>Labeled Data: Supervised Learning</vt:lpstr>
      <vt:lpstr>PowerPoint Presentation</vt:lpstr>
      <vt:lpstr>PowerPoint Presentation</vt:lpstr>
      <vt:lpstr>AIM-AHEAD Introductory Courses in AI/ML Concepts</vt:lpstr>
      <vt:lpstr>K-means Algorithm</vt:lpstr>
      <vt:lpstr>K-means</vt:lpstr>
      <vt:lpstr>2D unlabeled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Visualization</vt:lpstr>
      <vt:lpstr>K-means Algorithm</vt:lpstr>
      <vt:lpstr>PowerPoint Presentation</vt:lpstr>
      <vt:lpstr>PowerPoint Presentation</vt:lpstr>
      <vt:lpstr>AIM-AHEAD Introductory Courses in AI/ML Concepts</vt:lpstr>
      <vt:lpstr>Clustering Optimization Objective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Samir</dc:creator>
  <cp:lastModifiedBy>Matthew D. McCoy</cp:lastModifiedBy>
  <cp:revision>3</cp:revision>
  <dcterms:created xsi:type="dcterms:W3CDTF">2022-03-17T00:51:57Z</dcterms:created>
  <dcterms:modified xsi:type="dcterms:W3CDTF">2023-03-28T11:00:53Z</dcterms:modified>
</cp:coreProperties>
</file>