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2.xml" ContentType="application/vnd.openxmlformats-officedocument.presentationml.notesSlide+xml"/>
  <Override PartName="/ppt/tags/tag7.xml" ContentType="application/vnd.openxmlformats-officedocument.presentationml.tags+xml"/>
  <Override PartName="/ppt/notesSlides/notesSlide3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7" r:id="rId2"/>
    <p:sldId id="2018" r:id="rId3"/>
    <p:sldId id="1965" r:id="rId4"/>
    <p:sldId id="2016" r:id="rId5"/>
    <p:sldId id="1967" r:id="rId6"/>
    <p:sldId id="1968" r:id="rId7"/>
    <p:sldId id="1970" r:id="rId8"/>
    <p:sldId id="1971" r:id="rId9"/>
    <p:sldId id="197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97" d="100"/>
          <a:sy n="97" d="100"/>
        </p:scale>
        <p:origin x="96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F7BA16-693B-49DC-B4FA-AF7A11A8ED46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A2EA0D-22F4-4AFD-9B05-B1DF34251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3649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BB4358-7947-418D-9893-A52EF810C47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5158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BB4358-7947-418D-9893-A52EF810C47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0165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BB4358-7947-418D-9893-A52EF810C47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1537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FFC70-667C-474B-9C86-A5CA27EFEB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94E0E7-5065-457D-9E95-A09488550F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326FC5-A3F7-4794-8C01-463056C13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8A639-B81C-4455-ABEE-AAB245CF3941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4C3CA9-7547-4646-8213-A7CC90454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D981F7-121A-4A7B-965C-75F6FADE2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CEE99-5670-4641-9E2E-2B4F393AD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627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EC478-FD02-4B38-8DC5-B97386B13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BEE02D-D357-4E9C-82EA-580B0D198C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546883-F8E8-4C8C-9D83-7E978E3D9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8A639-B81C-4455-ABEE-AAB245CF3941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F79831-3C8B-4303-8DF0-0453B3A5A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14E865-482E-4FB7-82CA-344143C27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CEE99-5670-4641-9E2E-2B4F393AD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2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AD622E-EF7D-4B95-83FE-50D6380812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886606-A278-441F-BF65-521EE04481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EBDD61-D4D1-41D6-BCDF-58F53F039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8A639-B81C-4455-ABEE-AAB245CF3941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263793-B3F7-4255-9E17-6E98377F9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915B6B-0E2B-4526-B449-89A49ED92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CEE99-5670-4641-9E2E-2B4F393AD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304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2F869-1DEB-43AA-8959-E67D5EDA4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A43E9C-1121-4F5D-A993-570EF6CEEC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2F2F28-9617-41FF-A05A-E481E2422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8A639-B81C-4455-ABEE-AAB245CF3941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54F652-3094-4E7D-8FAA-40A8592E6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802806-2A44-4AD4-BDAA-A1068E479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CEE99-5670-4641-9E2E-2B4F393AD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708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BDA60-F1FB-4B06-AF92-49FB797D1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306540-E78C-46E6-AB32-91E5F267F6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80E9BF-E1B6-44A1-A31D-BED1BDEF4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8A639-B81C-4455-ABEE-AAB245CF3941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E1C6F3-B495-49F4-AF91-B81FDCA05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CDE864-230B-4EBC-9828-1C65DC280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CEE99-5670-4641-9E2E-2B4F393AD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828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6DE1D-64E1-4219-80FC-B610B1910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77476E-9814-4DC4-A6A4-F4AC30DB93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30E1FD-7620-4995-B51C-3313DB63DC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0AE30D-E11E-4D58-AA68-DA86FEC23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8A639-B81C-4455-ABEE-AAB245CF3941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C53384-7E91-49CF-9BF2-1E72C25D0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FDD198-1C8E-4C5A-A1CF-27720791C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CEE99-5670-4641-9E2E-2B4F393AD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027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F76DA-B530-4393-BD19-0E0E5E00E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294D36-73C8-4F3D-9E0B-321C820F2A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054D51-8157-4955-99D0-AC12AE5E4A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52CD48-EC7B-4912-9944-397693153F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21940E-15F3-4257-B92F-BA6C38232B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736C2E-A26A-49CC-80C4-2F8ACC0FA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8A639-B81C-4455-ABEE-AAB245CF3941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8F5374-1F22-470B-81B1-998B58612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B549AF-6420-4CC1-B1FB-66C97D98E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CEE99-5670-4641-9E2E-2B4F393AD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303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73D8C-B9EA-4735-821F-5784895AD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D3C9D7-B30A-4B2C-BF60-8F383B49A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8A639-B81C-4455-ABEE-AAB245CF3941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C408FA-D3B9-4F14-A7FA-57D053209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E44423-F1CE-4C70-8765-CD443B0F5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CEE99-5670-4641-9E2E-2B4F393AD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233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C93C2A-4ABA-4A25-9D1B-9ECE58479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8A639-B81C-4455-ABEE-AAB245CF3941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0C494D-86AD-450E-B9A5-2FC8DE4DF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821D8C-13F5-4515-874B-2CC1CF0BF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CEE99-5670-4641-9E2E-2B4F393AD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745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F1F8D-4707-43B9-856E-AA43D7471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9C047B-A60F-4979-92DA-18BA1657DD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84E626-5CAF-4B22-B667-F5D8089782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91608A-E653-4D28-A0E9-84034DF75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8A639-B81C-4455-ABEE-AAB245CF3941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BD1EEB-D4FC-4A35-AA3F-83C9E006D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8640AE-17CE-4A4C-AF3C-9A74BC063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CEE99-5670-4641-9E2E-2B4F393AD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519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BB3D4-C0FA-4165-BAEF-2ACE2F3EE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289CDD-563F-49D7-84E3-7149E5D6AC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FBDBE1-38EC-4C5C-9F94-9CBE8361DB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F4A21A-8281-41A3-A6B0-68D472D01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8A639-B81C-4455-ABEE-AAB245CF3941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094303-24EA-4584-8F43-585D5F7C6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94307E-22A4-47C7-8FBA-8F18CEEB7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CEE99-5670-4641-9E2E-2B4F393AD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216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460A58-620D-4E20-A417-C04CEE379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D990E9-C8EE-42A8-AF07-3C6869BD80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62F4B8-755B-413C-85AC-1BADAD6325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88A639-B81C-4455-ABEE-AAB245CF3941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1C87E0-B200-42D7-BCB2-EBE26B33FB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554853-8AE0-4510-B2FB-5AF0ACF942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6CEE99-5670-4641-9E2E-2B4F393AD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256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tags" Target="../tags/tag5.xml"/><Relationship Id="rId7" Type="http://schemas.openxmlformats.org/officeDocument/2006/relationships/image" Target="../media/image6.png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6.xml"/><Relationship Id="rId9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E1C6FAD-F819-40BE-9402-81FBE98EF2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8361" y="127820"/>
            <a:ext cx="7075277" cy="469465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6FAFACC-3A77-4930-806F-AEC046CCD1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814638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/>
              <a:t>AIM-AHEAD Introductory Courses in AI/ML Concepts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3701D1-BCDF-4163-B365-80F2E75A5E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202238"/>
            <a:ext cx="9144000" cy="1655762"/>
          </a:xfrm>
        </p:spPr>
        <p:txBody>
          <a:bodyPr/>
          <a:lstStyle/>
          <a:p>
            <a:r>
              <a:rPr lang="en-US" dirty="0"/>
              <a:t>Module 1: Introduction to Classification</a:t>
            </a:r>
          </a:p>
          <a:p>
            <a:r>
              <a:rPr lang="en-US" sz="1600" dirty="0"/>
              <a:t>Adapted from the Health Informatics and Data Science Masters Degree Program, Georgetown University</a:t>
            </a:r>
          </a:p>
        </p:txBody>
      </p:sp>
    </p:spTree>
    <p:extLst>
      <p:ext uri="{BB962C8B-B14F-4D97-AF65-F5344CB8AC3E}">
        <p14:creationId xmlns:p14="http://schemas.microsoft.com/office/powerpoint/2010/main" val="3101838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EDA1F-07CD-3349-9902-6FBDD13FA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4354" y="1127848"/>
            <a:ext cx="10515600" cy="2852737"/>
          </a:xfrm>
        </p:spPr>
        <p:txBody>
          <a:bodyPr>
            <a:normAutofit/>
          </a:bodyPr>
          <a:lstStyle/>
          <a:p>
            <a:r>
              <a:rPr lang="en-US" sz="4800" dirty="0"/>
              <a:t>Classification 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24EB56-9B70-3145-AECE-F50984C1AD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i="1" dirty="0"/>
              <a:t>Predicting Categorical Labels</a:t>
            </a:r>
          </a:p>
        </p:txBody>
      </p:sp>
    </p:spTree>
    <p:extLst>
      <p:ext uri="{BB962C8B-B14F-4D97-AF65-F5344CB8AC3E}">
        <p14:creationId xmlns:p14="http://schemas.microsoft.com/office/powerpoint/2010/main" val="3231832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3136C0E-01E1-4D5B-9ADC-F2746AE36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300855" cy="865159"/>
          </a:xfrm>
        </p:spPr>
        <p:txBody>
          <a:bodyPr>
            <a:normAutofit/>
          </a:bodyPr>
          <a:lstStyle/>
          <a:p>
            <a:r>
              <a:rPr lang="en-US" sz="3600" b="1" dirty="0"/>
              <a:t>Classification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847EA8C-B9E0-42A2-A691-4D1C8AACA1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0285"/>
            <a:ext cx="10515600" cy="3070782"/>
          </a:xfrm>
        </p:spPr>
        <p:txBody>
          <a:bodyPr/>
          <a:lstStyle/>
          <a:p>
            <a:r>
              <a:rPr lang="en-US" sz="2600" i="1" dirty="0"/>
              <a:t>Predicting Categorial Values: Labels</a:t>
            </a:r>
          </a:p>
          <a:p>
            <a:endParaRPr lang="en-US" sz="2600" dirty="0"/>
          </a:p>
          <a:p>
            <a:pPr marL="0" indent="0">
              <a:buNone/>
            </a:pPr>
            <a:r>
              <a:rPr lang="en-US" sz="2600" dirty="0"/>
              <a:t>Email: Spam / Not Spam?</a:t>
            </a:r>
          </a:p>
          <a:p>
            <a:pPr marL="0" indent="0">
              <a:buNone/>
            </a:pPr>
            <a:r>
              <a:rPr lang="en-US" sz="2600" dirty="0"/>
              <a:t>Online Transactions: Fraudulent (Yes / No)?</a:t>
            </a:r>
          </a:p>
          <a:p>
            <a:pPr marL="0" indent="0">
              <a:buNone/>
            </a:pPr>
            <a:r>
              <a:rPr lang="en-US" sz="2600" dirty="0"/>
              <a:t>Tumor: Malignant / Benign ?</a:t>
            </a:r>
          </a:p>
          <a:p>
            <a:pPr marL="0" indent="0">
              <a:buNone/>
            </a:pPr>
            <a:r>
              <a:rPr lang="en-US" sz="2600" dirty="0"/>
              <a:t>Patient: Dead/ Alive ?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1BD34D8-3B0B-463C-A5E5-1A120A83D827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568" y="5076330"/>
            <a:ext cx="1729887" cy="42611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6D670E1-14EC-4D32-A330-1BF30E1ED645}"/>
              </a:ext>
            </a:extLst>
          </p:cNvPr>
          <p:cNvSpPr txBox="1"/>
          <p:nvPr/>
        </p:nvSpPr>
        <p:spPr>
          <a:xfrm>
            <a:off x="4687481" y="4821544"/>
            <a:ext cx="5900308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0: “Negative Class” (e.g., benign tumor)</a:t>
            </a:r>
          </a:p>
          <a:p>
            <a:r>
              <a:rPr lang="en-US" sz="300" dirty="0"/>
              <a:t> </a:t>
            </a:r>
            <a:endParaRPr lang="en-US" sz="2400" dirty="0"/>
          </a:p>
          <a:p>
            <a:r>
              <a:rPr lang="en-US" sz="2400" dirty="0"/>
              <a:t>1: “Positive Class” (e.g., malignant tumor)</a:t>
            </a:r>
          </a:p>
        </p:txBody>
      </p:sp>
    </p:spTree>
    <p:extLst>
      <p:ext uri="{BB962C8B-B14F-4D97-AF65-F5344CB8AC3E}">
        <p14:creationId xmlns:p14="http://schemas.microsoft.com/office/powerpoint/2010/main" val="3456762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79BF1-4523-4E74-90C2-45D97E4D8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Hypothesis function: Notation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A9258A-7192-4E84-946F-7E549B3149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2982" y="1565789"/>
            <a:ext cx="8896350" cy="15525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EBDB463-DD08-4B28-8860-D418ED13EE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229661"/>
            <a:ext cx="10210800" cy="8667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91BC117-FB9F-4027-9DE2-12827E7BDB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475" y="4319029"/>
            <a:ext cx="1068705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493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F86F07C-EB5B-454A-BC45-F3AFFE18B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4286"/>
          </a:xfrm>
        </p:spPr>
        <p:txBody>
          <a:bodyPr>
            <a:normAutofit/>
          </a:bodyPr>
          <a:lstStyle/>
          <a:p>
            <a:r>
              <a:rPr lang="en-US" sz="3600" dirty="0"/>
              <a:t>Example: Tumor Classification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CB5B795-E999-417D-9E75-B3CD86C405ED}"/>
              </a:ext>
            </a:extLst>
          </p:cNvPr>
          <p:cNvGrpSpPr/>
          <p:nvPr/>
        </p:nvGrpSpPr>
        <p:grpSpPr>
          <a:xfrm>
            <a:off x="547195" y="2192609"/>
            <a:ext cx="8335908" cy="2192027"/>
            <a:chOff x="547195" y="2192609"/>
            <a:chExt cx="8335908" cy="2192027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910CE42-FFD7-4DC4-8019-E4B270991B23}"/>
                </a:ext>
              </a:extLst>
            </p:cNvPr>
            <p:cNvCxnSpPr/>
            <p:nvPr/>
          </p:nvCxnSpPr>
          <p:spPr>
            <a:xfrm>
              <a:off x="2128435" y="3786852"/>
              <a:ext cx="6754668" cy="5957"/>
            </a:xfrm>
            <a:prstGeom prst="line">
              <a:avLst/>
            </a:prstGeom>
            <a:ln w="38100">
              <a:solidFill>
                <a:schemeClr val="tx1"/>
              </a:solidFill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61A7145-90DF-438E-B9B4-14875D240237}"/>
                </a:ext>
              </a:extLst>
            </p:cNvPr>
            <p:cNvCxnSpPr/>
            <p:nvPr/>
          </p:nvCxnSpPr>
          <p:spPr>
            <a:xfrm flipV="1">
              <a:off x="2237869" y="2192609"/>
              <a:ext cx="0" cy="1946645"/>
            </a:xfrm>
            <a:prstGeom prst="line">
              <a:avLst/>
            </a:prstGeom>
            <a:ln w="38100">
              <a:solidFill>
                <a:schemeClr val="tx1"/>
              </a:solidFill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3031836-1362-4B1D-A895-837B7F83C0B2}"/>
                </a:ext>
              </a:extLst>
            </p:cNvPr>
            <p:cNvCxnSpPr/>
            <p:nvPr/>
          </p:nvCxnSpPr>
          <p:spPr>
            <a:xfrm>
              <a:off x="2128435" y="3786852"/>
              <a:ext cx="3630468" cy="0"/>
            </a:xfrm>
            <a:prstGeom prst="line">
              <a:avLst/>
            </a:prstGeom>
            <a:ln w="38100">
              <a:solidFill>
                <a:schemeClr val="tx1"/>
              </a:solidFill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C18D3CF-4AF1-4E70-8C69-2F54FC7A1842}"/>
                </a:ext>
              </a:extLst>
            </p:cNvPr>
            <p:cNvSpPr txBox="1"/>
            <p:nvPr/>
          </p:nvSpPr>
          <p:spPr>
            <a:xfrm>
              <a:off x="3426886" y="3984526"/>
              <a:ext cx="283523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Tumor Size (x</a:t>
              </a:r>
              <a:r>
                <a:rPr lang="en-US" sz="2000" baseline="-25000" dirty="0"/>
                <a:t>1</a:t>
              </a:r>
              <a:r>
                <a:rPr lang="en-US" sz="2000" dirty="0"/>
                <a:t>)</a:t>
              </a:r>
            </a:p>
          </p:txBody>
        </p:sp>
        <p:sp>
          <p:nvSpPr>
            <p:cNvPr id="11" name="Cross 10">
              <a:extLst>
                <a:ext uri="{FF2B5EF4-FFF2-40B4-BE49-F238E27FC236}">
                  <a16:creationId xmlns:a16="http://schemas.microsoft.com/office/drawing/2014/main" id="{595D0CE7-11BA-41B0-AA25-124F6E38F4D9}"/>
                </a:ext>
              </a:extLst>
            </p:cNvPr>
            <p:cNvSpPr/>
            <p:nvPr/>
          </p:nvSpPr>
          <p:spPr>
            <a:xfrm rot="2734294">
              <a:off x="2383234" y="3664035"/>
              <a:ext cx="257549" cy="25754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Cross 11">
              <a:extLst>
                <a:ext uri="{FF2B5EF4-FFF2-40B4-BE49-F238E27FC236}">
                  <a16:creationId xmlns:a16="http://schemas.microsoft.com/office/drawing/2014/main" id="{7D47A857-C2DE-42A6-B53F-FF71ED02A90C}"/>
                </a:ext>
              </a:extLst>
            </p:cNvPr>
            <p:cNvSpPr/>
            <p:nvPr/>
          </p:nvSpPr>
          <p:spPr>
            <a:xfrm rot="2734294">
              <a:off x="2688035" y="3664035"/>
              <a:ext cx="257549" cy="25754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Cross 12">
              <a:extLst>
                <a:ext uri="{FF2B5EF4-FFF2-40B4-BE49-F238E27FC236}">
                  <a16:creationId xmlns:a16="http://schemas.microsoft.com/office/drawing/2014/main" id="{F455D7C5-BAEC-4CF8-B5F9-C5A245169CA9}"/>
                </a:ext>
              </a:extLst>
            </p:cNvPr>
            <p:cNvSpPr/>
            <p:nvPr/>
          </p:nvSpPr>
          <p:spPr>
            <a:xfrm rot="2734294">
              <a:off x="3009622" y="3664035"/>
              <a:ext cx="257549" cy="25754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Cross 13">
              <a:extLst>
                <a:ext uri="{FF2B5EF4-FFF2-40B4-BE49-F238E27FC236}">
                  <a16:creationId xmlns:a16="http://schemas.microsoft.com/office/drawing/2014/main" id="{B59115FA-A44F-483D-A8CC-D415E6F96578}"/>
                </a:ext>
              </a:extLst>
            </p:cNvPr>
            <p:cNvSpPr/>
            <p:nvPr/>
          </p:nvSpPr>
          <p:spPr>
            <a:xfrm rot="2734294">
              <a:off x="3390622" y="3664035"/>
              <a:ext cx="257549" cy="25754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Cross 14">
              <a:extLst>
                <a:ext uri="{FF2B5EF4-FFF2-40B4-BE49-F238E27FC236}">
                  <a16:creationId xmlns:a16="http://schemas.microsoft.com/office/drawing/2014/main" id="{FDA131DC-A89E-48AD-9312-BBDD33D92E5D}"/>
                </a:ext>
              </a:extLst>
            </p:cNvPr>
            <p:cNvSpPr/>
            <p:nvPr/>
          </p:nvSpPr>
          <p:spPr>
            <a:xfrm rot="2734294">
              <a:off x="4135835" y="2398342"/>
              <a:ext cx="257549" cy="25754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Cross 15">
              <a:extLst>
                <a:ext uri="{FF2B5EF4-FFF2-40B4-BE49-F238E27FC236}">
                  <a16:creationId xmlns:a16="http://schemas.microsoft.com/office/drawing/2014/main" id="{825A2E6E-9040-40B2-8A6F-C696B88F8E83}"/>
                </a:ext>
              </a:extLst>
            </p:cNvPr>
            <p:cNvSpPr/>
            <p:nvPr/>
          </p:nvSpPr>
          <p:spPr>
            <a:xfrm rot="2734294">
              <a:off x="4533622" y="2398342"/>
              <a:ext cx="257549" cy="25754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Cross 16">
              <a:extLst>
                <a:ext uri="{FF2B5EF4-FFF2-40B4-BE49-F238E27FC236}">
                  <a16:creationId xmlns:a16="http://schemas.microsoft.com/office/drawing/2014/main" id="{31DF046C-34FF-493A-9181-7A7D21615874}"/>
                </a:ext>
              </a:extLst>
            </p:cNvPr>
            <p:cNvSpPr/>
            <p:nvPr/>
          </p:nvSpPr>
          <p:spPr>
            <a:xfrm rot="2734294">
              <a:off x="4914622" y="2398342"/>
              <a:ext cx="257549" cy="25754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Cross 17">
              <a:extLst>
                <a:ext uri="{FF2B5EF4-FFF2-40B4-BE49-F238E27FC236}">
                  <a16:creationId xmlns:a16="http://schemas.microsoft.com/office/drawing/2014/main" id="{F17D35C3-FA00-48CA-A247-9E2A7E0DFC25}"/>
                </a:ext>
              </a:extLst>
            </p:cNvPr>
            <p:cNvSpPr/>
            <p:nvPr/>
          </p:nvSpPr>
          <p:spPr>
            <a:xfrm rot="2734294">
              <a:off x="5355035" y="2398342"/>
              <a:ext cx="257549" cy="25754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C94B452-0F58-42B8-B21D-D0289C139D25}"/>
                </a:ext>
              </a:extLst>
            </p:cNvPr>
            <p:cNvCxnSpPr/>
            <p:nvPr/>
          </p:nvCxnSpPr>
          <p:spPr>
            <a:xfrm>
              <a:off x="2128435" y="2527115"/>
              <a:ext cx="228600" cy="0"/>
            </a:xfrm>
            <a:prstGeom prst="line">
              <a:avLst/>
            </a:prstGeom>
            <a:ln w="317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D828145-3851-42BB-8874-7779A8F1F7EE}"/>
                </a:ext>
              </a:extLst>
            </p:cNvPr>
            <p:cNvSpPr txBox="1"/>
            <p:nvPr/>
          </p:nvSpPr>
          <p:spPr>
            <a:xfrm>
              <a:off x="1395136" y="2333134"/>
              <a:ext cx="9381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(Yes) 1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0D14641-78DC-47C3-A31B-F8B3BCFF81CC}"/>
                </a:ext>
              </a:extLst>
            </p:cNvPr>
            <p:cNvSpPr txBox="1"/>
            <p:nvPr/>
          </p:nvSpPr>
          <p:spPr>
            <a:xfrm>
              <a:off x="1395135" y="3587959"/>
              <a:ext cx="9381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(No) 0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7AF9DFB-A3BF-44BD-875A-EB78D2B8EE1A}"/>
                </a:ext>
              </a:extLst>
            </p:cNvPr>
            <p:cNvSpPr txBox="1"/>
            <p:nvPr/>
          </p:nvSpPr>
          <p:spPr>
            <a:xfrm>
              <a:off x="547195" y="2941306"/>
              <a:ext cx="16958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y=Malignant ?</a:t>
              </a: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EAA4402C-125D-4CE6-AB55-6A8649BD7E19}"/>
              </a:ext>
            </a:extLst>
          </p:cNvPr>
          <p:cNvSpPr txBox="1"/>
          <p:nvPr/>
        </p:nvSpPr>
        <p:spPr>
          <a:xfrm>
            <a:off x="1392301" y="4576353"/>
            <a:ext cx="730218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Consider the dataset for classifying tumors, where:</a:t>
            </a:r>
          </a:p>
          <a:p>
            <a:endParaRPr lang="en-US" baseline="-25000" dirty="0"/>
          </a:p>
          <a:p>
            <a:r>
              <a:rPr lang="en-US" b="1" dirty="0"/>
              <a:t>x</a:t>
            </a:r>
            <a:r>
              <a:rPr lang="en-US" b="1" baseline="-25000" dirty="0"/>
              <a:t>1</a:t>
            </a:r>
            <a:r>
              <a:rPr lang="en-US" dirty="0"/>
              <a:t> is a feature : Tumor Size</a:t>
            </a:r>
          </a:p>
          <a:p>
            <a:r>
              <a:rPr lang="en-US" b="1" dirty="0"/>
              <a:t>y </a:t>
            </a:r>
            <a:r>
              <a:rPr lang="en-US" dirty="0"/>
              <a:t>is the label : 1 (malignant), 0 (not malignant/benign)</a:t>
            </a:r>
          </a:p>
          <a:p>
            <a:endParaRPr lang="en-US" dirty="0"/>
          </a:p>
          <a:p>
            <a:r>
              <a:rPr lang="en-US" i="1" dirty="0"/>
              <a:t>Can we use linear regression hypothesis?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039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F86F07C-EB5B-454A-BC45-F3AFFE18B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4286"/>
          </a:xfrm>
        </p:spPr>
        <p:txBody>
          <a:bodyPr>
            <a:normAutofit/>
          </a:bodyPr>
          <a:lstStyle/>
          <a:p>
            <a:r>
              <a:rPr lang="en-US" sz="3600" dirty="0"/>
              <a:t>Tumor Classification: Linear Regression?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CB5B795-E999-417D-9E75-B3CD86C405ED}"/>
              </a:ext>
            </a:extLst>
          </p:cNvPr>
          <p:cNvGrpSpPr/>
          <p:nvPr/>
        </p:nvGrpSpPr>
        <p:grpSpPr>
          <a:xfrm>
            <a:off x="547195" y="2192609"/>
            <a:ext cx="8335908" cy="2192027"/>
            <a:chOff x="547195" y="2192609"/>
            <a:chExt cx="8335908" cy="2192027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910CE42-FFD7-4DC4-8019-E4B270991B23}"/>
                </a:ext>
              </a:extLst>
            </p:cNvPr>
            <p:cNvCxnSpPr/>
            <p:nvPr/>
          </p:nvCxnSpPr>
          <p:spPr>
            <a:xfrm>
              <a:off x="2128435" y="3786852"/>
              <a:ext cx="6754668" cy="5957"/>
            </a:xfrm>
            <a:prstGeom prst="line">
              <a:avLst/>
            </a:prstGeom>
            <a:ln w="38100">
              <a:solidFill>
                <a:schemeClr val="tx1"/>
              </a:solidFill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61A7145-90DF-438E-B9B4-14875D240237}"/>
                </a:ext>
              </a:extLst>
            </p:cNvPr>
            <p:cNvCxnSpPr/>
            <p:nvPr/>
          </p:nvCxnSpPr>
          <p:spPr>
            <a:xfrm flipV="1">
              <a:off x="2237869" y="2192609"/>
              <a:ext cx="0" cy="1946645"/>
            </a:xfrm>
            <a:prstGeom prst="line">
              <a:avLst/>
            </a:prstGeom>
            <a:ln w="38100">
              <a:solidFill>
                <a:schemeClr val="tx1"/>
              </a:solidFill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3031836-1362-4B1D-A895-837B7F83C0B2}"/>
                </a:ext>
              </a:extLst>
            </p:cNvPr>
            <p:cNvCxnSpPr/>
            <p:nvPr/>
          </p:nvCxnSpPr>
          <p:spPr>
            <a:xfrm>
              <a:off x="2128435" y="3786852"/>
              <a:ext cx="3630468" cy="0"/>
            </a:xfrm>
            <a:prstGeom prst="line">
              <a:avLst/>
            </a:prstGeom>
            <a:ln w="38100">
              <a:solidFill>
                <a:schemeClr val="tx1"/>
              </a:solidFill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C18D3CF-4AF1-4E70-8C69-2F54FC7A1842}"/>
                </a:ext>
              </a:extLst>
            </p:cNvPr>
            <p:cNvSpPr txBox="1"/>
            <p:nvPr/>
          </p:nvSpPr>
          <p:spPr>
            <a:xfrm>
              <a:off x="3426886" y="3984526"/>
              <a:ext cx="283523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Tumor Size (x</a:t>
              </a:r>
              <a:r>
                <a:rPr lang="en-US" sz="2000" baseline="-25000" dirty="0"/>
                <a:t>1</a:t>
              </a:r>
              <a:r>
                <a:rPr lang="en-US" sz="2000" dirty="0"/>
                <a:t>)</a:t>
              </a:r>
            </a:p>
          </p:txBody>
        </p:sp>
        <p:sp>
          <p:nvSpPr>
            <p:cNvPr id="11" name="Cross 10">
              <a:extLst>
                <a:ext uri="{FF2B5EF4-FFF2-40B4-BE49-F238E27FC236}">
                  <a16:creationId xmlns:a16="http://schemas.microsoft.com/office/drawing/2014/main" id="{595D0CE7-11BA-41B0-AA25-124F6E38F4D9}"/>
                </a:ext>
              </a:extLst>
            </p:cNvPr>
            <p:cNvSpPr/>
            <p:nvPr/>
          </p:nvSpPr>
          <p:spPr>
            <a:xfrm rot="2734294">
              <a:off x="2383234" y="3664035"/>
              <a:ext cx="257549" cy="25754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Cross 11">
              <a:extLst>
                <a:ext uri="{FF2B5EF4-FFF2-40B4-BE49-F238E27FC236}">
                  <a16:creationId xmlns:a16="http://schemas.microsoft.com/office/drawing/2014/main" id="{7D47A857-C2DE-42A6-B53F-FF71ED02A90C}"/>
                </a:ext>
              </a:extLst>
            </p:cNvPr>
            <p:cNvSpPr/>
            <p:nvPr/>
          </p:nvSpPr>
          <p:spPr>
            <a:xfrm rot="2734294">
              <a:off x="2688035" y="3664035"/>
              <a:ext cx="257549" cy="25754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Cross 12">
              <a:extLst>
                <a:ext uri="{FF2B5EF4-FFF2-40B4-BE49-F238E27FC236}">
                  <a16:creationId xmlns:a16="http://schemas.microsoft.com/office/drawing/2014/main" id="{F455D7C5-BAEC-4CF8-B5F9-C5A245169CA9}"/>
                </a:ext>
              </a:extLst>
            </p:cNvPr>
            <p:cNvSpPr/>
            <p:nvPr/>
          </p:nvSpPr>
          <p:spPr>
            <a:xfrm rot="2734294">
              <a:off x="3009622" y="3664035"/>
              <a:ext cx="257549" cy="25754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Cross 13">
              <a:extLst>
                <a:ext uri="{FF2B5EF4-FFF2-40B4-BE49-F238E27FC236}">
                  <a16:creationId xmlns:a16="http://schemas.microsoft.com/office/drawing/2014/main" id="{B59115FA-A44F-483D-A8CC-D415E6F96578}"/>
                </a:ext>
              </a:extLst>
            </p:cNvPr>
            <p:cNvSpPr/>
            <p:nvPr/>
          </p:nvSpPr>
          <p:spPr>
            <a:xfrm rot="2734294">
              <a:off x="3390622" y="3664035"/>
              <a:ext cx="257549" cy="25754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Cross 14">
              <a:extLst>
                <a:ext uri="{FF2B5EF4-FFF2-40B4-BE49-F238E27FC236}">
                  <a16:creationId xmlns:a16="http://schemas.microsoft.com/office/drawing/2014/main" id="{FDA131DC-A89E-48AD-9312-BBDD33D92E5D}"/>
                </a:ext>
              </a:extLst>
            </p:cNvPr>
            <p:cNvSpPr/>
            <p:nvPr/>
          </p:nvSpPr>
          <p:spPr>
            <a:xfrm rot="2734294">
              <a:off x="4135835" y="2398342"/>
              <a:ext cx="257549" cy="25754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Cross 15">
              <a:extLst>
                <a:ext uri="{FF2B5EF4-FFF2-40B4-BE49-F238E27FC236}">
                  <a16:creationId xmlns:a16="http://schemas.microsoft.com/office/drawing/2014/main" id="{825A2E6E-9040-40B2-8A6F-C696B88F8E83}"/>
                </a:ext>
              </a:extLst>
            </p:cNvPr>
            <p:cNvSpPr/>
            <p:nvPr/>
          </p:nvSpPr>
          <p:spPr>
            <a:xfrm rot="2734294">
              <a:off x="4533622" y="2398342"/>
              <a:ext cx="257549" cy="25754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Cross 16">
              <a:extLst>
                <a:ext uri="{FF2B5EF4-FFF2-40B4-BE49-F238E27FC236}">
                  <a16:creationId xmlns:a16="http://schemas.microsoft.com/office/drawing/2014/main" id="{31DF046C-34FF-493A-9181-7A7D21615874}"/>
                </a:ext>
              </a:extLst>
            </p:cNvPr>
            <p:cNvSpPr/>
            <p:nvPr/>
          </p:nvSpPr>
          <p:spPr>
            <a:xfrm rot="2734294">
              <a:off x="4914622" y="2398342"/>
              <a:ext cx="257549" cy="25754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Cross 17">
              <a:extLst>
                <a:ext uri="{FF2B5EF4-FFF2-40B4-BE49-F238E27FC236}">
                  <a16:creationId xmlns:a16="http://schemas.microsoft.com/office/drawing/2014/main" id="{F17D35C3-FA00-48CA-A247-9E2A7E0DFC25}"/>
                </a:ext>
              </a:extLst>
            </p:cNvPr>
            <p:cNvSpPr/>
            <p:nvPr/>
          </p:nvSpPr>
          <p:spPr>
            <a:xfrm rot="2734294">
              <a:off x="5355035" y="2398342"/>
              <a:ext cx="257549" cy="25754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C94B452-0F58-42B8-B21D-D0289C139D25}"/>
                </a:ext>
              </a:extLst>
            </p:cNvPr>
            <p:cNvCxnSpPr/>
            <p:nvPr/>
          </p:nvCxnSpPr>
          <p:spPr>
            <a:xfrm>
              <a:off x="2128435" y="2527115"/>
              <a:ext cx="228600" cy="0"/>
            </a:xfrm>
            <a:prstGeom prst="line">
              <a:avLst/>
            </a:prstGeom>
            <a:ln w="317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D828145-3851-42BB-8874-7779A8F1F7EE}"/>
                </a:ext>
              </a:extLst>
            </p:cNvPr>
            <p:cNvSpPr txBox="1"/>
            <p:nvPr/>
          </p:nvSpPr>
          <p:spPr>
            <a:xfrm>
              <a:off x="1395136" y="2333134"/>
              <a:ext cx="9381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(Yes) 1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0D14641-78DC-47C3-A31B-F8B3BCFF81CC}"/>
                </a:ext>
              </a:extLst>
            </p:cNvPr>
            <p:cNvSpPr txBox="1"/>
            <p:nvPr/>
          </p:nvSpPr>
          <p:spPr>
            <a:xfrm>
              <a:off x="1395135" y="3587959"/>
              <a:ext cx="9381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(No) 0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7AF9DFB-A3BF-44BD-875A-EB78D2B8EE1A}"/>
                </a:ext>
              </a:extLst>
            </p:cNvPr>
            <p:cNvSpPr txBox="1"/>
            <p:nvPr/>
          </p:nvSpPr>
          <p:spPr>
            <a:xfrm>
              <a:off x="547195" y="2941306"/>
              <a:ext cx="16958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y=Malignant ?</a:t>
              </a: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EAA4402C-125D-4CE6-AB55-6A8649BD7E19}"/>
              </a:ext>
            </a:extLst>
          </p:cNvPr>
          <p:cNvSpPr txBox="1"/>
          <p:nvPr/>
        </p:nvSpPr>
        <p:spPr>
          <a:xfrm>
            <a:off x="163780" y="4628527"/>
            <a:ext cx="1158694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We can fit a </a:t>
            </a:r>
            <a:r>
              <a:rPr lang="en-US" sz="2200" b="1" dirty="0"/>
              <a:t>line</a:t>
            </a:r>
            <a:r>
              <a:rPr lang="en-US" sz="2200" dirty="0"/>
              <a:t> describing the relationship between tumor size (x1) and the malignant? label (y) like linear regression. </a:t>
            </a:r>
          </a:p>
          <a:p>
            <a:endParaRPr lang="en-US" sz="2200" dirty="0"/>
          </a:p>
          <a:p>
            <a:r>
              <a:rPr lang="en-US" sz="2200" dirty="0"/>
              <a:t>This described by the hypothesis function </a:t>
            </a:r>
            <a:r>
              <a:rPr lang="en-US" sz="2200" b="1" dirty="0">
                <a:solidFill>
                  <a:schemeClr val="accent1"/>
                </a:solidFill>
              </a:rPr>
              <a:t>h(x) = </a:t>
            </a:r>
            <a:r>
              <a:rPr lang="en-US" sz="2200" b="1" dirty="0" err="1">
                <a:solidFill>
                  <a:schemeClr val="accent1"/>
                </a:solidFill>
                <a:latin typeface="Symbol" panose="05050102010706020507" pitchFamily="18" charset="2"/>
              </a:rPr>
              <a:t>q</a:t>
            </a:r>
            <a:r>
              <a:rPr lang="en-US" sz="2200" b="1" baseline="30000" dirty="0" err="1">
                <a:solidFill>
                  <a:schemeClr val="accent1"/>
                </a:solidFill>
              </a:rPr>
              <a:t>T</a:t>
            </a:r>
            <a:r>
              <a:rPr lang="en-US" sz="2200" b="1" dirty="0" err="1">
                <a:solidFill>
                  <a:schemeClr val="accent1"/>
                </a:solidFill>
              </a:rPr>
              <a:t>x</a:t>
            </a:r>
            <a:endParaRPr lang="en-US" sz="2200" b="1" dirty="0">
              <a:solidFill>
                <a:schemeClr val="accent1"/>
              </a:solidFill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8FD233E8-90E1-4BC1-8192-DA2C61F341A2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7027" y="1727386"/>
            <a:ext cx="678942" cy="306324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90B827F-01EE-4EE3-B125-72FD2DA9E488}"/>
              </a:ext>
            </a:extLst>
          </p:cNvPr>
          <p:cNvCxnSpPr>
            <a:cxnSpLocks/>
          </p:cNvCxnSpPr>
          <p:nvPr/>
        </p:nvCxnSpPr>
        <p:spPr>
          <a:xfrm flipV="1">
            <a:off x="1864209" y="1684887"/>
            <a:ext cx="4553216" cy="24996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54791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F86F07C-EB5B-454A-BC45-F3AFFE18B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4286"/>
          </a:xfrm>
        </p:spPr>
        <p:txBody>
          <a:bodyPr>
            <a:normAutofit/>
          </a:bodyPr>
          <a:lstStyle/>
          <a:p>
            <a:r>
              <a:rPr lang="en-US" sz="3600" dirty="0"/>
              <a:t>Tumor Classification: Linear Regression?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CB5B795-E999-417D-9E75-B3CD86C405ED}"/>
              </a:ext>
            </a:extLst>
          </p:cNvPr>
          <p:cNvGrpSpPr/>
          <p:nvPr/>
        </p:nvGrpSpPr>
        <p:grpSpPr>
          <a:xfrm>
            <a:off x="547195" y="2192609"/>
            <a:ext cx="8335908" cy="2192027"/>
            <a:chOff x="547195" y="2192609"/>
            <a:chExt cx="8335908" cy="2192027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910CE42-FFD7-4DC4-8019-E4B270991B23}"/>
                </a:ext>
              </a:extLst>
            </p:cNvPr>
            <p:cNvCxnSpPr/>
            <p:nvPr/>
          </p:nvCxnSpPr>
          <p:spPr>
            <a:xfrm>
              <a:off x="2128435" y="3786852"/>
              <a:ext cx="6754668" cy="5957"/>
            </a:xfrm>
            <a:prstGeom prst="line">
              <a:avLst/>
            </a:prstGeom>
            <a:ln w="38100">
              <a:solidFill>
                <a:schemeClr val="tx1"/>
              </a:solidFill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61A7145-90DF-438E-B9B4-14875D240237}"/>
                </a:ext>
              </a:extLst>
            </p:cNvPr>
            <p:cNvCxnSpPr/>
            <p:nvPr/>
          </p:nvCxnSpPr>
          <p:spPr>
            <a:xfrm flipV="1">
              <a:off x="2237869" y="2192609"/>
              <a:ext cx="0" cy="1946645"/>
            </a:xfrm>
            <a:prstGeom prst="line">
              <a:avLst/>
            </a:prstGeom>
            <a:ln w="38100">
              <a:solidFill>
                <a:schemeClr val="tx1"/>
              </a:solidFill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3031836-1362-4B1D-A895-837B7F83C0B2}"/>
                </a:ext>
              </a:extLst>
            </p:cNvPr>
            <p:cNvCxnSpPr/>
            <p:nvPr/>
          </p:nvCxnSpPr>
          <p:spPr>
            <a:xfrm>
              <a:off x="2128435" y="3786852"/>
              <a:ext cx="3630468" cy="0"/>
            </a:xfrm>
            <a:prstGeom prst="line">
              <a:avLst/>
            </a:prstGeom>
            <a:ln w="38100">
              <a:solidFill>
                <a:schemeClr val="tx1"/>
              </a:solidFill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C18D3CF-4AF1-4E70-8C69-2F54FC7A1842}"/>
                </a:ext>
              </a:extLst>
            </p:cNvPr>
            <p:cNvSpPr txBox="1"/>
            <p:nvPr/>
          </p:nvSpPr>
          <p:spPr>
            <a:xfrm>
              <a:off x="3426886" y="3984526"/>
              <a:ext cx="283523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Tumor Size (x</a:t>
              </a:r>
              <a:r>
                <a:rPr lang="en-US" sz="2000" baseline="-25000" dirty="0"/>
                <a:t>1</a:t>
              </a:r>
              <a:r>
                <a:rPr lang="en-US" sz="2000" dirty="0"/>
                <a:t>)</a:t>
              </a:r>
            </a:p>
          </p:txBody>
        </p:sp>
        <p:sp>
          <p:nvSpPr>
            <p:cNvPr id="11" name="Cross 10">
              <a:extLst>
                <a:ext uri="{FF2B5EF4-FFF2-40B4-BE49-F238E27FC236}">
                  <a16:creationId xmlns:a16="http://schemas.microsoft.com/office/drawing/2014/main" id="{595D0CE7-11BA-41B0-AA25-124F6E38F4D9}"/>
                </a:ext>
              </a:extLst>
            </p:cNvPr>
            <p:cNvSpPr/>
            <p:nvPr/>
          </p:nvSpPr>
          <p:spPr>
            <a:xfrm rot="2734294">
              <a:off x="2383234" y="3664035"/>
              <a:ext cx="257549" cy="25754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Cross 11">
              <a:extLst>
                <a:ext uri="{FF2B5EF4-FFF2-40B4-BE49-F238E27FC236}">
                  <a16:creationId xmlns:a16="http://schemas.microsoft.com/office/drawing/2014/main" id="{7D47A857-C2DE-42A6-B53F-FF71ED02A90C}"/>
                </a:ext>
              </a:extLst>
            </p:cNvPr>
            <p:cNvSpPr/>
            <p:nvPr/>
          </p:nvSpPr>
          <p:spPr>
            <a:xfrm rot="2734294">
              <a:off x="2688035" y="3664035"/>
              <a:ext cx="257549" cy="25754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Cross 12">
              <a:extLst>
                <a:ext uri="{FF2B5EF4-FFF2-40B4-BE49-F238E27FC236}">
                  <a16:creationId xmlns:a16="http://schemas.microsoft.com/office/drawing/2014/main" id="{F455D7C5-BAEC-4CF8-B5F9-C5A245169CA9}"/>
                </a:ext>
              </a:extLst>
            </p:cNvPr>
            <p:cNvSpPr/>
            <p:nvPr/>
          </p:nvSpPr>
          <p:spPr>
            <a:xfrm rot="2734294">
              <a:off x="3009622" y="3664035"/>
              <a:ext cx="257549" cy="25754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Cross 13">
              <a:extLst>
                <a:ext uri="{FF2B5EF4-FFF2-40B4-BE49-F238E27FC236}">
                  <a16:creationId xmlns:a16="http://schemas.microsoft.com/office/drawing/2014/main" id="{B59115FA-A44F-483D-A8CC-D415E6F96578}"/>
                </a:ext>
              </a:extLst>
            </p:cNvPr>
            <p:cNvSpPr/>
            <p:nvPr/>
          </p:nvSpPr>
          <p:spPr>
            <a:xfrm rot="2734294">
              <a:off x="3390622" y="3664035"/>
              <a:ext cx="257549" cy="25754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Cross 14">
              <a:extLst>
                <a:ext uri="{FF2B5EF4-FFF2-40B4-BE49-F238E27FC236}">
                  <a16:creationId xmlns:a16="http://schemas.microsoft.com/office/drawing/2014/main" id="{FDA131DC-A89E-48AD-9312-BBDD33D92E5D}"/>
                </a:ext>
              </a:extLst>
            </p:cNvPr>
            <p:cNvSpPr/>
            <p:nvPr/>
          </p:nvSpPr>
          <p:spPr>
            <a:xfrm rot="2734294">
              <a:off x="4135835" y="2398342"/>
              <a:ext cx="257549" cy="25754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Cross 15">
              <a:extLst>
                <a:ext uri="{FF2B5EF4-FFF2-40B4-BE49-F238E27FC236}">
                  <a16:creationId xmlns:a16="http://schemas.microsoft.com/office/drawing/2014/main" id="{825A2E6E-9040-40B2-8A6F-C696B88F8E83}"/>
                </a:ext>
              </a:extLst>
            </p:cNvPr>
            <p:cNvSpPr/>
            <p:nvPr/>
          </p:nvSpPr>
          <p:spPr>
            <a:xfrm rot="2734294">
              <a:off x="4533622" y="2398342"/>
              <a:ext cx="257549" cy="25754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Cross 16">
              <a:extLst>
                <a:ext uri="{FF2B5EF4-FFF2-40B4-BE49-F238E27FC236}">
                  <a16:creationId xmlns:a16="http://schemas.microsoft.com/office/drawing/2014/main" id="{31DF046C-34FF-493A-9181-7A7D21615874}"/>
                </a:ext>
              </a:extLst>
            </p:cNvPr>
            <p:cNvSpPr/>
            <p:nvPr/>
          </p:nvSpPr>
          <p:spPr>
            <a:xfrm rot="2734294">
              <a:off x="4914622" y="2398342"/>
              <a:ext cx="257549" cy="25754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Cross 17">
              <a:extLst>
                <a:ext uri="{FF2B5EF4-FFF2-40B4-BE49-F238E27FC236}">
                  <a16:creationId xmlns:a16="http://schemas.microsoft.com/office/drawing/2014/main" id="{F17D35C3-FA00-48CA-A247-9E2A7E0DFC25}"/>
                </a:ext>
              </a:extLst>
            </p:cNvPr>
            <p:cNvSpPr/>
            <p:nvPr/>
          </p:nvSpPr>
          <p:spPr>
            <a:xfrm rot="2734294">
              <a:off x="5355035" y="2398342"/>
              <a:ext cx="257549" cy="25754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C94B452-0F58-42B8-B21D-D0289C139D25}"/>
                </a:ext>
              </a:extLst>
            </p:cNvPr>
            <p:cNvCxnSpPr/>
            <p:nvPr/>
          </p:nvCxnSpPr>
          <p:spPr>
            <a:xfrm>
              <a:off x="2128435" y="2527115"/>
              <a:ext cx="228600" cy="0"/>
            </a:xfrm>
            <a:prstGeom prst="line">
              <a:avLst/>
            </a:prstGeom>
            <a:ln w="317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D828145-3851-42BB-8874-7779A8F1F7EE}"/>
                </a:ext>
              </a:extLst>
            </p:cNvPr>
            <p:cNvSpPr txBox="1"/>
            <p:nvPr/>
          </p:nvSpPr>
          <p:spPr>
            <a:xfrm>
              <a:off x="1395136" y="2333134"/>
              <a:ext cx="9381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(Yes) 1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0D14641-78DC-47C3-A31B-F8B3BCFF81CC}"/>
                </a:ext>
              </a:extLst>
            </p:cNvPr>
            <p:cNvSpPr txBox="1"/>
            <p:nvPr/>
          </p:nvSpPr>
          <p:spPr>
            <a:xfrm>
              <a:off x="1395135" y="3587959"/>
              <a:ext cx="9381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(No) 0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7AF9DFB-A3BF-44BD-875A-EB78D2B8EE1A}"/>
                </a:ext>
              </a:extLst>
            </p:cNvPr>
            <p:cNvSpPr txBox="1"/>
            <p:nvPr/>
          </p:nvSpPr>
          <p:spPr>
            <a:xfrm>
              <a:off x="547195" y="2941306"/>
              <a:ext cx="16958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y=Malignant ?</a:t>
              </a: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EAA4402C-125D-4CE6-AB55-6A8649BD7E19}"/>
              </a:ext>
            </a:extLst>
          </p:cNvPr>
          <p:cNvSpPr txBox="1"/>
          <p:nvPr/>
        </p:nvSpPr>
        <p:spPr>
          <a:xfrm>
            <a:off x="667298" y="4459656"/>
            <a:ext cx="115869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Using a threshold value for h(x), we can classify malignant (1) or benign (0)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8FD233E8-90E1-4BC1-8192-DA2C61F341A2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0300" y="2276857"/>
            <a:ext cx="678942" cy="306324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90B827F-01EE-4EE3-B125-72FD2DA9E488}"/>
              </a:ext>
            </a:extLst>
          </p:cNvPr>
          <p:cNvCxnSpPr>
            <a:cxnSpLocks/>
          </p:cNvCxnSpPr>
          <p:nvPr/>
        </p:nvCxnSpPr>
        <p:spPr>
          <a:xfrm flipV="1">
            <a:off x="1859641" y="2023809"/>
            <a:ext cx="4376338" cy="219347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32D53A8-A93A-47C7-AC53-2DBAA0BE17F0}"/>
              </a:ext>
            </a:extLst>
          </p:cNvPr>
          <p:cNvGrpSpPr/>
          <p:nvPr/>
        </p:nvGrpSpPr>
        <p:grpSpPr>
          <a:xfrm>
            <a:off x="1124269" y="5142814"/>
            <a:ext cx="5638800" cy="461665"/>
            <a:chOff x="2286000" y="2573982"/>
            <a:chExt cx="5638800" cy="461665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E46A9D0-2DCD-4001-AB14-E55C63CDF30E}"/>
                </a:ext>
              </a:extLst>
            </p:cNvPr>
            <p:cNvSpPr txBox="1"/>
            <p:nvPr/>
          </p:nvSpPr>
          <p:spPr>
            <a:xfrm>
              <a:off x="2286000" y="2573982"/>
              <a:ext cx="5638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Threshold classifier output             at 0.5:</a:t>
              </a:r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1F16C418-22F8-4E28-B464-612DE9F1F223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91200" y="2671700"/>
              <a:ext cx="678942" cy="306324"/>
            </a:xfrm>
            <a:prstGeom prst="rect">
              <a:avLst/>
            </a:prstGeom>
          </p:spPr>
        </p:pic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BF556FD-B7D4-4A8E-B0EB-E38EFD409D09}"/>
              </a:ext>
            </a:extLst>
          </p:cNvPr>
          <p:cNvGrpSpPr/>
          <p:nvPr/>
        </p:nvGrpSpPr>
        <p:grpSpPr>
          <a:xfrm>
            <a:off x="2128435" y="5609507"/>
            <a:ext cx="5638800" cy="461665"/>
            <a:chOff x="1219200" y="3311247"/>
            <a:chExt cx="5638800" cy="461665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93EAC66-CD49-4F30-B41A-DD42AAB392D3}"/>
                </a:ext>
              </a:extLst>
            </p:cNvPr>
            <p:cNvSpPr txBox="1"/>
            <p:nvPr/>
          </p:nvSpPr>
          <p:spPr>
            <a:xfrm>
              <a:off x="1219200" y="3311247"/>
              <a:ext cx="5638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If                        , predict “y = 1”</a:t>
              </a:r>
            </a:p>
          </p:txBody>
        </p:sp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952C0950-A87D-405B-A8AA-DF68B18E3D6E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7058" y="3408965"/>
              <a:ext cx="1483614" cy="306324"/>
            </a:xfrm>
            <a:prstGeom prst="rect">
              <a:avLst/>
            </a:prstGeom>
          </p:spPr>
        </p:pic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C14B5230-BF52-4A23-A380-062420863EEA}"/>
              </a:ext>
            </a:extLst>
          </p:cNvPr>
          <p:cNvGrpSpPr/>
          <p:nvPr/>
        </p:nvGrpSpPr>
        <p:grpSpPr>
          <a:xfrm>
            <a:off x="2149540" y="6294646"/>
            <a:ext cx="5638800" cy="461665"/>
            <a:chOff x="1219200" y="3849379"/>
            <a:chExt cx="5638800" cy="461665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6D864F9-338D-4C08-92A9-6B72CAD90BFB}"/>
                </a:ext>
              </a:extLst>
            </p:cNvPr>
            <p:cNvSpPr txBox="1"/>
            <p:nvPr/>
          </p:nvSpPr>
          <p:spPr>
            <a:xfrm>
              <a:off x="1219200" y="3849379"/>
              <a:ext cx="5638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If                        , predict “y = 0”</a:t>
              </a:r>
            </a:p>
          </p:txBody>
        </p:sp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41870149-B092-47A4-9E7F-1CC7E717C95C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7058" y="3947097"/>
              <a:ext cx="1483614" cy="306324"/>
            </a:xfrm>
            <a:prstGeom prst="rect">
              <a:avLst/>
            </a:prstGeom>
          </p:spPr>
        </p:pic>
      </p:grp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A2C8974-168E-43F1-88F1-209DEB343295}"/>
              </a:ext>
            </a:extLst>
          </p:cNvPr>
          <p:cNvCxnSpPr>
            <a:cxnSpLocks/>
            <a:stCxn id="24" idx="3"/>
          </p:cNvCxnSpPr>
          <p:nvPr/>
        </p:nvCxnSpPr>
        <p:spPr>
          <a:xfrm flipV="1">
            <a:off x="2243075" y="3130448"/>
            <a:ext cx="1700594" cy="10913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694F35C-26F0-410D-9897-C832E35BD328}"/>
              </a:ext>
            </a:extLst>
          </p:cNvPr>
          <p:cNvCxnSpPr>
            <a:cxnSpLocks/>
          </p:cNvCxnSpPr>
          <p:nvPr/>
        </p:nvCxnSpPr>
        <p:spPr>
          <a:xfrm>
            <a:off x="3943669" y="3130447"/>
            <a:ext cx="0" cy="737382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1" name="Flowchart: Connector 40">
            <a:extLst>
              <a:ext uri="{FF2B5EF4-FFF2-40B4-BE49-F238E27FC236}">
                <a16:creationId xmlns:a16="http://schemas.microsoft.com/office/drawing/2014/main" id="{76F30F0E-1A95-489C-9684-0B3B06864452}"/>
              </a:ext>
            </a:extLst>
          </p:cNvPr>
          <p:cNvSpPr/>
          <p:nvPr/>
        </p:nvSpPr>
        <p:spPr>
          <a:xfrm>
            <a:off x="3906136" y="3094602"/>
            <a:ext cx="75066" cy="71688"/>
          </a:xfrm>
          <a:prstGeom prst="flowChartConnector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675635F-CAAF-47A1-8B72-A9D9DF029B27}"/>
              </a:ext>
            </a:extLst>
          </p:cNvPr>
          <p:cNvSpPr txBox="1"/>
          <p:nvPr/>
        </p:nvSpPr>
        <p:spPr>
          <a:xfrm>
            <a:off x="2194550" y="2779732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0.5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7CD5C99-E347-4044-B6E3-6DF9E9A26F08}"/>
              </a:ext>
            </a:extLst>
          </p:cNvPr>
          <p:cNvCxnSpPr/>
          <p:nvPr/>
        </p:nvCxnSpPr>
        <p:spPr>
          <a:xfrm>
            <a:off x="3999907" y="3440251"/>
            <a:ext cx="861695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1845CE2-285F-4148-8CCE-7E3F13740008}"/>
              </a:ext>
            </a:extLst>
          </p:cNvPr>
          <p:cNvCxnSpPr>
            <a:cxnSpLocks/>
          </p:cNvCxnSpPr>
          <p:nvPr/>
        </p:nvCxnSpPr>
        <p:spPr>
          <a:xfrm flipH="1">
            <a:off x="3033238" y="3437028"/>
            <a:ext cx="815017" cy="1805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E022D06B-57BE-47FD-B19B-4ACCEAC24A9A}"/>
              </a:ext>
            </a:extLst>
          </p:cNvPr>
          <p:cNvSpPr txBox="1"/>
          <p:nvPr/>
        </p:nvSpPr>
        <p:spPr>
          <a:xfrm>
            <a:off x="3078204" y="3141361"/>
            <a:ext cx="52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y=0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0A1D5C6-8B46-4332-A963-8243D53FFAEA}"/>
              </a:ext>
            </a:extLst>
          </p:cNvPr>
          <p:cNvSpPr txBox="1"/>
          <p:nvPr/>
        </p:nvSpPr>
        <p:spPr>
          <a:xfrm>
            <a:off x="4339993" y="3094775"/>
            <a:ext cx="52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y=1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199B020-EE22-49DA-AD63-AA0961BE27EA}"/>
              </a:ext>
            </a:extLst>
          </p:cNvPr>
          <p:cNvSpPr txBox="1"/>
          <p:nvPr/>
        </p:nvSpPr>
        <p:spPr>
          <a:xfrm>
            <a:off x="9107424" y="5604479"/>
            <a:ext cx="2006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Is this a good idea?</a:t>
            </a:r>
          </a:p>
        </p:txBody>
      </p:sp>
    </p:spTree>
    <p:extLst>
      <p:ext uri="{BB962C8B-B14F-4D97-AF65-F5344CB8AC3E}">
        <p14:creationId xmlns:p14="http://schemas.microsoft.com/office/powerpoint/2010/main" val="732961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47" grpId="0"/>
      <p:bldP spid="48" grpId="0"/>
      <p:bldP spid="4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F86F07C-EB5B-454A-BC45-F3AFFE18B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4286"/>
          </a:xfrm>
        </p:spPr>
        <p:txBody>
          <a:bodyPr>
            <a:normAutofit/>
          </a:bodyPr>
          <a:lstStyle/>
          <a:p>
            <a:r>
              <a:rPr lang="en-US" sz="3600" dirty="0"/>
              <a:t>Tumor Classification: Linear Regression?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CB5B795-E999-417D-9E75-B3CD86C405ED}"/>
              </a:ext>
            </a:extLst>
          </p:cNvPr>
          <p:cNvGrpSpPr/>
          <p:nvPr/>
        </p:nvGrpSpPr>
        <p:grpSpPr>
          <a:xfrm>
            <a:off x="547195" y="2192609"/>
            <a:ext cx="8335908" cy="2192027"/>
            <a:chOff x="547195" y="2192609"/>
            <a:chExt cx="8335908" cy="2192027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910CE42-FFD7-4DC4-8019-E4B270991B23}"/>
                </a:ext>
              </a:extLst>
            </p:cNvPr>
            <p:cNvCxnSpPr/>
            <p:nvPr/>
          </p:nvCxnSpPr>
          <p:spPr>
            <a:xfrm>
              <a:off x="2128435" y="3786852"/>
              <a:ext cx="6754668" cy="5957"/>
            </a:xfrm>
            <a:prstGeom prst="line">
              <a:avLst/>
            </a:prstGeom>
            <a:ln w="38100">
              <a:solidFill>
                <a:schemeClr val="tx1"/>
              </a:solidFill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61A7145-90DF-438E-B9B4-14875D240237}"/>
                </a:ext>
              </a:extLst>
            </p:cNvPr>
            <p:cNvCxnSpPr/>
            <p:nvPr/>
          </p:nvCxnSpPr>
          <p:spPr>
            <a:xfrm flipV="1">
              <a:off x="2237869" y="2192609"/>
              <a:ext cx="0" cy="1946645"/>
            </a:xfrm>
            <a:prstGeom prst="line">
              <a:avLst/>
            </a:prstGeom>
            <a:ln w="38100">
              <a:solidFill>
                <a:schemeClr val="tx1"/>
              </a:solidFill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3031836-1362-4B1D-A895-837B7F83C0B2}"/>
                </a:ext>
              </a:extLst>
            </p:cNvPr>
            <p:cNvCxnSpPr/>
            <p:nvPr/>
          </p:nvCxnSpPr>
          <p:spPr>
            <a:xfrm>
              <a:off x="2128435" y="3786852"/>
              <a:ext cx="3630468" cy="0"/>
            </a:xfrm>
            <a:prstGeom prst="line">
              <a:avLst/>
            </a:prstGeom>
            <a:ln w="38100">
              <a:solidFill>
                <a:schemeClr val="tx1"/>
              </a:solidFill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C18D3CF-4AF1-4E70-8C69-2F54FC7A1842}"/>
                </a:ext>
              </a:extLst>
            </p:cNvPr>
            <p:cNvSpPr txBox="1"/>
            <p:nvPr/>
          </p:nvSpPr>
          <p:spPr>
            <a:xfrm>
              <a:off x="3426886" y="3984526"/>
              <a:ext cx="283523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Tumor Size (x</a:t>
              </a:r>
              <a:r>
                <a:rPr lang="en-US" sz="2000" baseline="-25000" dirty="0"/>
                <a:t>1</a:t>
              </a:r>
              <a:r>
                <a:rPr lang="en-US" sz="2000" dirty="0"/>
                <a:t>)</a:t>
              </a:r>
            </a:p>
          </p:txBody>
        </p:sp>
        <p:sp>
          <p:nvSpPr>
            <p:cNvPr id="11" name="Cross 10">
              <a:extLst>
                <a:ext uri="{FF2B5EF4-FFF2-40B4-BE49-F238E27FC236}">
                  <a16:creationId xmlns:a16="http://schemas.microsoft.com/office/drawing/2014/main" id="{595D0CE7-11BA-41B0-AA25-124F6E38F4D9}"/>
                </a:ext>
              </a:extLst>
            </p:cNvPr>
            <p:cNvSpPr/>
            <p:nvPr/>
          </p:nvSpPr>
          <p:spPr>
            <a:xfrm rot="2734294">
              <a:off x="2383234" y="3664035"/>
              <a:ext cx="257549" cy="25754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Cross 11">
              <a:extLst>
                <a:ext uri="{FF2B5EF4-FFF2-40B4-BE49-F238E27FC236}">
                  <a16:creationId xmlns:a16="http://schemas.microsoft.com/office/drawing/2014/main" id="{7D47A857-C2DE-42A6-B53F-FF71ED02A90C}"/>
                </a:ext>
              </a:extLst>
            </p:cNvPr>
            <p:cNvSpPr/>
            <p:nvPr/>
          </p:nvSpPr>
          <p:spPr>
            <a:xfrm rot="2734294">
              <a:off x="2688035" y="3664035"/>
              <a:ext cx="257549" cy="25754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Cross 12">
              <a:extLst>
                <a:ext uri="{FF2B5EF4-FFF2-40B4-BE49-F238E27FC236}">
                  <a16:creationId xmlns:a16="http://schemas.microsoft.com/office/drawing/2014/main" id="{F455D7C5-BAEC-4CF8-B5F9-C5A245169CA9}"/>
                </a:ext>
              </a:extLst>
            </p:cNvPr>
            <p:cNvSpPr/>
            <p:nvPr/>
          </p:nvSpPr>
          <p:spPr>
            <a:xfrm rot="2734294">
              <a:off x="3009622" y="3664035"/>
              <a:ext cx="257549" cy="25754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Cross 13">
              <a:extLst>
                <a:ext uri="{FF2B5EF4-FFF2-40B4-BE49-F238E27FC236}">
                  <a16:creationId xmlns:a16="http://schemas.microsoft.com/office/drawing/2014/main" id="{B59115FA-A44F-483D-A8CC-D415E6F96578}"/>
                </a:ext>
              </a:extLst>
            </p:cNvPr>
            <p:cNvSpPr/>
            <p:nvPr/>
          </p:nvSpPr>
          <p:spPr>
            <a:xfrm rot="2734294">
              <a:off x="3390622" y="3664035"/>
              <a:ext cx="257549" cy="25754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Cross 14">
              <a:extLst>
                <a:ext uri="{FF2B5EF4-FFF2-40B4-BE49-F238E27FC236}">
                  <a16:creationId xmlns:a16="http://schemas.microsoft.com/office/drawing/2014/main" id="{FDA131DC-A89E-48AD-9312-BBDD33D92E5D}"/>
                </a:ext>
              </a:extLst>
            </p:cNvPr>
            <p:cNvSpPr/>
            <p:nvPr/>
          </p:nvSpPr>
          <p:spPr>
            <a:xfrm rot="2734294">
              <a:off x="4135835" y="2398342"/>
              <a:ext cx="257549" cy="25754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Cross 15">
              <a:extLst>
                <a:ext uri="{FF2B5EF4-FFF2-40B4-BE49-F238E27FC236}">
                  <a16:creationId xmlns:a16="http://schemas.microsoft.com/office/drawing/2014/main" id="{825A2E6E-9040-40B2-8A6F-C696B88F8E83}"/>
                </a:ext>
              </a:extLst>
            </p:cNvPr>
            <p:cNvSpPr/>
            <p:nvPr/>
          </p:nvSpPr>
          <p:spPr>
            <a:xfrm rot="2734294">
              <a:off x="4533622" y="2398342"/>
              <a:ext cx="257549" cy="25754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Cross 16">
              <a:extLst>
                <a:ext uri="{FF2B5EF4-FFF2-40B4-BE49-F238E27FC236}">
                  <a16:creationId xmlns:a16="http://schemas.microsoft.com/office/drawing/2014/main" id="{31DF046C-34FF-493A-9181-7A7D21615874}"/>
                </a:ext>
              </a:extLst>
            </p:cNvPr>
            <p:cNvSpPr/>
            <p:nvPr/>
          </p:nvSpPr>
          <p:spPr>
            <a:xfrm rot="2734294">
              <a:off x="4914622" y="2398342"/>
              <a:ext cx="257549" cy="25754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Cross 17">
              <a:extLst>
                <a:ext uri="{FF2B5EF4-FFF2-40B4-BE49-F238E27FC236}">
                  <a16:creationId xmlns:a16="http://schemas.microsoft.com/office/drawing/2014/main" id="{F17D35C3-FA00-48CA-A247-9E2A7E0DFC25}"/>
                </a:ext>
              </a:extLst>
            </p:cNvPr>
            <p:cNvSpPr/>
            <p:nvPr/>
          </p:nvSpPr>
          <p:spPr>
            <a:xfrm rot="2734294">
              <a:off x="5355035" y="2398342"/>
              <a:ext cx="257549" cy="25754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C94B452-0F58-42B8-B21D-D0289C139D25}"/>
                </a:ext>
              </a:extLst>
            </p:cNvPr>
            <p:cNvCxnSpPr/>
            <p:nvPr/>
          </p:nvCxnSpPr>
          <p:spPr>
            <a:xfrm>
              <a:off x="2128435" y="2527115"/>
              <a:ext cx="228600" cy="0"/>
            </a:xfrm>
            <a:prstGeom prst="line">
              <a:avLst/>
            </a:prstGeom>
            <a:ln w="317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D828145-3851-42BB-8874-7779A8F1F7EE}"/>
                </a:ext>
              </a:extLst>
            </p:cNvPr>
            <p:cNvSpPr txBox="1"/>
            <p:nvPr/>
          </p:nvSpPr>
          <p:spPr>
            <a:xfrm>
              <a:off x="1395136" y="2333134"/>
              <a:ext cx="9381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(Yes) 1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0D14641-78DC-47C3-A31B-F8B3BCFF81CC}"/>
                </a:ext>
              </a:extLst>
            </p:cNvPr>
            <p:cNvSpPr txBox="1"/>
            <p:nvPr/>
          </p:nvSpPr>
          <p:spPr>
            <a:xfrm>
              <a:off x="1395135" y="3587959"/>
              <a:ext cx="9381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(No) 0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7AF9DFB-A3BF-44BD-875A-EB78D2B8EE1A}"/>
                </a:ext>
              </a:extLst>
            </p:cNvPr>
            <p:cNvSpPr txBox="1"/>
            <p:nvPr/>
          </p:nvSpPr>
          <p:spPr>
            <a:xfrm>
              <a:off x="547195" y="2941306"/>
              <a:ext cx="16958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y=Malignant ?</a:t>
              </a:r>
            </a:p>
          </p:txBody>
        </p:sp>
      </p:grpSp>
      <p:pic>
        <p:nvPicPr>
          <p:cNvPr id="22" name="Picture 21">
            <a:extLst>
              <a:ext uri="{FF2B5EF4-FFF2-40B4-BE49-F238E27FC236}">
                <a16:creationId xmlns:a16="http://schemas.microsoft.com/office/drawing/2014/main" id="{8FD233E8-90E1-4BC1-8192-DA2C61F341A2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0300" y="2276857"/>
            <a:ext cx="678942" cy="306324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90B827F-01EE-4EE3-B125-72FD2DA9E488}"/>
              </a:ext>
            </a:extLst>
          </p:cNvPr>
          <p:cNvCxnSpPr>
            <a:cxnSpLocks/>
          </p:cNvCxnSpPr>
          <p:nvPr/>
        </p:nvCxnSpPr>
        <p:spPr>
          <a:xfrm flipV="1">
            <a:off x="1859641" y="2023809"/>
            <a:ext cx="4376338" cy="219347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A2C8974-168E-43F1-88F1-209DEB343295}"/>
              </a:ext>
            </a:extLst>
          </p:cNvPr>
          <p:cNvCxnSpPr>
            <a:cxnSpLocks/>
            <a:stCxn id="24" idx="3"/>
          </p:cNvCxnSpPr>
          <p:nvPr/>
        </p:nvCxnSpPr>
        <p:spPr>
          <a:xfrm flipV="1">
            <a:off x="2243075" y="3105256"/>
            <a:ext cx="3014538" cy="36105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694F35C-26F0-410D-9897-C832E35BD328}"/>
              </a:ext>
            </a:extLst>
          </p:cNvPr>
          <p:cNvCxnSpPr>
            <a:cxnSpLocks/>
          </p:cNvCxnSpPr>
          <p:nvPr/>
        </p:nvCxnSpPr>
        <p:spPr>
          <a:xfrm>
            <a:off x="5225503" y="3165931"/>
            <a:ext cx="0" cy="737382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1" name="Flowchart: Connector 40">
            <a:extLst>
              <a:ext uri="{FF2B5EF4-FFF2-40B4-BE49-F238E27FC236}">
                <a16:creationId xmlns:a16="http://schemas.microsoft.com/office/drawing/2014/main" id="{76F30F0E-1A95-489C-9684-0B3B06864452}"/>
              </a:ext>
            </a:extLst>
          </p:cNvPr>
          <p:cNvSpPr/>
          <p:nvPr/>
        </p:nvSpPr>
        <p:spPr>
          <a:xfrm>
            <a:off x="5197828" y="3058931"/>
            <a:ext cx="75066" cy="71688"/>
          </a:xfrm>
          <a:prstGeom prst="flowChartConnector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675635F-CAAF-47A1-8B72-A9D9DF029B27}"/>
              </a:ext>
            </a:extLst>
          </p:cNvPr>
          <p:cNvSpPr txBox="1"/>
          <p:nvPr/>
        </p:nvSpPr>
        <p:spPr>
          <a:xfrm>
            <a:off x="2194550" y="2779732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0.5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7CD5C99-E347-4044-B6E3-6DF9E9A26F08}"/>
              </a:ext>
            </a:extLst>
          </p:cNvPr>
          <p:cNvCxnSpPr/>
          <p:nvPr/>
        </p:nvCxnSpPr>
        <p:spPr>
          <a:xfrm>
            <a:off x="5301703" y="3439135"/>
            <a:ext cx="861695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1845CE2-285F-4148-8CCE-7E3F13740008}"/>
              </a:ext>
            </a:extLst>
          </p:cNvPr>
          <p:cNvCxnSpPr>
            <a:cxnSpLocks/>
          </p:cNvCxnSpPr>
          <p:nvPr/>
        </p:nvCxnSpPr>
        <p:spPr>
          <a:xfrm flipH="1">
            <a:off x="4164596" y="3400203"/>
            <a:ext cx="815017" cy="1805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E022D06B-57BE-47FD-B19B-4ACCEAC24A9A}"/>
              </a:ext>
            </a:extLst>
          </p:cNvPr>
          <p:cNvSpPr txBox="1"/>
          <p:nvPr/>
        </p:nvSpPr>
        <p:spPr>
          <a:xfrm>
            <a:off x="4339993" y="3092635"/>
            <a:ext cx="52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y=0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0A1D5C6-8B46-4332-A963-8243D53FFAEA}"/>
              </a:ext>
            </a:extLst>
          </p:cNvPr>
          <p:cNvSpPr txBox="1"/>
          <p:nvPr/>
        </p:nvSpPr>
        <p:spPr>
          <a:xfrm>
            <a:off x="5717284" y="3094775"/>
            <a:ext cx="52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y=1</a:t>
            </a:r>
          </a:p>
        </p:txBody>
      </p:sp>
      <p:sp>
        <p:nvSpPr>
          <p:cNvPr id="43" name="Cross 42">
            <a:extLst>
              <a:ext uri="{FF2B5EF4-FFF2-40B4-BE49-F238E27FC236}">
                <a16:creationId xmlns:a16="http://schemas.microsoft.com/office/drawing/2014/main" id="{518BF5AD-4214-4BBC-A330-D748497AC128}"/>
              </a:ext>
            </a:extLst>
          </p:cNvPr>
          <p:cNvSpPr/>
          <p:nvPr/>
        </p:nvSpPr>
        <p:spPr>
          <a:xfrm rot="2734294">
            <a:off x="7856422" y="2357369"/>
            <a:ext cx="257549" cy="257549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8188E6-1A48-4F7D-B2B2-C3FD7E8919AE}"/>
              </a:ext>
            </a:extLst>
          </p:cNvPr>
          <p:cNvCxnSpPr>
            <a:cxnSpLocks/>
          </p:cNvCxnSpPr>
          <p:nvPr/>
        </p:nvCxnSpPr>
        <p:spPr>
          <a:xfrm flipV="1">
            <a:off x="1999488" y="2192609"/>
            <a:ext cx="5985708" cy="2034287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1201308F-4B57-4DFA-88CE-12E73D0C29C6}"/>
              </a:ext>
            </a:extLst>
          </p:cNvPr>
          <p:cNvSpPr txBox="1"/>
          <p:nvPr/>
        </p:nvSpPr>
        <p:spPr>
          <a:xfrm>
            <a:off x="838200" y="5205984"/>
            <a:ext cx="56997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Linear regression line sensitive: Add a new malignant point</a:t>
            </a:r>
          </a:p>
          <a:p>
            <a:endParaRPr lang="en-US" dirty="0"/>
          </a:p>
          <a:p>
            <a:r>
              <a:rPr lang="en-US" dirty="0"/>
              <a:t>The 0.5 threshold won’t work: misclassification </a:t>
            </a:r>
          </a:p>
        </p:txBody>
      </p:sp>
    </p:spTree>
    <p:extLst>
      <p:ext uri="{BB962C8B-B14F-4D97-AF65-F5344CB8AC3E}">
        <p14:creationId xmlns:p14="http://schemas.microsoft.com/office/powerpoint/2010/main" val="1031278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48" grpId="0"/>
      <p:bldP spid="4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F86F07C-EB5B-454A-BC45-F3AFFE18B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4286"/>
          </a:xfrm>
        </p:spPr>
        <p:txBody>
          <a:bodyPr>
            <a:normAutofit/>
          </a:bodyPr>
          <a:lstStyle/>
          <a:p>
            <a:r>
              <a:rPr lang="en-US" sz="3600" dirty="0"/>
              <a:t>Another issue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3B38FAB-A2B4-4404-9092-EA953BB2F6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7346"/>
            <a:ext cx="10515600" cy="1648848"/>
          </a:xfrm>
        </p:spPr>
        <p:txBody>
          <a:bodyPr>
            <a:normAutofit lnSpcReduction="10000"/>
          </a:bodyPr>
          <a:lstStyle/>
          <a:p>
            <a:r>
              <a:rPr lang="en-US" sz="2600" dirty="0"/>
              <a:t>Also… classification model should output 0 or 1.</a:t>
            </a:r>
          </a:p>
          <a:p>
            <a:endParaRPr lang="en-US" sz="2600" dirty="0"/>
          </a:p>
          <a:p>
            <a:r>
              <a:rPr lang="en-US" sz="2600" dirty="0"/>
              <a:t>Regression models provide output outside that range </a:t>
            </a:r>
          </a:p>
          <a:p>
            <a:pPr lvl="1"/>
            <a:r>
              <a:rPr lang="en-US" sz="2200" dirty="0"/>
              <a:t>Can range from – infinity to +infinity</a:t>
            </a:r>
          </a:p>
          <a:p>
            <a:endParaRPr lang="en-US" sz="2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26A7E4-F745-46BE-8312-DB32DFC9B5E0}"/>
              </a:ext>
            </a:extLst>
          </p:cNvPr>
          <p:cNvSpPr txBox="1"/>
          <p:nvPr/>
        </p:nvSpPr>
        <p:spPr>
          <a:xfrm>
            <a:off x="1053547" y="3192105"/>
            <a:ext cx="5638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Classification:    y   =   0   or   1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843B5B4-C2B4-463A-942D-DEC0CD3166A5}"/>
              </a:ext>
            </a:extLst>
          </p:cNvPr>
          <p:cNvGrpSpPr/>
          <p:nvPr/>
        </p:nvGrpSpPr>
        <p:grpSpPr>
          <a:xfrm>
            <a:off x="1899212" y="4112791"/>
            <a:ext cx="7841135" cy="584775"/>
            <a:chOff x="1671449" y="3253085"/>
            <a:chExt cx="7841135" cy="584775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8E78D5F-74A5-4619-8F26-AB2A3B6ED7A7}"/>
                </a:ext>
              </a:extLst>
            </p:cNvPr>
            <p:cNvSpPr txBox="1"/>
            <p:nvPr/>
          </p:nvSpPr>
          <p:spPr>
            <a:xfrm>
              <a:off x="2743199" y="3253085"/>
              <a:ext cx="676938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can be &gt; 1 or &lt; 0 for linear regression</a:t>
              </a:r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511FCA5B-27E4-49E5-8CDD-48BBB09EC07F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71449" y="3362677"/>
              <a:ext cx="982215" cy="443155"/>
            </a:xfrm>
            <a:prstGeom prst="rect">
              <a:avLst/>
            </a:prstGeom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D389B983-31B2-4FEF-B03A-F1E8B4A47B3E}"/>
              </a:ext>
            </a:extLst>
          </p:cNvPr>
          <p:cNvGrpSpPr/>
          <p:nvPr/>
        </p:nvGrpSpPr>
        <p:grpSpPr>
          <a:xfrm>
            <a:off x="1053547" y="5369388"/>
            <a:ext cx="6311264" cy="584775"/>
            <a:chOff x="457200" y="2672775"/>
            <a:chExt cx="6311264" cy="584775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DD17DD2-C7B4-4DE7-B06E-2B7BBFD8B81B}"/>
                </a:ext>
              </a:extLst>
            </p:cNvPr>
            <p:cNvSpPr txBox="1"/>
            <p:nvPr/>
          </p:nvSpPr>
          <p:spPr>
            <a:xfrm>
              <a:off x="457200" y="2672775"/>
              <a:ext cx="56388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Logistic Regression:</a:t>
              </a:r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5C28B98A-70CD-4530-B37D-D9B3A395CFC7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09286" y="2747567"/>
              <a:ext cx="2559178" cy="43519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60805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y \in \{0,1\}&#10;$&#10;&#10;\end{document}"/>
  <p:tag name="IGUANATEXSIZE" val="3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h_\theta(x)&#10;$&#10;&#10;\end{document}"/>
  <p:tag name="IGUANATEXSIZE" val="3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h_\theta(x)&#10;$&#10;&#10;\end{document}"/>
  <p:tag name="IGUANATEXSIZE" val="3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h_\theta(x)&lt; 0.5&#10;$&#10;&#10;\end{document}"/>
  <p:tag name="IGUANATEXSIZE" val="3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h_\theta(x)\ge 0.5&#10;$&#10;&#10;\end{document}"/>
  <p:tag name="IGUANATEXSIZE" val="3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h_\theta(x)&#10;$&#10;&#10;\end{document}"/>
  <p:tag name="IGUANATEXSIZE" val="3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h_\theta(x)&#10;$&#10;&#10;\end{document}"/>
  <p:tag name="IGUANATEXSIZE" val="3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0 \le h_\theta(x) \le 1&#10;$&#10;&#10;\end{document}"/>
  <p:tag name="IGUANATEXSIZE" val="3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h_\theta(x)&#10;$&#10;&#10;\end{document}"/>
  <p:tag name="IGUANATEXSIZE" val="3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396</Words>
  <Application>Microsoft Office PowerPoint</Application>
  <PresentationFormat>Widescreen</PresentationFormat>
  <Paragraphs>70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Symbol</vt:lpstr>
      <vt:lpstr>Office Theme</vt:lpstr>
      <vt:lpstr>AIM-AHEAD Introductory Courses in AI/ML Concepts</vt:lpstr>
      <vt:lpstr>Classification </vt:lpstr>
      <vt:lpstr>Classification</vt:lpstr>
      <vt:lpstr>Hypothesis function: Notation</vt:lpstr>
      <vt:lpstr>Example: Tumor Classification</vt:lpstr>
      <vt:lpstr>Tumor Classification: Linear Regression?</vt:lpstr>
      <vt:lpstr>Tumor Classification: Linear Regression?</vt:lpstr>
      <vt:lpstr>Tumor Classification: Linear Regression?</vt:lpstr>
      <vt:lpstr>Another issue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D. McCoy</dc:creator>
  <cp:lastModifiedBy>Matthew D. McCoy</cp:lastModifiedBy>
  <cp:revision>3</cp:revision>
  <dcterms:created xsi:type="dcterms:W3CDTF">2022-11-15T15:20:37Z</dcterms:created>
  <dcterms:modified xsi:type="dcterms:W3CDTF">2022-11-15T15:27:19Z</dcterms:modified>
</cp:coreProperties>
</file>