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257" r:id="rId2"/>
    <p:sldId id="2018" r:id="rId3"/>
    <p:sldId id="1965" r:id="rId4"/>
    <p:sldId id="2016" r:id="rId5"/>
    <p:sldId id="1967" r:id="rId6"/>
    <p:sldId id="1968" r:id="rId7"/>
    <p:sldId id="1970" r:id="rId8"/>
    <p:sldId id="1971" r:id="rId9"/>
    <p:sldId id="1973" r:id="rId10"/>
    <p:sldId id="1974" r:id="rId11"/>
    <p:sldId id="1975" r:id="rId12"/>
    <p:sldId id="1978" r:id="rId13"/>
    <p:sldId id="1916" r:id="rId14"/>
    <p:sldId id="1979" r:id="rId15"/>
    <p:sldId id="1980" r:id="rId16"/>
    <p:sldId id="1981" r:id="rId17"/>
    <p:sldId id="1982" r:id="rId18"/>
    <p:sldId id="1984" r:id="rId19"/>
    <p:sldId id="1983" r:id="rId20"/>
    <p:sldId id="1985" r:id="rId21"/>
    <p:sldId id="1986" r:id="rId22"/>
    <p:sldId id="1987" r:id="rId23"/>
    <p:sldId id="1989" r:id="rId24"/>
    <p:sldId id="1990" r:id="rId25"/>
    <p:sldId id="1991" r:id="rId26"/>
    <p:sldId id="1992" r:id="rId27"/>
    <p:sldId id="1993" r:id="rId28"/>
    <p:sldId id="1994" r:id="rId29"/>
    <p:sldId id="1988" r:id="rId30"/>
    <p:sldId id="1996" r:id="rId31"/>
    <p:sldId id="1998" r:id="rId32"/>
    <p:sldId id="1999" r:id="rId33"/>
    <p:sldId id="2001" r:id="rId34"/>
    <p:sldId id="2004" r:id="rId35"/>
    <p:sldId id="2006" r:id="rId36"/>
    <p:sldId id="2007" r:id="rId37"/>
    <p:sldId id="2008" r:id="rId38"/>
    <p:sldId id="2010" r:id="rId39"/>
    <p:sldId id="2011" r:id="rId40"/>
    <p:sldId id="2012" r:id="rId41"/>
    <p:sldId id="2009" r:id="rId42"/>
    <p:sldId id="1921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56"/>
  </p:normalViewPr>
  <p:slideViewPr>
    <p:cSldViewPr snapToGrid="0">
      <p:cViewPr varScale="1">
        <p:scale>
          <a:sx n="103" d="100"/>
          <a:sy n="103" d="100"/>
        </p:scale>
        <p:origin x="1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4.2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8.24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22.12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22.558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4.563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0 128,'0'-6,"0"-8,0-7,0-6,0-4,0 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4.80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14 1,'-6'0,"-2"0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5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1,'0'0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2.836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3.172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0,'0'0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7.450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 1,'0'0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7.754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14 0,'-6'0,"-1"0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2-01-27T19:07:17.957"/>
    </inkml:context>
    <inkml:brush xml:id="br0">
      <inkml:brushProperty name="width" value="0.1" units="cm"/>
      <inkml:brushProperty name="height" value="0.6" units="cm"/>
      <inkml:brushProperty name="color" value="#849398"/>
      <inkml:brushProperty name="ignorePressure" value="1"/>
      <inkml:brushProperty name="inkEffects" value="pencil"/>
    </inkml:brush>
  </inkml:definitions>
  <inkml:trace contextRef="#ctx0" brushRef="#br0">0 0,'0'0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CC743C-075E-49CC-9A57-BBA96C9A6283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BB4358-7947-418D-9893-A52EF810C4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384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B4358-7947-418D-9893-A52EF810C47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5158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B4358-7947-418D-9893-A52EF810C47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165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BB4358-7947-418D-9893-A52EF810C47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153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E361-08BC-471F-A5C2-A4E5B7B391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5B630A-30AF-40FC-B54B-5B914D246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90E6B-A09A-4AE1-BB47-782F174A9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42C5-3C22-406B-BD7D-BE9FEFAA5C9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6E32F1-FE41-4F95-B7F9-0528A3C27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3A0022-9CB7-48E9-B4EF-E03A9247B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B1B4-3B42-4704-9D98-27A658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706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3129-E943-4113-BCA2-5518CA45F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57CFB5-C729-4AAA-9EED-58885F5D69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110EE4-4446-4DA0-A77E-46A53AA26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42C5-3C22-406B-BD7D-BE9FEFAA5C9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3023D8-BBC5-4389-AD94-66A3ED0EB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A16C5-E67B-4E1B-9D1A-5DBF7B8B3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B1B4-3B42-4704-9D98-27A658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14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68C608-9726-4D12-B3B4-90F11CE8B0E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79316-DD22-41FD-A28D-972566CA95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1484E3-A3D0-46E4-B51B-BEEBE2067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42C5-3C22-406B-BD7D-BE9FEFAA5C9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C1BFA-CD77-4C24-9352-0883A389F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F99A8-DFF7-4571-B792-C9364C7C0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B1B4-3B42-4704-9D98-27A658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72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C7E76-846E-4379-9D34-9E58F5AC4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7BB5B8-A84A-4BF7-B38D-8833128BD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B194B4-D2A4-4EE2-AFAD-17F98C65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42C5-3C22-406B-BD7D-BE9FEFAA5C9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F905F9-4033-4AC4-9186-4AACD1C19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CF210-67CB-4AE3-81FF-B1A622390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B1B4-3B42-4704-9D98-27A658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6569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74080-14D6-40D5-9738-06624CECC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7203C-0BA3-465F-911A-E0CC7B3F0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62E7A-0241-4007-95E8-5B8AB289B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42C5-3C22-406B-BD7D-BE9FEFAA5C9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8494B7-18F8-473F-B5DE-C67DB4E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ED863-E5A1-4CA5-889E-B90E69C12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B1B4-3B42-4704-9D98-27A658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7631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0D450-4667-4094-B188-676B458F7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BD7FBC-2856-458E-987D-0F814913FE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BE5282-E8A9-4833-9339-757EA75C71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F9B5A0-0B0D-4CF9-A08A-821C11FF2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42C5-3C22-406B-BD7D-BE9FEFAA5C9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B16E7-12A1-4B25-B287-74910104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A63214-00A6-4E48-8D43-021AA6AE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B1B4-3B42-4704-9D98-27A658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28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20250C-284D-4C0A-BAEC-FE25068D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6E8D02-CEF6-4781-9B70-69D7692CB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E45321-2539-417F-90C9-DE3E3641F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23488-79EE-4B19-8270-EA697050BB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073702-12F0-4C26-9888-DC67384C41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B7F845E-261B-4D0B-952C-B6308AA2F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42C5-3C22-406B-BD7D-BE9FEFAA5C9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8B6213-CCA1-4397-B5E2-4204E5EF06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E02237-A0FF-49DF-A405-25C08D98C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B1B4-3B42-4704-9D98-27A658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2244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B1574-D424-4D53-A4D8-2EC634EC3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C5B28D-F402-44F6-BD63-E5F1B533F6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42C5-3C22-406B-BD7D-BE9FEFAA5C9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6726EB-40CE-4DBE-A737-F4319EF34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8FAAAE-AB9E-4D83-AB13-1B1A15DCE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B1B4-3B42-4704-9D98-27A658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503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670E3C-8E71-4808-9CD7-B62F09A8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42C5-3C22-406B-BD7D-BE9FEFAA5C9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63FB7-FF23-480C-B0BC-0CEBC95FFC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373093-C6E2-4F49-A1EB-7E986F19B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B1B4-3B42-4704-9D98-27A658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691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186C7-A886-49D6-B650-F234A8661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D5B2E-BFE1-416D-8AAD-B58466A08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6F1F29-9585-4B69-B326-C86718ADCB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1733C5-15B4-4929-A391-0C1EA95B3A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42C5-3C22-406B-BD7D-BE9FEFAA5C9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380DBF-4CD9-4E0E-8B61-FEF78FB4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02665-4E61-4765-8825-39D7C8DD3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B1B4-3B42-4704-9D98-27A658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126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C6371-677B-47B7-B7B8-CE84066CC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4DD6-DD0B-40A7-BB2E-6357D784DAD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777D11-9712-4B78-BA1D-42903D7D98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156D16-1A39-4057-9D71-C0923A2721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B42C5-3C22-406B-BD7D-BE9FEFAA5C9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A22CB-8280-424F-9CDC-5C74B761F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8C47A2-A796-4A62-98EF-EE88D8DB3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47B1B4-3B42-4704-9D98-27A658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6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5CBB6D-31F4-4899-80CF-214EFB8C0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02AF6F-DC06-41AF-9B56-CEADAF8B80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3673F-7657-49CF-9271-BBDB05B643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6B42C5-3C22-406B-BD7D-BE9FEFAA5C9E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D4AF8-2357-4E8A-B67C-C25895B33D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52D11-5FCD-4D4E-A2C2-2265A7EA11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47B1B4-3B42-4704-9D98-27A658091A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8974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tags" Target="../tags/tag1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9.png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tags" Target="../tags/tag16.xml"/><Relationship Id="rId11" Type="http://schemas.openxmlformats.org/officeDocument/2006/relationships/image" Target="../media/image18.png"/><Relationship Id="rId5" Type="http://schemas.openxmlformats.org/officeDocument/2006/relationships/tags" Target="../tags/tag15.xml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tags" Target="../tags/tag14.xml"/><Relationship Id="rId9" Type="http://schemas.openxmlformats.org/officeDocument/2006/relationships/image" Target="../media/image16.png"/><Relationship Id="rId1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png"/><Relationship Id="rId3" Type="http://schemas.openxmlformats.org/officeDocument/2006/relationships/tags" Target="../tags/tag19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19.png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6" Type="http://schemas.openxmlformats.org/officeDocument/2006/relationships/tags" Target="../tags/tag22.xml"/><Relationship Id="rId11" Type="http://schemas.openxmlformats.org/officeDocument/2006/relationships/image" Target="../media/image18.png"/><Relationship Id="rId5" Type="http://schemas.openxmlformats.org/officeDocument/2006/relationships/tags" Target="../tags/tag21.xml"/><Relationship Id="rId15" Type="http://schemas.openxmlformats.org/officeDocument/2006/relationships/image" Target="../media/image21.png"/><Relationship Id="rId10" Type="http://schemas.openxmlformats.org/officeDocument/2006/relationships/image" Target="../media/image17.png"/><Relationship Id="rId4" Type="http://schemas.openxmlformats.org/officeDocument/2006/relationships/tags" Target="../tags/tag20.xml"/><Relationship Id="rId9" Type="http://schemas.openxmlformats.org/officeDocument/2006/relationships/image" Target="../media/image16.png"/><Relationship Id="rId1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tags" Target="../tags/tag26.xml"/><Relationship Id="rId7" Type="http://schemas.openxmlformats.org/officeDocument/2006/relationships/image" Target="../media/image24.png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tags" Target="../tags/tag29.xml"/><Relationship Id="rId7" Type="http://schemas.openxmlformats.org/officeDocument/2006/relationships/image" Target="../media/image26.png"/><Relationship Id="rId2" Type="http://schemas.openxmlformats.org/officeDocument/2006/relationships/tags" Target="../tags/tag28.xml"/><Relationship Id="rId1" Type="http://schemas.openxmlformats.org/officeDocument/2006/relationships/tags" Target="../tags/tag27.xml"/><Relationship Id="rId6" Type="http://schemas.openxmlformats.org/officeDocument/2006/relationships/image" Target="../media/image2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0.xml"/><Relationship Id="rId9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29.png"/><Relationship Id="rId3" Type="http://schemas.openxmlformats.org/officeDocument/2006/relationships/tags" Target="../tags/tag33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28.png"/><Relationship Id="rId2" Type="http://schemas.openxmlformats.org/officeDocument/2006/relationships/tags" Target="../tags/tag32.xml"/><Relationship Id="rId1" Type="http://schemas.openxmlformats.org/officeDocument/2006/relationships/tags" Target="../tags/tag31.xml"/><Relationship Id="rId6" Type="http://schemas.openxmlformats.org/officeDocument/2006/relationships/tags" Target="../tags/tag36.xml"/><Relationship Id="rId11" Type="http://schemas.openxmlformats.org/officeDocument/2006/relationships/image" Target="../media/image27.png"/><Relationship Id="rId5" Type="http://schemas.openxmlformats.org/officeDocument/2006/relationships/tags" Target="../tags/tag35.xml"/><Relationship Id="rId10" Type="http://schemas.openxmlformats.org/officeDocument/2006/relationships/image" Target="../media/image23.png"/><Relationship Id="rId4" Type="http://schemas.openxmlformats.org/officeDocument/2006/relationships/tags" Target="../tags/tag34.xml"/><Relationship Id="rId9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tags" Target="../tags/tag39.xml"/><Relationship Id="rId7" Type="http://schemas.openxmlformats.org/officeDocument/2006/relationships/image" Target="../media/image30.png"/><Relationship Id="rId2" Type="http://schemas.openxmlformats.org/officeDocument/2006/relationships/tags" Target="../tags/tag38.xml"/><Relationship Id="rId1" Type="http://schemas.openxmlformats.org/officeDocument/2006/relationships/tags" Target="../tags/tag3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34.png"/><Relationship Id="rId5" Type="http://schemas.openxmlformats.org/officeDocument/2006/relationships/tags" Target="../tags/tag41.xml"/><Relationship Id="rId10" Type="http://schemas.openxmlformats.org/officeDocument/2006/relationships/image" Target="../media/image33.png"/><Relationship Id="rId4" Type="http://schemas.openxmlformats.org/officeDocument/2006/relationships/tags" Target="../tags/tag40.xml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34.png"/><Relationship Id="rId3" Type="http://schemas.openxmlformats.org/officeDocument/2006/relationships/tags" Target="../tags/tag44.xml"/><Relationship Id="rId7" Type="http://schemas.openxmlformats.org/officeDocument/2006/relationships/tags" Target="../tags/tag48.xml"/><Relationship Id="rId12" Type="http://schemas.openxmlformats.org/officeDocument/2006/relationships/image" Target="../media/image38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tags" Target="../tags/tag47.xml"/><Relationship Id="rId11" Type="http://schemas.openxmlformats.org/officeDocument/2006/relationships/image" Target="../media/image30.png"/><Relationship Id="rId5" Type="http://schemas.openxmlformats.org/officeDocument/2006/relationships/tags" Target="../tags/tag46.xml"/><Relationship Id="rId10" Type="http://schemas.openxmlformats.org/officeDocument/2006/relationships/image" Target="../media/image37.png"/><Relationship Id="rId4" Type="http://schemas.openxmlformats.org/officeDocument/2006/relationships/tags" Target="../tags/tag45.xml"/><Relationship Id="rId9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13" Type="http://schemas.openxmlformats.org/officeDocument/2006/relationships/image" Target="../media/image47.png"/><Relationship Id="rId18" Type="http://schemas.openxmlformats.org/officeDocument/2006/relationships/customXml" Target="../ink/ink6.xml"/><Relationship Id="rId26" Type="http://schemas.openxmlformats.org/officeDocument/2006/relationships/customXml" Target="../ink/ink10.xml"/><Relationship Id="rId3" Type="http://schemas.openxmlformats.org/officeDocument/2006/relationships/tags" Target="../tags/tag51.xml"/><Relationship Id="rId21" Type="http://schemas.openxmlformats.org/officeDocument/2006/relationships/image" Target="../media/image51.png"/><Relationship Id="rId7" Type="http://schemas.openxmlformats.org/officeDocument/2006/relationships/image" Target="../media/image8.png"/><Relationship Id="rId12" Type="http://schemas.openxmlformats.org/officeDocument/2006/relationships/customXml" Target="../ink/ink3.xml"/><Relationship Id="rId17" Type="http://schemas.openxmlformats.org/officeDocument/2006/relationships/image" Target="../media/image49.png"/><Relationship Id="rId25" Type="http://schemas.openxmlformats.org/officeDocument/2006/relationships/image" Target="../media/image53.png"/><Relationship Id="rId2" Type="http://schemas.openxmlformats.org/officeDocument/2006/relationships/tags" Target="../tags/tag50.xml"/><Relationship Id="rId16" Type="http://schemas.openxmlformats.org/officeDocument/2006/relationships/customXml" Target="../ink/ink5.xml"/><Relationship Id="rId20" Type="http://schemas.openxmlformats.org/officeDocument/2006/relationships/customXml" Target="../ink/ink7.xml"/><Relationship Id="rId29" Type="http://schemas.openxmlformats.org/officeDocument/2006/relationships/image" Target="../media/image55.png"/><Relationship Id="rId1" Type="http://schemas.openxmlformats.org/officeDocument/2006/relationships/tags" Target="../tags/tag49.xml"/><Relationship Id="rId6" Type="http://schemas.openxmlformats.org/officeDocument/2006/relationships/image" Target="../media/image40.png"/><Relationship Id="rId11" Type="http://schemas.openxmlformats.org/officeDocument/2006/relationships/image" Target="../media/image46.png"/><Relationship Id="rId24" Type="http://schemas.openxmlformats.org/officeDocument/2006/relationships/customXml" Target="../ink/ink9.xml"/><Relationship Id="rId5" Type="http://schemas.openxmlformats.org/officeDocument/2006/relationships/image" Target="../media/image39.png"/><Relationship Id="rId15" Type="http://schemas.openxmlformats.org/officeDocument/2006/relationships/image" Target="../media/image48.png"/><Relationship Id="rId23" Type="http://schemas.openxmlformats.org/officeDocument/2006/relationships/image" Target="../media/image52.png"/><Relationship Id="rId28" Type="http://schemas.openxmlformats.org/officeDocument/2006/relationships/customXml" Target="../ink/ink11.xml"/><Relationship Id="rId10" Type="http://schemas.openxmlformats.org/officeDocument/2006/relationships/customXml" Target="../ink/ink2.xml"/><Relationship Id="rId19" Type="http://schemas.openxmlformats.org/officeDocument/2006/relationships/image" Target="../media/image50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450.png"/><Relationship Id="rId14" Type="http://schemas.openxmlformats.org/officeDocument/2006/relationships/customXml" Target="../ink/ink4.xml"/><Relationship Id="rId22" Type="http://schemas.openxmlformats.org/officeDocument/2006/relationships/customXml" Target="../ink/ink8.xml"/><Relationship Id="rId27" Type="http://schemas.openxmlformats.org/officeDocument/2006/relationships/image" Target="../media/image54.png"/><Relationship Id="rId30" Type="http://schemas.openxmlformats.org/officeDocument/2006/relationships/customXml" Target="../ink/ink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3.xml"/><Relationship Id="rId1" Type="http://schemas.openxmlformats.org/officeDocument/2006/relationships/tags" Target="../tags/tag52.xml"/><Relationship Id="rId5" Type="http://schemas.openxmlformats.org/officeDocument/2006/relationships/image" Target="../media/image39.png"/><Relationship Id="rId4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13" Type="http://schemas.openxmlformats.org/officeDocument/2006/relationships/image" Target="../media/image57.png"/><Relationship Id="rId3" Type="http://schemas.openxmlformats.org/officeDocument/2006/relationships/tags" Target="../tags/tag56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56.png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6" Type="http://schemas.openxmlformats.org/officeDocument/2006/relationships/tags" Target="../tags/tag59.xml"/><Relationship Id="rId11" Type="http://schemas.openxmlformats.org/officeDocument/2006/relationships/image" Target="../media/image45.png"/><Relationship Id="rId5" Type="http://schemas.openxmlformats.org/officeDocument/2006/relationships/tags" Target="../tags/tag58.xml"/><Relationship Id="rId10" Type="http://schemas.openxmlformats.org/officeDocument/2006/relationships/image" Target="../media/image44.png"/><Relationship Id="rId4" Type="http://schemas.openxmlformats.org/officeDocument/2006/relationships/tags" Target="../tags/tag57.xml"/><Relationship Id="rId9" Type="http://schemas.openxmlformats.org/officeDocument/2006/relationships/image" Target="../media/image4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sv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5.xml"/><Relationship Id="rId7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.xml"/><Relationship Id="rId9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AFACC-3A77-4930-806F-AEC046CCD12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AIM-AHEAD Introductory Courses in AI/ML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3701D1-BCDF-4163-B365-80F2E75A5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6632"/>
            <a:ext cx="9144000" cy="1655762"/>
          </a:xfrm>
        </p:spPr>
        <p:txBody>
          <a:bodyPr/>
          <a:lstStyle/>
          <a:p>
            <a:r>
              <a:rPr lang="en-US" dirty="0"/>
              <a:t>Module 1: Introduction to Classification</a:t>
            </a:r>
          </a:p>
          <a:p>
            <a:r>
              <a:rPr lang="en-US" sz="1600" dirty="0"/>
              <a:t>Adapted from the Health Informatics and Data Science Masters Degree Program, Georgetown University</a:t>
            </a:r>
          </a:p>
        </p:txBody>
      </p:sp>
    </p:spTree>
    <p:extLst>
      <p:ext uri="{BB962C8B-B14F-4D97-AF65-F5344CB8AC3E}">
        <p14:creationId xmlns:p14="http://schemas.microsoft.com/office/powerpoint/2010/main" val="31018384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Logistic Regression: Hypothesis Representation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Making h(x) between 0 and 1</a:t>
            </a:r>
          </a:p>
        </p:txBody>
      </p:sp>
    </p:spTree>
    <p:extLst>
      <p:ext uri="{BB962C8B-B14F-4D97-AF65-F5344CB8AC3E}">
        <p14:creationId xmlns:p14="http://schemas.microsoft.com/office/powerpoint/2010/main" val="18143227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 Model: Sigmoid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CC0EC06-D61A-4D42-A479-C6B6D7AEE08F}"/>
              </a:ext>
            </a:extLst>
          </p:cNvPr>
          <p:cNvSpPr txBox="1"/>
          <p:nvPr/>
        </p:nvSpPr>
        <p:spPr>
          <a:xfrm>
            <a:off x="838200" y="1579708"/>
            <a:ext cx="14893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Want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66FACA8-5CFC-45A9-9D9D-CDB21509B3C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2253" y="1684123"/>
            <a:ext cx="1801368" cy="30632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6E50402-20EB-4C17-8D1B-EEDD33417CD8}"/>
              </a:ext>
            </a:extLst>
          </p:cNvPr>
          <p:cNvSpPr txBox="1"/>
          <p:nvPr/>
        </p:nvSpPr>
        <p:spPr>
          <a:xfrm>
            <a:off x="3533620" y="2770947"/>
            <a:ext cx="231853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r>
              <a:rPr lang="en-US" sz="2400" baseline="-25000" dirty="0">
                <a:solidFill>
                  <a:srgbClr val="0070C0"/>
                </a:solidFill>
                <a:latin typeface="Symbol" panose="05050102010706020507" pitchFamily="18" charset="2"/>
              </a:rPr>
              <a:t>0</a:t>
            </a:r>
            <a:r>
              <a:rPr lang="en-US" sz="2400" dirty="0">
                <a:solidFill>
                  <a:srgbClr val="0070C0"/>
                </a:solidFill>
              </a:rPr>
              <a:t> + </a:t>
            </a:r>
            <a:r>
              <a:rPr lang="en-US" sz="2400" dirty="0">
                <a:solidFill>
                  <a:srgbClr val="0070C0"/>
                </a:solidFill>
                <a:latin typeface="Symbol" panose="05050102010706020507" pitchFamily="18" charset="2"/>
              </a:rPr>
              <a:t>q</a:t>
            </a:r>
            <a:r>
              <a:rPr lang="en-US" sz="2400" baseline="-25000" dirty="0">
                <a:solidFill>
                  <a:srgbClr val="0070C0"/>
                </a:solidFill>
                <a:latin typeface="Symbol" panose="05050102010706020507" pitchFamily="18" charset="2"/>
              </a:rPr>
              <a:t>1</a:t>
            </a:r>
            <a:r>
              <a:rPr lang="en-US" sz="2400" dirty="0">
                <a:solidFill>
                  <a:srgbClr val="0070C0"/>
                </a:solidFill>
                <a:latin typeface="Symbol" panose="05050102010706020507" pitchFamily="18" charset="2"/>
              </a:rPr>
              <a:t>*</a:t>
            </a:r>
            <a:r>
              <a:rPr lang="en-US" sz="2400" dirty="0">
                <a:solidFill>
                  <a:srgbClr val="0070C0"/>
                </a:solidFill>
              </a:rPr>
              <a:t>x</a:t>
            </a:r>
            <a:r>
              <a:rPr lang="en-US" sz="2400" baseline="-25000" dirty="0">
                <a:solidFill>
                  <a:srgbClr val="0070C0"/>
                </a:solidFill>
              </a:rPr>
              <a:t>1 </a:t>
            </a:r>
            <a:r>
              <a:rPr lang="en-US" sz="2400" dirty="0">
                <a:solidFill>
                  <a:srgbClr val="0070C0"/>
                </a:solidFill>
              </a:rPr>
              <a:t>+ …</a:t>
            </a:r>
            <a:endParaRPr lang="en-US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CFFDB86B-4F36-4031-9740-9A691BE62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462" y="2737966"/>
            <a:ext cx="2885159" cy="59526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A859DA6-EB8B-4529-903D-6ED56F2CEC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380" y="3979870"/>
            <a:ext cx="2896241" cy="158383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8FC07D-258E-4924-B761-4E8E2A788009}"/>
              </a:ext>
            </a:extLst>
          </p:cNvPr>
          <p:cNvSpPr txBox="1"/>
          <p:nvPr/>
        </p:nvSpPr>
        <p:spPr>
          <a:xfrm>
            <a:off x="723987" y="5671732"/>
            <a:ext cx="373241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Sigmoid function</a:t>
            </a:r>
          </a:p>
          <a:p>
            <a:r>
              <a:rPr lang="en-US" sz="3200" dirty="0"/>
              <a:t>Logistic function</a:t>
            </a:r>
          </a:p>
        </p:txBody>
      </p:sp>
      <p:pic>
        <p:nvPicPr>
          <p:cNvPr id="24" name="Picture 23" descr="A picture containing diagram&#10;&#10;Description automatically generated">
            <a:extLst>
              <a:ext uri="{FF2B5EF4-FFF2-40B4-BE49-F238E27FC236}">
                <a16:creationId xmlns:a16="http://schemas.microsoft.com/office/drawing/2014/main" id="{2993838D-B854-4339-B385-3BDF8F6339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8925" y="1579708"/>
            <a:ext cx="6113950" cy="429768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46F7E796-8D16-479D-81BC-271C17965AFC}"/>
              </a:ext>
            </a:extLst>
          </p:cNvPr>
          <p:cNvSpPr txBox="1"/>
          <p:nvPr/>
        </p:nvSpPr>
        <p:spPr>
          <a:xfrm>
            <a:off x="8410613" y="5877388"/>
            <a:ext cx="25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z</a:t>
            </a:r>
            <a:endParaRPr lang="en-US" sz="2000" b="1" baseline="-25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13C79B8-B3D1-4A38-837C-0BBDE8AA398F}"/>
              </a:ext>
            </a:extLst>
          </p:cNvPr>
          <p:cNvSpPr txBox="1"/>
          <p:nvPr/>
        </p:nvSpPr>
        <p:spPr>
          <a:xfrm>
            <a:off x="5700713" y="3419481"/>
            <a:ext cx="7905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g</a:t>
            </a:r>
            <a:r>
              <a:rPr lang="en-US" sz="2000" b="1" dirty="0"/>
              <a:t>(</a:t>
            </a:r>
            <a:r>
              <a:rPr lang="en-US" b="1" dirty="0"/>
              <a:t>z)</a:t>
            </a:r>
            <a:endParaRPr lang="en-US" b="1" baseline="-25000" dirty="0"/>
          </a:p>
        </p:txBody>
      </p:sp>
    </p:spTree>
    <p:extLst>
      <p:ext uri="{BB962C8B-B14F-4D97-AF65-F5344CB8AC3E}">
        <p14:creationId xmlns:p14="http://schemas.microsoft.com/office/powerpoint/2010/main" val="2199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15" grpId="0"/>
      <p:bldP spid="25" grpId="0"/>
      <p:bldP spid="2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Logistic Regression: Decision Boundary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Using hypothesis output to separate labels in feature space</a:t>
            </a:r>
          </a:p>
        </p:txBody>
      </p:sp>
    </p:spTree>
    <p:extLst>
      <p:ext uri="{BB962C8B-B14F-4D97-AF65-F5344CB8AC3E}">
        <p14:creationId xmlns:p14="http://schemas.microsoft.com/office/powerpoint/2010/main" val="5026009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23A754-FF5B-41C1-B0A6-5B3606CE9F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542" y="220285"/>
            <a:ext cx="11043451" cy="1950378"/>
          </a:xfrm>
        </p:spPr>
        <p:txBody>
          <a:bodyPr>
            <a:normAutofit fontScale="92500"/>
          </a:bodyPr>
          <a:lstStyle/>
          <a:p>
            <a:r>
              <a:rPr lang="en-US" dirty="0"/>
              <a:t>Prediction function f(x) here is a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line (decision boundary) </a:t>
            </a:r>
            <a:r>
              <a:rPr lang="en-US" dirty="0"/>
              <a:t>separating the labels</a:t>
            </a:r>
          </a:p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Equation of the line =&gt;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0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*x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0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*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1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+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q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2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Symbol" panose="05050102010706020507" pitchFamily="18" charset="2"/>
              </a:rPr>
              <a:t>*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x</a:t>
            </a:r>
            <a:r>
              <a:rPr lang="en-US" baseline="-25000" dirty="0">
                <a:solidFill>
                  <a:schemeClr val="accent2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= </a:t>
            </a:r>
            <a:r>
              <a:rPr lang="en-US" sz="2800" b="1" dirty="0" err="1">
                <a:latin typeface="Symbol" panose="05050102010706020507" pitchFamily="18" charset="2"/>
              </a:rPr>
              <a:t>q</a:t>
            </a:r>
            <a:r>
              <a:rPr lang="en-US" sz="2800" b="1" baseline="30000" dirty="0" err="1"/>
              <a:t>T</a:t>
            </a:r>
            <a:r>
              <a:rPr lang="en-US" sz="2800" b="1" dirty="0" err="1"/>
              <a:t>x</a:t>
            </a:r>
            <a:r>
              <a:rPr lang="en-US" sz="2800" b="1" dirty="0"/>
              <a:t>: </a:t>
            </a:r>
          </a:p>
          <a:p>
            <a:pPr lvl="1"/>
            <a:r>
              <a:rPr lang="en-US" dirty="0"/>
              <a:t>(Note x</a:t>
            </a:r>
            <a:r>
              <a:rPr lang="en-US" baseline="-25000" dirty="0"/>
              <a:t>0</a:t>
            </a:r>
            <a:r>
              <a:rPr lang="en-US" dirty="0"/>
              <a:t> is always 1 and </a:t>
            </a:r>
            <a:r>
              <a:rPr lang="en-US" dirty="0">
                <a:latin typeface="Symbol" panose="05050102010706020507" pitchFamily="18" charset="2"/>
              </a:rPr>
              <a:t>q</a:t>
            </a:r>
            <a:r>
              <a:rPr lang="en-US" baseline="-25000" dirty="0">
                <a:latin typeface="Symbol" panose="05050102010706020507" pitchFamily="18" charset="2"/>
              </a:rPr>
              <a:t>0</a:t>
            </a:r>
            <a:r>
              <a:rPr lang="en-US" dirty="0"/>
              <a:t> is the intercept)</a:t>
            </a:r>
            <a:endParaRPr lang="en-US" dirty="0">
              <a:solidFill>
                <a:schemeClr val="accent2">
                  <a:lumMod val="50000"/>
                </a:schemeClr>
              </a:solidFill>
            </a:endParaRPr>
          </a:p>
          <a:p>
            <a:r>
              <a:rPr lang="en-US" dirty="0"/>
              <a:t>prediction for new point x is determined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on which side </a:t>
            </a:r>
            <a:r>
              <a:rPr lang="en-US" dirty="0"/>
              <a:t>of the line the point lies</a:t>
            </a:r>
          </a:p>
          <a:p>
            <a:endParaRPr lang="en-US" baseline="-25000" dirty="0"/>
          </a:p>
          <a:p>
            <a:endParaRPr lang="en-US" baseline="-25000" dirty="0"/>
          </a:p>
          <a:p>
            <a:endParaRPr lang="en-US" dirty="0"/>
          </a:p>
          <a:p>
            <a:endParaRPr lang="en-US" b="1" baseline="-250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3C250AC-D36B-4CC1-8759-EAD6270A4F1B}"/>
              </a:ext>
            </a:extLst>
          </p:cNvPr>
          <p:cNvCxnSpPr>
            <a:cxnSpLocks/>
          </p:cNvCxnSpPr>
          <p:nvPr/>
        </p:nvCxnSpPr>
        <p:spPr>
          <a:xfrm>
            <a:off x="2549039" y="6030098"/>
            <a:ext cx="53592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E782D53-BF0B-47ED-9099-BBA093CE398B}"/>
              </a:ext>
            </a:extLst>
          </p:cNvPr>
          <p:cNvCxnSpPr>
            <a:cxnSpLocks/>
          </p:cNvCxnSpPr>
          <p:nvPr/>
        </p:nvCxnSpPr>
        <p:spPr>
          <a:xfrm flipH="1" flipV="1">
            <a:off x="2549039" y="2676524"/>
            <a:ext cx="1" cy="33535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BEA3FD7-6454-4B55-AEDA-81F9FBD37CCD}"/>
              </a:ext>
            </a:extLst>
          </p:cNvPr>
          <p:cNvSpPr txBox="1"/>
          <p:nvPr/>
        </p:nvSpPr>
        <p:spPr>
          <a:xfrm>
            <a:off x="4676418" y="5895485"/>
            <a:ext cx="18098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Tumor Size (x</a:t>
            </a:r>
            <a:r>
              <a:rPr lang="en-US" sz="2000" b="1" baseline="-25000" dirty="0"/>
              <a:t>1</a:t>
            </a:r>
            <a:r>
              <a:rPr lang="en-US" sz="2000" b="1" dirty="0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D31E74-0C42-46A9-A762-F2508D39043E}"/>
              </a:ext>
            </a:extLst>
          </p:cNvPr>
          <p:cNvSpPr txBox="1"/>
          <p:nvPr/>
        </p:nvSpPr>
        <p:spPr>
          <a:xfrm>
            <a:off x="1500869" y="3718237"/>
            <a:ext cx="59343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/>
              <a:t>Age</a:t>
            </a:r>
          </a:p>
          <a:p>
            <a:pPr algn="ctr"/>
            <a:r>
              <a:rPr lang="en-US" sz="2000" b="1" dirty="0"/>
              <a:t>(x</a:t>
            </a:r>
            <a:r>
              <a:rPr lang="en-US" sz="2000" b="1" baseline="-25000" dirty="0"/>
              <a:t>2</a:t>
            </a:r>
            <a:r>
              <a:rPr lang="en-US" sz="2000" b="1" dirty="0"/>
              <a:t>)</a:t>
            </a:r>
          </a:p>
        </p:txBody>
      </p:sp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FD82F552-CBE2-4EB1-ADFA-511E2F5EF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1" y="2971801"/>
            <a:ext cx="339809" cy="339809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0BAF3E20-76EF-4711-9941-167D728A07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5268" y="3030382"/>
            <a:ext cx="339809" cy="339809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ED3028E6-4E94-4731-836E-3DA2E2CE96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2923" y="3365229"/>
            <a:ext cx="339809" cy="339809"/>
          </a:xfrm>
          <a:prstGeom prst="rect">
            <a:avLst/>
          </a:prstGeom>
        </p:spPr>
      </p:pic>
      <p:pic>
        <p:nvPicPr>
          <p:cNvPr id="19" name="Graphic 18" descr="Close with solid fill">
            <a:extLst>
              <a:ext uri="{FF2B5EF4-FFF2-40B4-BE49-F238E27FC236}">
                <a16:creationId xmlns:a16="http://schemas.microsoft.com/office/drawing/2014/main" id="{344410B9-7EE9-4DCC-903E-6063898CF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26095" y="3649364"/>
            <a:ext cx="339809" cy="339809"/>
          </a:xfrm>
          <a:prstGeom prst="rect">
            <a:avLst/>
          </a:prstGeom>
        </p:spPr>
      </p:pic>
      <p:pic>
        <p:nvPicPr>
          <p:cNvPr id="20" name="Graphic 19" descr="Close with solid fill">
            <a:extLst>
              <a:ext uri="{FF2B5EF4-FFF2-40B4-BE49-F238E27FC236}">
                <a16:creationId xmlns:a16="http://schemas.microsoft.com/office/drawing/2014/main" id="{6B7A2DBE-9D51-4878-A7DC-5E6DF50B99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66012" y="3277629"/>
            <a:ext cx="339809" cy="339809"/>
          </a:xfrm>
          <a:prstGeom prst="rect">
            <a:avLst/>
          </a:prstGeom>
        </p:spPr>
      </p:pic>
      <p:pic>
        <p:nvPicPr>
          <p:cNvPr id="21" name="Graphic 20" descr="Close with solid fill">
            <a:extLst>
              <a:ext uri="{FF2B5EF4-FFF2-40B4-BE49-F238E27FC236}">
                <a16:creationId xmlns:a16="http://schemas.microsoft.com/office/drawing/2014/main" id="{888F6F7C-DC00-46BB-870D-0CEFBD2AD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2904" y="3819268"/>
            <a:ext cx="339809" cy="339809"/>
          </a:xfrm>
          <a:prstGeom prst="rect">
            <a:avLst/>
          </a:prstGeom>
        </p:spPr>
      </p:pic>
      <p:pic>
        <p:nvPicPr>
          <p:cNvPr id="22" name="Graphic 21" descr="Close with solid fill">
            <a:extLst>
              <a:ext uri="{FF2B5EF4-FFF2-40B4-BE49-F238E27FC236}">
                <a16:creationId xmlns:a16="http://schemas.microsoft.com/office/drawing/2014/main" id="{18BE1863-05A8-4859-88DC-113B022413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17460" y="3693549"/>
            <a:ext cx="339809" cy="339809"/>
          </a:xfrm>
          <a:prstGeom prst="rect">
            <a:avLst/>
          </a:prstGeom>
        </p:spPr>
      </p:pic>
      <p:pic>
        <p:nvPicPr>
          <p:cNvPr id="23" name="Graphic 22" descr="Close with solid fill">
            <a:extLst>
              <a:ext uri="{FF2B5EF4-FFF2-40B4-BE49-F238E27FC236}">
                <a16:creationId xmlns:a16="http://schemas.microsoft.com/office/drawing/2014/main" id="{BF5CD62A-E515-4484-9FE5-1F7769429C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41245" y="4041402"/>
            <a:ext cx="339809" cy="339809"/>
          </a:xfrm>
          <a:prstGeom prst="rect">
            <a:avLst/>
          </a:prstGeom>
        </p:spPr>
      </p:pic>
      <p:pic>
        <p:nvPicPr>
          <p:cNvPr id="24" name="Graphic 23" descr="Close with solid fill">
            <a:extLst>
              <a:ext uri="{FF2B5EF4-FFF2-40B4-BE49-F238E27FC236}">
                <a16:creationId xmlns:a16="http://schemas.microsoft.com/office/drawing/2014/main" id="{73190C12-3E8D-4756-897A-0BA73A394E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30238" y="4324463"/>
            <a:ext cx="339809" cy="339809"/>
          </a:xfrm>
          <a:prstGeom prst="rect">
            <a:avLst/>
          </a:prstGeom>
        </p:spPr>
      </p:pic>
      <p:pic>
        <p:nvPicPr>
          <p:cNvPr id="25" name="Graphic 24" descr="Close with solid fill">
            <a:extLst>
              <a:ext uri="{FF2B5EF4-FFF2-40B4-BE49-F238E27FC236}">
                <a16:creationId xmlns:a16="http://schemas.microsoft.com/office/drawing/2014/main" id="{B9A48A28-DDA7-4F2F-9E22-1F87D12FCB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75685" y="4396208"/>
            <a:ext cx="339809" cy="339809"/>
          </a:xfrm>
          <a:prstGeom prst="rect">
            <a:avLst/>
          </a:prstGeom>
        </p:spPr>
      </p:pic>
      <p:pic>
        <p:nvPicPr>
          <p:cNvPr id="26" name="Graphic 25" descr="Close with solid fill">
            <a:extLst>
              <a:ext uri="{FF2B5EF4-FFF2-40B4-BE49-F238E27FC236}">
                <a16:creationId xmlns:a16="http://schemas.microsoft.com/office/drawing/2014/main" id="{7CE453CF-B5D8-416D-9115-E55FE5065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59010" y="4406649"/>
            <a:ext cx="339809" cy="339809"/>
          </a:xfrm>
          <a:prstGeom prst="rect">
            <a:avLst/>
          </a:prstGeom>
        </p:spPr>
      </p:pic>
      <p:sp>
        <p:nvSpPr>
          <p:cNvPr id="27" name="Flowchart: Connector 26">
            <a:extLst>
              <a:ext uri="{FF2B5EF4-FFF2-40B4-BE49-F238E27FC236}">
                <a16:creationId xmlns:a16="http://schemas.microsoft.com/office/drawing/2014/main" id="{231497E4-74B5-4D43-A1D1-EE25D43B5C90}"/>
              </a:ext>
            </a:extLst>
          </p:cNvPr>
          <p:cNvSpPr/>
          <p:nvPr/>
        </p:nvSpPr>
        <p:spPr>
          <a:xfrm>
            <a:off x="3514911" y="3859259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lowchart: Connector 28">
            <a:extLst>
              <a:ext uri="{FF2B5EF4-FFF2-40B4-BE49-F238E27FC236}">
                <a16:creationId xmlns:a16="http://schemas.microsoft.com/office/drawing/2014/main" id="{7FD7737D-AAD3-4C3D-95B4-A89680AA720F}"/>
              </a:ext>
            </a:extLst>
          </p:cNvPr>
          <p:cNvSpPr/>
          <p:nvPr/>
        </p:nvSpPr>
        <p:spPr>
          <a:xfrm>
            <a:off x="3015689" y="5337175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lowchart: Connector 29">
            <a:extLst>
              <a:ext uri="{FF2B5EF4-FFF2-40B4-BE49-F238E27FC236}">
                <a16:creationId xmlns:a16="http://schemas.microsoft.com/office/drawing/2014/main" id="{4546FA70-FCBE-4B1E-B419-C173B9B9C802}"/>
              </a:ext>
            </a:extLst>
          </p:cNvPr>
          <p:cNvSpPr/>
          <p:nvPr/>
        </p:nvSpPr>
        <p:spPr>
          <a:xfrm>
            <a:off x="3859159" y="4141587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lowchart: Connector 30">
            <a:extLst>
              <a:ext uri="{FF2B5EF4-FFF2-40B4-BE49-F238E27FC236}">
                <a16:creationId xmlns:a16="http://schemas.microsoft.com/office/drawing/2014/main" id="{99DCC367-C6A1-47B4-BD4B-1A9503CCB7E2}"/>
              </a:ext>
            </a:extLst>
          </p:cNvPr>
          <p:cNvSpPr/>
          <p:nvPr/>
        </p:nvSpPr>
        <p:spPr>
          <a:xfrm>
            <a:off x="4417192" y="4611680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lowchart: Connector 31">
            <a:extLst>
              <a:ext uri="{FF2B5EF4-FFF2-40B4-BE49-F238E27FC236}">
                <a16:creationId xmlns:a16="http://schemas.microsoft.com/office/drawing/2014/main" id="{3221756F-18E8-4B30-9F65-B25BD0E53AB6}"/>
              </a:ext>
            </a:extLst>
          </p:cNvPr>
          <p:cNvSpPr/>
          <p:nvPr/>
        </p:nvSpPr>
        <p:spPr>
          <a:xfrm>
            <a:off x="2984759" y="4130089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lowchart: Connector 32">
            <a:extLst>
              <a:ext uri="{FF2B5EF4-FFF2-40B4-BE49-F238E27FC236}">
                <a16:creationId xmlns:a16="http://schemas.microsoft.com/office/drawing/2014/main" id="{C0247AF8-30AB-465D-91EF-A6BACBF64FEA}"/>
              </a:ext>
            </a:extLst>
          </p:cNvPr>
          <p:cNvSpPr/>
          <p:nvPr/>
        </p:nvSpPr>
        <p:spPr>
          <a:xfrm>
            <a:off x="3329007" y="4412417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lowchart: Connector 33">
            <a:extLst>
              <a:ext uri="{FF2B5EF4-FFF2-40B4-BE49-F238E27FC236}">
                <a16:creationId xmlns:a16="http://schemas.microsoft.com/office/drawing/2014/main" id="{118D51B2-C23F-46A9-B1CD-44C80B973423}"/>
              </a:ext>
            </a:extLst>
          </p:cNvPr>
          <p:cNvSpPr/>
          <p:nvPr/>
        </p:nvSpPr>
        <p:spPr>
          <a:xfrm>
            <a:off x="3887040" y="4882510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lowchart: Connector 34">
            <a:extLst>
              <a:ext uri="{FF2B5EF4-FFF2-40B4-BE49-F238E27FC236}">
                <a16:creationId xmlns:a16="http://schemas.microsoft.com/office/drawing/2014/main" id="{EF94D442-FEDF-4A26-B4FE-C0646E07B479}"/>
              </a:ext>
            </a:extLst>
          </p:cNvPr>
          <p:cNvSpPr/>
          <p:nvPr/>
        </p:nvSpPr>
        <p:spPr>
          <a:xfrm>
            <a:off x="4644537" y="5304603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Flowchart: Connector 35">
            <a:extLst>
              <a:ext uri="{FF2B5EF4-FFF2-40B4-BE49-F238E27FC236}">
                <a16:creationId xmlns:a16="http://schemas.microsoft.com/office/drawing/2014/main" id="{A2FD8ED8-9ADD-4D4B-9A09-6E94926B94FE}"/>
              </a:ext>
            </a:extLst>
          </p:cNvPr>
          <p:cNvSpPr/>
          <p:nvPr/>
        </p:nvSpPr>
        <p:spPr>
          <a:xfrm>
            <a:off x="3789049" y="5304603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lowchart: Connector 36">
            <a:extLst>
              <a:ext uri="{FF2B5EF4-FFF2-40B4-BE49-F238E27FC236}">
                <a16:creationId xmlns:a16="http://schemas.microsoft.com/office/drawing/2014/main" id="{528EFBCE-AE82-4CB2-AE3E-4CD91CF3DA3E}"/>
              </a:ext>
            </a:extLst>
          </p:cNvPr>
          <p:cNvSpPr/>
          <p:nvPr/>
        </p:nvSpPr>
        <p:spPr>
          <a:xfrm>
            <a:off x="3301023" y="4906093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8" name="Graphic 37" descr="Close with solid fill">
            <a:extLst>
              <a:ext uri="{FF2B5EF4-FFF2-40B4-BE49-F238E27FC236}">
                <a16:creationId xmlns:a16="http://schemas.microsoft.com/office/drawing/2014/main" id="{430E55C7-A376-4DDA-ACB7-4ECDC31FDE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5029" y="3089191"/>
            <a:ext cx="339809" cy="339809"/>
          </a:xfrm>
          <a:prstGeom prst="rect">
            <a:avLst/>
          </a:prstGeom>
        </p:spPr>
      </p:pic>
      <p:sp>
        <p:nvSpPr>
          <p:cNvPr id="39" name="Flowchart: Connector 38">
            <a:extLst>
              <a:ext uri="{FF2B5EF4-FFF2-40B4-BE49-F238E27FC236}">
                <a16:creationId xmlns:a16="http://schemas.microsoft.com/office/drawing/2014/main" id="{73D62BBE-4EB0-4FB0-B9C2-D7A2CA75C4A7}"/>
              </a:ext>
            </a:extLst>
          </p:cNvPr>
          <p:cNvSpPr/>
          <p:nvPr/>
        </p:nvSpPr>
        <p:spPr>
          <a:xfrm>
            <a:off x="5670526" y="3840789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" name="Graphic 39" descr="Close with solid fill">
            <a:extLst>
              <a:ext uri="{FF2B5EF4-FFF2-40B4-BE49-F238E27FC236}">
                <a16:creationId xmlns:a16="http://schemas.microsoft.com/office/drawing/2014/main" id="{4735574B-31A4-4926-8DA7-D6E632E354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48757" y="4474195"/>
            <a:ext cx="339809" cy="339809"/>
          </a:xfrm>
          <a:prstGeom prst="rect">
            <a:avLst/>
          </a:prstGeom>
        </p:spPr>
      </p:pic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46AB6803-DBCB-42BE-ADE3-6F66475D1BDE}"/>
              </a:ext>
            </a:extLst>
          </p:cNvPr>
          <p:cNvSpPr/>
          <p:nvPr/>
        </p:nvSpPr>
        <p:spPr>
          <a:xfrm>
            <a:off x="9225612" y="3666630"/>
            <a:ext cx="259226" cy="248674"/>
          </a:xfrm>
          <a:prstGeom prst="flowChartConnector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F52C6B1-AEA1-4640-874F-D30097475E39}"/>
              </a:ext>
            </a:extLst>
          </p:cNvPr>
          <p:cNvSpPr txBox="1"/>
          <p:nvPr/>
        </p:nvSpPr>
        <p:spPr>
          <a:xfrm>
            <a:off x="9642961" y="3000231"/>
            <a:ext cx="204177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Malignant (y = 1)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4753A95-92CB-4CAE-9C63-179F4861A89F}"/>
              </a:ext>
            </a:extLst>
          </p:cNvPr>
          <p:cNvSpPr txBox="1"/>
          <p:nvPr/>
        </p:nvSpPr>
        <p:spPr>
          <a:xfrm>
            <a:off x="9670242" y="3535490"/>
            <a:ext cx="16321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Benign (y = 0)</a:t>
            </a:r>
          </a:p>
        </p:txBody>
      </p:sp>
      <p:sp>
        <p:nvSpPr>
          <p:cNvPr id="44" name="Flowchart: Connector 43">
            <a:extLst>
              <a:ext uri="{FF2B5EF4-FFF2-40B4-BE49-F238E27FC236}">
                <a16:creationId xmlns:a16="http://schemas.microsoft.com/office/drawing/2014/main" id="{8F08A205-F37D-4C1D-A3CE-5B29D6BEFA1D}"/>
              </a:ext>
            </a:extLst>
          </p:cNvPr>
          <p:cNvSpPr/>
          <p:nvPr/>
        </p:nvSpPr>
        <p:spPr>
          <a:xfrm>
            <a:off x="4207779" y="4364454"/>
            <a:ext cx="172850" cy="155595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lowchart: Connector 45">
            <a:extLst>
              <a:ext uri="{FF2B5EF4-FFF2-40B4-BE49-F238E27FC236}">
                <a16:creationId xmlns:a16="http://schemas.microsoft.com/office/drawing/2014/main" id="{C5BE66CE-8788-4D57-858C-18AE3D7C61ED}"/>
              </a:ext>
            </a:extLst>
          </p:cNvPr>
          <p:cNvSpPr/>
          <p:nvPr/>
        </p:nvSpPr>
        <p:spPr>
          <a:xfrm>
            <a:off x="9398413" y="5508051"/>
            <a:ext cx="172850" cy="155595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B8A6EB1-F4AA-4C7E-87FA-EC69C054B5EA}"/>
              </a:ext>
            </a:extLst>
          </p:cNvPr>
          <p:cNvSpPr txBox="1"/>
          <p:nvPr/>
        </p:nvSpPr>
        <p:spPr>
          <a:xfrm>
            <a:off x="9670242" y="5385794"/>
            <a:ext cx="21366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x: New point (y=0)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81E1ABD-B5B4-4D4D-8818-A744D5731ED0}"/>
              </a:ext>
            </a:extLst>
          </p:cNvPr>
          <p:cNvCxnSpPr>
            <a:cxnSpLocks/>
          </p:cNvCxnSpPr>
          <p:nvPr/>
        </p:nvCxnSpPr>
        <p:spPr>
          <a:xfrm>
            <a:off x="3342106" y="2703382"/>
            <a:ext cx="2907450" cy="3059161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B78EDAB-0C8B-46EC-98A7-F4651EF61CBC}"/>
              </a:ext>
            </a:extLst>
          </p:cNvPr>
          <p:cNvCxnSpPr/>
          <p:nvPr/>
        </p:nvCxnSpPr>
        <p:spPr>
          <a:xfrm flipH="1">
            <a:off x="2800350" y="3089191"/>
            <a:ext cx="500673" cy="35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D2F3B79-CA8A-4211-AE6A-7DA844F92530}"/>
              </a:ext>
            </a:extLst>
          </p:cNvPr>
          <p:cNvCxnSpPr/>
          <p:nvPr/>
        </p:nvCxnSpPr>
        <p:spPr>
          <a:xfrm flipH="1">
            <a:off x="5007608" y="5457820"/>
            <a:ext cx="500673" cy="3583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2B795628-4D86-4697-B940-779DCFBAD083}"/>
              </a:ext>
            </a:extLst>
          </p:cNvPr>
          <p:cNvSpPr txBox="1"/>
          <p:nvPr/>
        </p:nvSpPr>
        <p:spPr>
          <a:xfrm>
            <a:off x="2984759" y="2732602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C081E92-AC2D-4D53-8338-498F0BD895BF}"/>
              </a:ext>
            </a:extLst>
          </p:cNvPr>
          <p:cNvSpPr txBox="1"/>
          <p:nvPr/>
        </p:nvSpPr>
        <p:spPr>
          <a:xfrm>
            <a:off x="4207779" y="2455076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5BFD537-D2F2-400D-81D5-E64AC270F65E}"/>
              </a:ext>
            </a:extLst>
          </p:cNvPr>
          <p:cNvCxnSpPr>
            <a:cxnSpLocks/>
          </p:cNvCxnSpPr>
          <p:nvPr/>
        </p:nvCxnSpPr>
        <p:spPr>
          <a:xfrm flipV="1">
            <a:off x="3715480" y="2440260"/>
            <a:ext cx="550815" cy="4565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EBD7303-48D9-40CC-AD67-1657D69FF7E4}"/>
              </a:ext>
            </a:extLst>
          </p:cNvPr>
          <p:cNvCxnSpPr>
            <a:cxnSpLocks/>
          </p:cNvCxnSpPr>
          <p:nvPr/>
        </p:nvCxnSpPr>
        <p:spPr>
          <a:xfrm flipV="1">
            <a:off x="6170181" y="4933197"/>
            <a:ext cx="550815" cy="45654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063A5FDA-027B-46BE-8FBE-D4AD1D6D0E40}"/>
              </a:ext>
            </a:extLst>
          </p:cNvPr>
          <p:cNvSpPr txBox="1"/>
          <p:nvPr/>
        </p:nvSpPr>
        <p:spPr>
          <a:xfrm>
            <a:off x="381607" y="6348150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1" dirty="0"/>
              <a:t>How does this relate to our new hypothesis function?</a:t>
            </a:r>
          </a:p>
        </p:txBody>
      </p:sp>
    </p:spTree>
    <p:extLst>
      <p:ext uri="{BB962C8B-B14F-4D97-AF65-F5344CB8AC3E}">
        <p14:creationId xmlns:p14="http://schemas.microsoft.com/office/powerpoint/2010/main" val="184485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4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Regression: Thresholding h(x)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B02D83-C974-42CC-82F8-D753810CFB07}"/>
              </a:ext>
            </a:extLst>
          </p:cNvPr>
          <p:cNvGrpSpPr/>
          <p:nvPr/>
        </p:nvGrpSpPr>
        <p:grpSpPr>
          <a:xfrm>
            <a:off x="559915" y="1875111"/>
            <a:ext cx="6495793" cy="3848069"/>
            <a:chOff x="1455012" y="2295525"/>
            <a:chExt cx="5543627" cy="28370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C70806-0781-4FE1-B8B6-BD51AC9A1C6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582" y="2295525"/>
              <a:ext cx="2322957" cy="3840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3ED399-505D-4C32-980F-1C852611EFC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55" y="2838948"/>
              <a:ext cx="1981581" cy="4587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9B2AD5-6D07-4058-974D-8461EC3AA30D}"/>
                </a:ext>
              </a:extLst>
            </p:cNvPr>
            <p:cNvSpPr txBox="1"/>
            <p:nvPr/>
          </p:nvSpPr>
          <p:spPr>
            <a:xfrm>
              <a:off x="1455012" y="3452954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 Suppose predict                       if  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A223D7-FA82-49A9-A852-501EB129504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1393" y="3468750"/>
              <a:ext cx="598608" cy="2673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0354BE9-4F3F-4FFA-8E72-44F36515A72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01" y="3414074"/>
              <a:ext cx="1421797" cy="29356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7EF25-26FA-4F0A-AB81-88C3D07B8BB1}"/>
                </a:ext>
              </a:extLst>
            </p:cNvPr>
            <p:cNvSpPr txBox="1"/>
            <p:nvPr/>
          </p:nvSpPr>
          <p:spPr>
            <a:xfrm>
              <a:off x="1588439" y="4794316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	    predict                  if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97E997-C424-4B28-B0E9-F59B311C766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168" y="4836368"/>
              <a:ext cx="670370" cy="2541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6B69D2-06FE-4E3A-9CD6-A5A5CB62460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5190" y="4816650"/>
              <a:ext cx="1421797" cy="293561"/>
            </a:xfrm>
            <a:prstGeom prst="rect">
              <a:avLst/>
            </a:prstGeom>
          </p:spPr>
        </p:pic>
      </p:grpSp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84F83584-0920-4CCE-A8AB-2C361095D7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8975" y="1191880"/>
            <a:ext cx="2701083" cy="2337878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E9BCD27-51CD-47F5-AB7C-2FC0E6301DCD}"/>
              </a:ext>
            </a:extLst>
          </p:cNvPr>
          <p:cNvSpPr txBox="1"/>
          <p:nvPr/>
        </p:nvSpPr>
        <p:spPr>
          <a:xfrm>
            <a:off x="9333779" y="3429000"/>
            <a:ext cx="25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z</a:t>
            </a:r>
            <a:endParaRPr lang="en-US" sz="2000" b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C9E608-BF25-442D-81C2-0B860868B7F5}"/>
              </a:ext>
            </a:extLst>
          </p:cNvPr>
          <p:cNvSpPr txBox="1"/>
          <p:nvPr/>
        </p:nvSpPr>
        <p:spPr>
          <a:xfrm>
            <a:off x="10128202" y="1387206"/>
            <a:ext cx="47389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dirty="0"/>
              <a:t>g(z)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73DCC5-3E5E-49D2-A196-95E8711F27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83026" y="2556029"/>
            <a:ext cx="1380813" cy="5685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0619DC-5557-48EF-A64D-CC2F149CA18C}"/>
              </a:ext>
            </a:extLst>
          </p:cNvPr>
          <p:cNvSpPr txBox="1"/>
          <p:nvPr/>
        </p:nvSpPr>
        <p:spPr>
          <a:xfrm>
            <a:off x="7525265" y="5033576"/>
            <a:ext cx="436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conditions for z =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660105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Regression: Thresholding h(x)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B02D83-C974-42CC-82F8-D753810CFB07}"/>
              </a:ext>
            </a:extLst>
          </p:cNvPr>
          <p:cNvGrpSpPr/>
          <p:nvPr/>
        </p:nvGrpSpPr>
        <p:grpSpPr>
          <a:xfrm>
            <a:off x="559915" y="1875111"/>
            <a:ext cx="6495793" cy="3848069"/>
            <a:chOff x="1455012" y="2295525"/>
            <a:chExt cx="5543627" cy="283702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C70806-0781-4FE1-B8B6-BD51AC9A1C6C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970582" y="2295525"/>
              <a:ext cx="2322957" cy="384048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C3ED399-505D-4C32-980F-1C852611EFCA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61655" y="2838948"/>
              <a:ext cx="1981581" cy="45872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9B2AD5-6D07-4058-974D-8461EC3AA30D}"/>
                </a:ext>
              </a:extLst>
            </p:cNvPr>
            <p:cNvSpPr txBox="1"/>
            <p:nvPr/>
          </p:nvSpPr>
          <p:spPr>
            <a:xfrm>
              <a:off x="1455012" y="3452954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 Suppose predict                       if   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CA223D7-FA82-49A9-A852-501EB1295040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71393" y="3468750"/>
              <a:ext cx="598608" cy="267379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40354BE9-4F3F-4FFA-8E72-44F36515A725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401" y="3414074"/>
              <a:ext cx="1421797" cy="29356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EA7EF25-26FA-4F0A-AB81-88C3D07B8BB1}"/>
                </a:ext>
              </a:extLst>
            </p:cNvPr>
            <p:cNvSpPr txBox="1"/>
            <p:nvPr/>
          </p:nvSpPr>
          <p:spPr>
            <a:xfrm>
              <a:off x="1588439" y="4794316"/>
              <a:ext cx="5410200" cy="33823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1"/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	    predict                  if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397E997-C424-4B28-B0E9-F59B311C7666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623168" y="4836368"/>
              <a:ext cx="670370" cy="254127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6B69D2-06FE-4E3A-9CD6-A5A5CB62460E}"/>
                </a:ext>
              </a:extLst>
            </p:cNvPr>
            <p:cNvPicPr>
              <a:picLocks noChangeAspect="1"/>
            </p:cNvPicPr>
            <p:nvPr>
              <p:custDataLst>
                <p:tags r:id="rId6"/>
              </p:custDataLst>
            </p:nvPr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935190" y="4816650"/>
              <a:ext cx="1421797" cy="293561"/>
            </a:xfrm>
            <a:prstGeom prst="rect">
              <a:avLst/>
            </a:prstGeom>
          </p:spPr>
        </p:pic>
      </p:grpSp>
      <p:pic>
        <p:nvPicPr>
          <p:cNvPr id="23" name="Picture 22" descr="A picture containing diagram&#10;&#10;Description automatically generated">
            <a:extLst>
              <a:ext uri="{FF2B5EF4-FFF2-40B4-BE49-F238E27FC236}">
                <a16:creationId xmlns:a16="http://schemas.microsoft.com/office/drawing/2014/main" id="{84F83584-0920-4CCE-A8AB-2C361095D71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3611" y="1191880"/>
            <a:ext cx="3294300" cy="271191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E9BCD27-51CD-47F5-AB7C-2FC0E6301DCD}"/>
              </a:ext>
            </a:extLst>
          </p:cNvPr>
          <p:cNvSpPr txBox="1"/>
          <p:nvPr/>
        </p:nvSpPr>
        <p:spPr>
          <a:xfrm>
            <a:off x="9333779" y="3429000"/>
            <a:ext cx="2514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z</a:t>
            </a:r>
            <a:endParaRPr lang="en-US" sz="2000" b="1" baseline="-25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FC9E608-BF25-442D-81C2-0B860868B7F5}"/>
              </a:ext>
            </a:extLst>
          </p:cNvPr>
          <p:cNvSpPr txBox="1"/>
          <p:nvPr/>
        </p:nvSpPr>
        <p:spPr>
          <a:xfrm>
            <a:off x="10128202" y="1387206"/>
            <a:ext cx="473895" cy="297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baseline="-25000" dirty="0"/>
              <a:t>g(z)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73DCC5-3E5E-49D2-A196-95E8711F274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083026" y="2556029"/>
            <a:ext cx="1380813" cy="568570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980619DC-5557-48EF-A64D-CC2F149CA18C}"/>
              </a:ext>
            </a:extLst>
          </p:cNvPr>
          <p:cNvSpPr txBox="1"/>
          <p:nvPr/>
        </p:nvSpPr>
        <p:spPr>
          <a:xfrm>
            <a:off x="7525265" y="5033576"/>
            <a:ext cx="43619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What are conditions for z =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?</a:t>
            </a:r>
            <a:endParaRPr lang="en-US" sz="24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E871AC-3368-4CBD-A4AA-893C9DA82758}"/>
              </a:ext>
            </a:extLst>
          </p:cNvPr>
          <p:cNvSpPr txBox="1"/>
          <p:nvPr/>
        </p:nvSpPr>
        <p:spPr>
          <a:xfrm>
            <a:off x="1936922" y="4168600"/>
            <a:ext cx="177294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&gt;= 0</a:t>
            </a:r>
            <a:endParaRPr lang="en-US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D4311C6-AD0E-44AA-AA3E-5CA0200C684E}"/>
              </a:ext>
            </a:extLst>
          </p:cNvPr>
          <p:cNvSpPr txBox="1"/>
          <p:nvPr/>
        </p:nvSpPr>
        <p:spPr>
          <a:xfrm>
            <a:off x="1936922" y="5936070"/>
            <a:ext cx="14544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&lt;= 0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15186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Decision Boundary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C3F644-5BC9-492E-8B2A-535C7FE43D54}"/>
              </a:ext>
            </a:extLst>
          </p:cNvPr>
          <p:cNvGrpSpPr/>
          <p:nvPr/>
        </p:nvGrpSpPr>
        <p:grpSpPr>
          <a:xfrm>
            <a:off x="1346805" y="2217869"/>
            <a:ext cx="8347407" cy="2137054"/>
            <a:chOff x="1346805" y="2217869"/>
            <a:chExt cx="8347407" cy="21370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83CC81-885E-4340-B9CD-0B611E6A8B28}"/>
                </a:ext>
              </a:extLst>
            </p:cNvPr>
            <p:cNvSpPr txBox="1"/>
            <p:nvPr/>
          </p:nvSpPr>
          <p:spPr>
            <a:xfrm>
              <a:off x="3643251" y="4011378"/>
              <a:ext cx="241668" cy="25323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2452B3-04C2-40D2-A4F6-2F5DFE79DA38}"/>
                </a:ext>
              </a:extLst>
            </p:cNvPr>
            <p:cNvSpPr txBox="1"/>
            <p:nvPr/>
          </p:nvSpPr>
          <p:spPr>
            <a:xfrm>
              <a:off x="1346805" y="2217869"/>
              <a:ext cx="241668" cy="25323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3C2672A-E8E4-4476-81AD-4AD73BAA07E6}"/>
                </a:ext>
              </a:extLst>
            </p:cNvPr>
            <p:cNvCxnSpPr/>
            <p:nvPr/>
          </p:nvCxnSpPr>
          <p:spPr>
            <a:xfrm flipV="1">
              <a:off x="1944608" y="2365804"/>
              <a:ext cx="0" cy="169512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C1EE2B-069E-4369-9F6A-81F04B8F8212}"/>
                </a:ext>
              </a:extLst>
            </p:cNvPr>
            <p:cNvCxnSpPr/>
            <p:nvPr/>
          </p:nvCxnSpPr>
          <p:spPr>
            <a:xfrm>
              <a:off x="1822465" y="3955487"/>
              <a:ext cx="1747602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CB5D2E-D356-4836-8B2D-5CECD255D2C0}"/>
                </a:ext>
              </a:extLst>
            </p:cNvPr>
            <p:cNvCxnSpPr/>
            <p:nvPr/>
          </p:nvCxnSpPr>
          <p:spPr>
            <a:xfrm>
              <a:off x="1889819" y="3568560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F88BFA-8AD7-4466-BA72-461C18A50C8E}"/>
                </a:ext>
              </a:extLst>
            </p:cNvPr>
            <p:cNvCxnSpPr/>
            <p:nvPr/>
          </p:nvCxnSpPr>
          <p:spPr>
            <a:xfrm>
              <a:off x="1895042" y="3958093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E23E203-21A7-477B-BF3F-2F3C5440EA69}"/>
                </a:ext>
              </a:extLst>
            </p:cNvPr>
            <p:cNvCxnSpPr/>
            <p:nvPr/>
          </p:nvCxnSpPr>
          <p:spPr>
            <a:xfrm>
              <a:off x="1896469" y="318231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7573C5-3B20-4031-860D-AAF4BCCCB8E8}"/>
                </a:ext>
              </a:extLst>
            </p:cNvPr>
            <p:cNvCxnSpPr/>
            <p:nvPr/>
          </p:nvCxnSpPr>
          <p:spPr>
            <a:xfrm>
              <a:off x="1901692" y="35718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409BB97-DB39-40C7-B86F-EA04984A959F}"/>
                </a:ext>
              </a:extLst>
            </p:cNvPr>
            <p:cNvCxnSpPr/>
            <p:nvPr/>
          </p:nvCxnSpPr>
          <p:spPr>
            <a:xfrm>
              <a:off x="1896928" y="2793006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9F4CF7-B99C-46A9-AE29-9B467233C6B4}"/>
                </a:ext>
              </a:extLst>
            </p:cNvPr>
            <p:cNvCxnSpPr/>
            <p:nvPr/>
          </p:nvCxnSpPr>
          <p:spPr>
            <a:xfrm>
              <a:off x="1902151" y="31825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13E2C22-294C-470E-B6DA-D84F3A1F1383}"/>
                </a:ext>
              </a:extLst>
            </p:cNvPr>
            <p:cNvGrpSpPr/>
            <p:nvPr/>
          </p:nvGrpSpPr>
          <p:grpSpPr>
            <a:xfrm rot="16200000">
              <a:off x="2477150" y="3381127"/>
              <a:ext cx="105224" cy="1165087"/>
              <a:chOff x="1144375" y="1474952"/>
              <a:chExt cx="105224" cy="1165087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AFBE519-7060-4A70-A77C-2B9DB2C441B6}"/>
                  </a:ext>
                </a:extLst>
              </p:cNvPr>
              <p:cNvCxnSpPr/>
              <p:nvPr/>
            </p:nvCxnSpPr>
            <p:spPr>
              <a:xfrm>
                <a:off x="1144375" y="2640039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A454AA1-C34C-42A1-AE34-5E933403222B}"/>
                  </a:ext>
                </a:extLst>
              </p:cNvPr>
              <p:cNvCxnSpPr/>
              <p:nvPr/>
            </p:nvCxnSpPr>
            <p:spPr>
              <a:xfrm>
                <a:off x="1151025" y="2253798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86C8506-A26C-467D-9B5A-E21571291B30}"/>
                  </a:ext>
                </a:extLst>
              </p:cNvPr>
              <p:cNvCxnSpPr/>
              <p:nvPr/>
            </p:nvCxnSpPr>
            <p:spPr>
              <a:xfrm>
                <a:off x="1146261" y="1474952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1C2B72C-A370-4018-982E-9BE4E63816DB}"/>
                  </a:ext>
                </a:extLst>
              </p:cNvPr>
              <p:cNvCxnSpPr/>
              <p:nvPr/>
            </p:nvCxnSpPr>
            <p:spPr>
              <a:xfrm>
                <a:off x="1151484" y="1864485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A8CCBA-B9C1-4213-B4BB-4B4A4C71300D}"/>
                </a:ext>
              </a:extLst>
            </p:cNvPr>
            <p:cNvGrpSpPr/>
            <p:nvPr/>
          </p:nvGrpSpPr>
          <p:grpSpPr>
            <a:xfrm>
              <a:off x="2025183" y="2485573"/>
              <a:ext cx="1413976" cy="1425485"/>
              <a:chOff x="1122116" y="1015119"/>
              <a:chExt cx="1413976" cy="142548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DEC564-4091-4ED2-B5D0-DF9B83DB710F}"/>
                  </a:ext>
                </a:extLst>
              </p:cNvPr>
              <p:cNvSpPr/>
              <p:nvPr/>
            </p:nvSpPr>
            <p:spPr>
              <a:xfrm>
                <a:off x="1122116" y="1795221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3CFADD-3A0B-4F69-BC9F-49FE12483EAA}"/>
                  </a:ext>
                </a:extLst>
              </p:cNvPr>
              <p:cNvSpPr/>
              <p:nvPr/>
            </p:nvSpPr>
            <p:spPr>
              <a:xfrm>
                <a:off x="1204609" y="2021386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2F25F0E-B603-45B5-9A84-45E30D96C5B1}"/>
                  </a:ext>
                </a:extLst>
              </p:cNvPr>
              <p:cNvSpPr/>
              <p:nvPr/>
            </p:nvSpPr>
            <p:spPr>
              <a:xfrm>
                <a:off x="1127889" y="1542765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FEE261F-FAC3-4486-834A-4AF426A77AD0}"/>
                  </a:ext>
                </a:extLst>
              </p:cNvPr>
              <p:cNvSpPr/>
              <p:nvPr/>
            </p:nvSpPr>
            <p:spPr>
              <a:xfrm>
                <a:off x="1384434" y="1888832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4E77A79-E273-41FA-82DF-01F4571A035F}"/>
                  </a:ext>
                </a:extLst>
              </p:cNvPr>
              <p:cNvSpPr/>
              <p:nvPr/>
            </p:nvSpPr>
            <p:spPr>
              <a:xfrm>
                <a:off x="1348695" y="2216372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995A6A5-9CCB-4F48-ABAF-760B1B5703AA}"/>
                  </a:ext>
                </a:extLst>
              </p:cNvPr>
              <p:cNvSpPr/>
              <p:nvPr/>
            </p:nvSpPr>
            <p:spPr>
              <a:xfrm>
                <a:off x="1537873" y="2114448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DEC1AA0-1F5B-4E15-B4AB-9C86EF6C0E85}"/>
                  </a:ext>
                </a:extLst>
              </p:cNvPr>
              <p:cNvSpPr/>
              <p:nvPr/>
            </p:nvSpPr>
            <p:spPr>
              <a:xfrm>
                <a:off x="1123402" y="2231856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" name="Cross 28">
                <a:extLst>
                  <a:ext uri="{FF2B5EF4-FFF2-40B4-BE49-F238E27FC236}">
                    <a16:creationId xmlns:a16="http://schemas.microsoft.com/office/drawing/2014/main" id="{E9A4C7E6-0AE3-4660-BEBB-6FEF72754853}"/>
                  </a:ext>
                </a:extLst>
              </p:cNvPr>
              <p:cNvSpPr/>
              <p:nvPr/>
            </p:nvSpPr>
            <p:spPr>
              <a:xfrm rot="2734294">
                <a:off x="1839342" y="1510425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" name="Cross 29">
                <a:extLst>
                  <a:ext uri="{FF2B5EF4-FFF2-40B4-BE49-F238E27FC236}">
                    <a16:creationId xmlns:a16="http://schemas.microsoft.com/office/drawing/2014/main" id="{0587B948-6EBC-4A62-842E-571C3F688B82}"/>
                  </a:ext>
                </a:extLst>
              </p:cNvPr>
              <p:cNvSpPr/>
              <p:nvPr/>
            </p:nvSpPr>
            <p:spPr>
              <a:xfrm rot="2734294">
                <a:off x="1496419" y="1147713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" name="Cross 30">
                <a:extLst>
                  <a:ext uri="{FF2B5EF4-FFF2-40B4-BE49-F238E27FC236}">
                    <a16:creationId xmlns:a16="http://schemas.microsoft.com/office/drawing/2014/main" id="{2FDC4983-C0DA-4DFC-A066-AA646B25EC37}"/>
                  </a:ext>
                </a:extLst>
              </p:cNvPr>
              <p:cNvSpPr/>
              <p:nvPr/>
            </p:nvSpPr>
            <p:spPr>
              <a:xfrm rot="2734294">
                <a:off x="1790032" y="1280276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" name="Cross 31">
                <a:extLst>
                  <a:ext uri="{FF2B5EF4-FFF2-40B4-BE49-F238E27FC236}">
                    <a16:creationId xmlns:a16="http://schemas.microsoft.com/office/drawing/2014/main" id="{724C630A-F8D2-4724-B4C3-7136818863F5}"/>
                  </a:ext>
                </a:extLst>
              </p:cNvPr>
              <p:cNvSpPr/>
              <p:nvPr/>
            </p:nvSpPr>
            <p:spPr>
              <a:xfrm rot="2734294">
                <a:off x="1718996" y="1030771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" name="Cross 32">
                <a:extLst>
                  <a:ext uri="{FF2B5EF4-FFF2-40B4-BE49-F238E27FC236}">
                    <a16:creationId xmlns:a16="http://schemas.microsoft.com/office/drawing/2014/main" id="{BE556A49-C27D-47BD-8707-DAEF971D5575}"/>
                  </a:ext>
                </a:extLst>
              </p:cNvPr>
              <p:cNvSpPr/>
              <p:nvPr/>
            </p:nvSpPr>
            <p:spPr>
              <a:xfrm rot="2734294">
                <a:off x="2099755" y="1232768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99985A6-ED53-49F2-95EE-BA28532D7AB3}"/>
                  </a:ext>
                </a:extLst>
              </p:cNvPr>
              <p:cNvSpPr/>
              <p:nvPr/>
            </p:nvSpPr>
            <p:spPr>
              <a:xfrm>
                <a:off x="1681443" y="2287165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" name="Cross 34">
                <a:extLst>
                  <a:ext uri="{FF2B5EF4-FFF2-40B4-BE49-F238E27FC236}">
                    <a16:creationId xmlns:a16="http://schemas.microsoft.com/office/drawing/2014/main" id="{7FB1EBF7-C453-4147-BEEC-7BB35BD6AD54}"/>
                  </a:ext>
                </a:extLst>
              </p:cNvPr>
              <p:cNvSpPr/>
              <p:nvPr/>
            </p:nvSpPr>
            <p:spPr>
              <a:xfrm rot="2734294">
                <a:off x="2184711" y="1497927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6" name="Cross 35">
                <a:extLst>
                  <a:ext uri="{FF2B5EF4-FFF2-40B4-BE49-F238E27FC236}">
                    <a16:creationId xmlns:a16="http://schemas.microsoft.com/office/drawing/2014/main" id="{DDF37830-74DA-4AFD-84B7-2C90B55B5458}"/>
                  </a:ext>
                </a:extLst>
              </p:cNvPr>
              <p:cNvSpPr/>
              <p:nvPr/>
            </p:nvSpPr>
            <p:spPr>
              <a:xfrm rot="2734294">
                <a:off x="2066327" y="1718267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7" name="Cross 36">
                <a:extLst>
                  <a:ext uri="{FF2B5EF4-FFF2-40B4-BE49-F238E27FC236}">
                    <a16:creationId xmlns:a16="http://schemas.microsoft.com/office/drawing/2014/main" id="{B6B0D8AF-83BE-4171-9D63-E31E4225EB43}"/>
                  </a:ext>
                </a:extLst>
              </p:cNvPr>
              <p:cNvSpPr/>
              <p:nvPr/>
            </p:nvSpPr>
            <p:spPr>
              <a:xfrm rot="2734294">
                <a:off x="2184616" y="1965316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8" name="Cross 37">
                <a:extLst>
                  <a:ext uri="{FF2B5EF4-FFF2-40B4-BE49-F238E27FC236}">
                    <a16:creationId xmlns:a16="http://schemas.microsoft.com/office/drawing/2014/main" id="{7FFD6FCD-413E-443E-B571-BC67BBE07799}"/>
                  </a:ext>
                </a:extLst>
              </p:cNvPr>
              <p:cNvSpPr/>
              <p:nvPr/>
            </p:nvSpPr>
            <p:spPr>
              <a:xfrm rot="2734294">
                <a:off x="2382183" y="1703053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" name="Cross 38">
                <a:extLst>
                  <a:ext uri="{FF2B5EF4-FFF2-40B4-BE49-F238E27FC236}">
                    <a16:creationId xmlns:a16="http://schemas.microsoft.com/office/drawing/2014/main" id="{7DBEC44B-8B12-43C3-BEFA-EC4DF2407DCF}"/>
                  </a:ext>
                </a:extLst>
              </p:cNvPr>
              <p:cNvSpPr/>
              <p:nvPr/>
            </p:nvSpPr>
            <p:spPr>
              <a:xfrm rot="2734294">
                <a:off x="1948167" y="1015119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D72DE8-2967-4E99-BE13-63CA21B534FB}"/>
                </a:ext>
              </a:extLst>
            </p:cNvPr>
            <p:cNvSpPr txBox="1"/>
            <p:nvPr/>
          </p:nvSpPr>
          <p:spPr>
            <a:xfrm>
              <a:off x="2208033" y="4016283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735789-F6FD-461A-AD0B-86E924D7E079}"/>
                </a:ext>
              </a:extLst>
            </p:cNvPr>
            <p:cNvSpPr txBox="1"/>
            <p:nvPr/>
          </p:nvSpPr>
          <p:spPr>
            <a:xfrm>
              <a:off x="2594379" y="4016369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2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3261D2-329B-448A-A87A-5AB4E3A6A45F}"/>
                </a:ext>
              </a:extLst>
            </p:cNvPr>
            <p:cNvSpPr txBox="1"/>
            <p:nvPr/>
          </p:nvSpPr>
          <p:spPr>
            <a:xfrm>
              <a:off x="3002720" y="4016369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3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FFD22E-78AA-42AD-ACFB-A392E5519BE0}"/>
                </a:ext>
              </a:extLst>
            </p:cNvPr>
            <p:cNvSpPr txBox="1"/>
            <p:nvPr/>
          </p:nvSpPr>
          <p:spPr>
            <a:xfrm>
              <a:off x="1615546" y="3415625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5DA4251-3455-4A62-8CA2-4508B29F0889}"/>
                </a:ext>
              </a:extLst>
            </p:cNvPr>
            <p:cNvSpPr txBox="1"/>
            <p:nvPr/>
          </p:nvSpPr>
          <p:spPr>
            <a:xfrm>
              <a:off x="1626163" y="2984884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2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9FC7C8-C763-4F1F-B02C-50ABA27F3659}"/>
                </a:ext>
              </a:extLst>
            </p:cNvPr>
            <p:cNvSpPr txBox="1"/>
            <p:nvPr/>
          </p:nvSpPr>
          <p:spPr>
            <a:xfrm>
              <a:off x="1640788" y="2620381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3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ACCF8A8-1D62-4EA6-9FF3-85B2F0DA909D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467" y="2866646"/>
              <a:ext cx="4285869" cy="35737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755E491-7FAE-49CC-818A-996A46E9A49A}"/>
                </a:ext>
              </a:extLst>
            </p:cNvPr>
            <p:cNvSpPr txBox="1"/>
            <p:nvPr/>
          </p:nvSpPr>
          <p:spPr>
            <a:xfrm>
              <a:off x="8872152" y="2787483"/>
              <a:ext cx="822060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Symbol" panose="05050102010706020507" pitchFamily="18" charset="2"/>
                </a:rPr>
                <a:t>= </a:t>
              </a:r>
              <a:r>
                <a:rPr lang="en-US" sz="2400" b="1" dirty="0" err="1">
                  <a:latin typeface="Symbol" panose="05050102010706020507" pitchFamily="18" charset="2"/>
                </a:rPr>
                <a:t>q</a:t>
              </a:r>
              <a:r>
                <a:rPr lang="en-US" sz="2400" b="1" baseline="30000" dirty="0" err="1"/>
                <a:t>T</a:t>
              </a:r>
              <a:r>
                <a:rPr lang="en-US" sz="2400" b="1" dirty="0" err="1"/>
                <a:t>x</a:t>
              </a:r>
              <a:endParaRPr lang="en-US" sz="24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1D765DB-F8B5-4FBC-B955-47876679F4F2}"/>
              </a:ext>
            </a:extLst>
          </p:cNvPr>
          <p:cNvSpPr txBox="1"/>
          <p:nvPr/>
        </p:nvSpPr>
        <p:spPr>
          <a:xfrm>
            <a:off x="3216175" y="4816382"/>
            <a:ext cx="598893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predict    y=1 if  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&gt;= 0</a:t>
            </a:r>
          </a:p>
          <a:p>
            <a:endParaRPr lang="en-US" sz="2400" b="1" dirty="0">
              <a:solidFill>
                <a:prstClr val="black"/>
              </a:solidFill>
              <a:latin typeface="Calibri"/>
            </a:endParaRP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predict    y=0 if  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&gt;= 0</a:t>
            </a: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4845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Decision Boundary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8C3F644-5BC9-492E-8B2A-535C7FE43D54}"/>
              </a:ext>
            </a:extLst>
          </p:cNvPr>
          <p:cNvGrpSpPr/>
          <p:nvPr/>
        </p:nvGrpSpPr>
        <p:grpSpPr>
          <a:xfrm>
            <a:off x="1346805" y="2217869"/>
            <a:ext cx="9303454" cy="2137054"/>
            <a:chOff x="1346805" y="2217869"/>
            <a:chExt cx="8728806" cy="213705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583CC81-885E-4340-B9CD-0B611E6A8B28}"/>
                </a:ext>
              </a:extLst>
            </p:cNvPr>
            <p:cNvSpPr txBox="1"/>
            <p:nvPr/>
          </p:nvSpPr>
          <p:spPr>
            <a:xfrm>
              <a:off x="3643251" y="4011378"/>
              <a:ext cx="241668" cy="25323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Calibri"/>
                </a:rPr>
                <a:t>1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42452B3-04C2-40D2-A4F6-2F5DFE79DA38}"/>
                </a:ext>
              </a:extLst>
            </p:cNvPr>
            <p:cNvSpPr txBox="1"/>
            <p:nvPr/>
          </p:nvSpPr>
          <p:spPr>
            <a:xfrm>
              <a:off x="1346805" y="2217869"/>
              <a:ext cx="241668" cy="25323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x</a:t>
              </a:r>
              <a:r>
                <a:rPr lang="en-US" sz="2000" baseline="-25000" dirty="0">
                  <a:solidFill>
                    <a:prstClr val="black"/>
                  </a:solidFill>
                  <a:latin typeface="Calibri"/>
                </a:rPr>
                <a:t>2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C3C2672A-E8E4-4476-81AD-4AD73BAA07E6}"/>
                </a:ext>
              </a:extLst>
            </p:cNvPr>
            <p:cNvCxnSpPr/>
            <p:nvPr/>
          </p:nvCxnSpPr>
          <p:spPr>
            <a:xfrm flipV="1">
              <a:off x="1944608" y="2365804"/>
              <a:ext cx="0" cy="169512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9C1EE2B-069E-4369-9F6A-81F04B8F8212}"/>
                </a:ext>
              </a:extLst>
            </p:cNvPr>
            <p:cNvCxnSpPr/>
            <p:nvPr/>
          </p:nvCxnSpPr>
          <p:spPr>
            <a:xfrm>
              <a:off x="1822465" y="3955487"/>
              <a:ext cx="1747602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CB5D2E-D356-4836-8B2D-5CECD255D2C0}"/>
                </a:ext>
              </a:extLst>
            </p:cNvPr>
            <p:cNvCxnSpPr/>
            <p:nvPr/>
          </p:nvCxnSpPr>
          <p:spPr>
            <a:xfrm>
              <a:off x="1889819" y="3568560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88F88BFA-8AD7-4466-BA72-461C18A50C8E}"/>
                </a:ext>
              </a:extLst>
            </p:cNvPr>
            <p:cNvCxnSpPr/>
            <p:nvPr/>
          </p:nvCxnSpPr>
          <p:spPr>
            <a:xfrm>
              <a:off x="1895042" y="3958093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E23E203-21A7-477B-BF3F-2F3C5440EA69}"/>
                </a:ext>
              </a:extLst>
            </p:cNvPr>
            <p:cNvCxnSpPr/>
            <p:nvPr/>
          </p:nvCxnSpPr>
          <p:spPr>
            <a:xfrm>
              <a:off x="1896469" y="318231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B37573C5-3B20-4031-860D-AAF4BCCCB8E8}"/>
                </a:ext>
              </a:extLst>
            </p:cNvPr>
            <p:cNvCxnSpPr/>
            <p:nvPr/>
          </p:nvCxnSpPr>
          <p:spPr>
            <a:xfrm>
              <a:off x="1901692" y="3571852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409BB97-DB39-40C7-B86F-EA04984A959F}"/>
                </a:ext>
              </a:extLst>
            </p:cNvPr>
            <p:cNvCxnSpPr/>
            <p:nvPr/>
          </p:nvCxnSpPr>
          <p:spPr>
            <a:xfrm>
              <a:off x="1896928" y="2793006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C29F4CF7-B99C-46A9-AE29-9B467233C6B4}"/>
                </a:ext>
              </a:extLst>
            </p:cNvPr>
            <p:cNvCxnSpPr/>
            <p:nvPr/>
          </p:nvCxnSpPr>
          <p:spPr>
            <a:xfrm>
              <a:off x="1902151" y="3182539"/>
              <a:ext cx="98115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713E2C22-294C-470E-B6DA-D84F3A1F1383}"/>
                </a:ext>
              </a:extLst>
            </p:cNvPr>
            <p:cNvGrpSpPr/>
            <p:nvPr/>
          </p:nvGrpSpPr>
          <p:grpSpPr>
            <a:xfrm rot="16200000">
              <a:off x="2477150" y="3381127"/>
              <a:ext cx="105224" cy="1165087"/>
              <a:chOff x="1144375" y="1474952"/>
              <a:chExt cx="105224" cy="1165087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4AFBE519-7060-4A70-A77C-2B9DB2C441B6}"/>
                  </a:ext>
                </a:extLst>
              </p:cNvPr>
              <p:cNvCxnSpPr/>
              <p:nvPr/>
            </p:nvCxnSpPr>
            <p:spPr>
              <a:xfrm>
                <a:off x="1144375" y="2640039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6A454AA1-C34C-42A1-AE34-5E933403222B}"/>
                  </a:ext>
                </a:extLst>
              </p:cNvPr>
              <p:cNvCxnSpPr/>
              <p:nvPr/>
            </p:nvCxnSpPr>
            <p:spPr>
              <a:xfrm>
                <a:off x="1151025" y="2253798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86C8506-A26C-467D-9B5A-E21571291B30}"/>
                  </a:ext>
                </a:extLst>
              </p:cNvPr>
              <p:cNvCxnSpPr/>
              <p:nvPr/>
            </p:nvCxnSpPr>
            <p:spPr>
              <a:xfrm>
                <a:off x="1146261" y="1474952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1C2B72C-A370-4018-982E-9BE4E63816DB}"/>
                  </a:ext>
                </a:extLst>
              </p:cNvPr>
              <p:cNvCxnSpPr/>
              <p:nvPr/>
            </p:nvCxnSpPr>
            <p:spPr>
              <a:xfrm>
                <a:off x="1151484" y="1864485"/>
                <a:ext cx="98115" cy="0"/>
              </a:xfrm>
              <a:prstGeom prst="straightConnector1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2A8CCBA-B9C1-4213-B4BB-4B4A4C71300D}"/>
                </a:ext>
              </a:extLst>
            </p:cNvPr>
            <p:cNvGrpSpPr/>
            <p:nvPr/>
          </p:nvGrpSpPr>
          <p:grpSpPr>
            <a:xfrm>
              <a:off x="2025183" y="2485573"/>
              <a:ext cx="1413976" cy="1425485"/>
              <a:chOff x="1122116" y="1015119"/>
              <a:chExt cx="1413976" cy="1425485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90DEC564-4091-4ED2-B5D0-DF9B83DB710F}"/>
                  </a:ext>
                </a:extLst>
              </p:cNvPr>
              <p:cNvSpPr/>
              <p:nvPr/>
            </p:nvSpPr>
            <p:spPr>
              <a:xfrm>
                <a:off x="1122116" y="1795221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C13CFADD-3A0B-4F69-BC9F-49FE12483EAA}"/>
                  </a:ext>
                </a:extLst>
              </p:cNvPr>
              <p:cNvSpPr/>
              <p:nvPr/>
            </p:nvSpPr>
            <p:spPr>
              <a:xfrm>
                <a:off x="1204609" y="2021386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62F25F0E-B603-45B5-9A84-45E30D96C5B1}"/>
                  </a:ext>
                </a:extLst>
              </p:cNvPr>
              <p:cNvSpPr/>
              <p:nvPr/>
            </p:nvSpPr>
            <p:spPr>
              <a:xfrm>
                <a:off x="1127889" y="1542765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EFEE261F-FAC3-4486-834A-4AF426A77AD0}"/>
                  </a:ext>
                </a:extLst>
              </p:cNvPr>
              <p:cNvSpPr/>
              <p:nvPr/>
            </p:nvSpPr>
            <p:spPr>
              <a:xfrm>
                <a:off x="1384434" y="1888832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4E77A79-E273-41FA-82DF-01F4571A035F}"/>
                  </a:ext>
                </a:extLst>
              </p:cNvPr>
              <p:cNvSpPr/>
              <p:nvPr/>
            </p:nvSpPr>
            <p:spPr>
              <a:xfrm>
                <a:off x="1348695" y="2216372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0995A6A5-9CCB-4F48-ABAF-760B1B5703AA}"/>
                  </a:ext>
                </a:extLst>
              </p:cNvPr>
              <p:cNvSpPr/>
              <p:nvPr/>
            </p:nvSpPr>
            <p:spPr>
              <a:xfrm>
                <a:off x="1537873" y="2114448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CDEC1AA0-1F5B-4E15-B4AB-9C86EF6C0E85}"/>
                  </a:ext>
                </a:extLst>
              </p:cNvPr>
              <p:cNvSpPr/>
              <p:nvPr/>
            </p:nvSpPr>
            <p:spPr>
              <a:xfrm>
                <a:off x="1123402" y="2231856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29" name="Cross 28">
                <a:extLst>
                  <a:ext uri="{FF2B5EF4-FFF2-40B4-BE49-F238E27FC236}">
                    <a16:creationId xmlns:a16="http://schemas.microsoft.com/office/drawing/2014/main" id="{E9A4C7E6-0AE3-4660-BEBB-6FEF72754853}"/>
                  </a:ext>
                </a:extLst>
              </p:cNvPr>
              <p:cNvSpPr/>
              <p:nvPr/>
            </p:nvSpPr>
            <p:spPr>
              <a:xfrm rot="2734294">
                <a:off x="1839342" y="1510425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0" name="Cross 29">
                <a:extLst>
                  <a:ext uri="{FF2B5EF4-FFF2-40B4-BE49-F238E27FC236}">
                    <a16:creationId xmlns:a16="http://schemas.microsoft.com/office/drawing/2014/main" id="{0587B948-6EBC-4A62-842E-571C3F688B82}"/>
                  </a:ext>
                </a:extLst>
              </p:cNvPr>
              <p:cNvSpPr/>
              <p:nvPr/>
            </p:nvSpPr>
            <p:spPr>
              <a:xfrm rot="2734294">
                <a:off x="1496419" y="1147713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1" name="Cross 30">
                <a:extLst>
                  <a:ext uri="{FF2B5EF4-FFF2-40B4-BE49-F238E27FC236}">
                    <a16:creationId xmlns:a16="http://schemas.microsoft.com/office/drawing/2014/main" id="{2FDC4983-C0DA-4DFC-A066-AA646B25EC37}"/>
                  </a:ext>
                </a:extLst>
              </p:cNvPr>
              <p:cNvSpPr/>
              <p:nvPr/>
            </p:nvSpPr>
            <p:spPr>
              <a:xfrm rot="2734294">
                <a:off x="1790032" y="1280276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2" name="Cross 31">
                <a:extLst>
                  <a:ext uri="{FF2B5EF4-FFF2-40B4-BE49-F238E27FC236}">
                    <a16:creationId xmlns:a16="http://schemas.microsoft.com/office/drawing/2014/main" id="{724C630A-F8D2-4724-B4C3-7136818863F5}"/>
                  </a:ext>
                </a:extLst>
              </p:cNvPr>
              <p:cNvSpPr/>
              <p:nvPr/>
            </p:nvSpPr>
            <p:spPr>
              <a:xfrm rot="2734294">
                <a:off x="1718996" y="1030771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3" name="Cross 32">
                <a:extLst>
                  <a:ext uri="{FF2B5EF4-FFF2-40B4-BE49-F238E27FC236}">
                    <a16:creationId xmlns:a16="http://schemas.microsoft.com/office/drawing/2014/main" id="{BE556A49-C27D-47BD-8707-DAEF971D5575}"/>
                  </a:ext>
                </a:extLst>
              </p:cNvPr>
              <p:cNvSpPr/>
              <p:nvPr/>
            </p:nvSpPr>
            <p:spPr>
              <a:xfrm rot="2734294">
                <a:off x="2099755" y="1232768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199985A6-ED53-49F2-95EE-BA28532D7AB3}"/>
                  </a:ext>
                </a:extLst>
              </p:cNvPr>
              <p:cNvSpPr/>
              <p:nvPr/>
            </p:nvSpPr>
            <p:spPr>
              <a:xfrm>
                <a:off x="1681443" y="2287165"/>
                <a:ext cx="153439" cy="153439"/>
              </a:xfrm>
              <a:prstGeom prst="ellipse">
                <a:avLst/>
              </a:prstGeom>
              <a:noFill/>
              <a:ln w="19050">
                <a:solidFill>
                  <a:schemeClr val="tx2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5" name="Cross 34">
                <a:extLst>
                  <a:ext uri="{FF2B5EF4-FFF2-40B4-BE49-F238E27FC236}">
                    <a16:creationId xmlns:a16="http://schemas.microsoft.com/office/drawing/2014/main" id="{7FB1EBF7-C453-4147-BEEC-7BB35BD6AD54}"/>
                  </a:ext>
                </a:extLst>
              </p:cNvPr>
              <p:cNvSpPr/>
              <p:nvPr/>
            </p:nvSpPr>
            <p:spPr>
              <a:xfrm rot="2734294">
                <a:off x="2184711" y="1497927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6" name="Cross 35">
                <a:extLst>
                  <a:ext uri="{FF2B5EF4-FFF2-40B4-BE49-F238E27FC236}">
                    <a16:creationId xmlns:a16="http://schemas.microsoft.com/office/drawing/2014/main" id="{DDF37830-74DA-4AFD-84B7-2C90B55B5458}"/>
                  </a:ext>
                </a:extLst>
              </p:cNvPr>
              <p:cNvSpPr/>
              <p:nvPr/>
            </p:nvSpPr>
            <p:spPr>
              <a:xfrm rot="2734294">
                <a:off x="2066327" y="1718267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7" name="Cross 36">
                <a:extLst>
                  <a:ext uri="{FF2B5EF4-FFF2-40B4-BE49-F238E27FC236}">
                    <a16:creationId xmlns:a16="http://schemas.microsoft.com/office/drawing/2014/main" id="{B6B0D8AF-83BE-4171-9D63-E31E4225EB43}"/>
                  </a:ext>
                </a:extLst>
              </p:cNvPr>
              <p:cNvSpPr/>
              <p:nvPr/>
            </p:nvSpPr>
            <p:spPr>
              <a:xfrm rot="2734294">
                <a:off x="2184616" y="1965316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8" name="Cross 37">
                <a:extLst>
                  <a:ext uri="{FF2B5EF4-FFF2-40B4-BE49-F238E27FC236}">
                    <a16:creationId xmlns:a16="http://schemas.microsoft.com/office/drawing/2014/main" id="{7FFD6FCD-413E-443E-B571-BC67BBE07799}"/>
                  </a:ext>
                </a:extLst>
              </p:cNvPr>
              <p:cNvSpPr/>
              <p:nvPr/>
            </p:nvSpPr>
            <p:spPr>
              <a:xfrm rot="2734294">
                <a:off x="2382183" y="1703053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39" name="Cross 38">
                <a:extLst>
                  <a:ext uri="{FF2B5EF4-FFF2-40B4-BE49-F238E27FC236}">
                    <a16:creationId xmlns:a16="http://schemas.microsoft.com/office/drawing/2014/main" id="{7DBEC44B-8B12-43C3-BEFA-EC4DF2407DCF}"/>
                  </a:ext>
                </a:extLst>
              </p:cNvPr>
              <p:cNvSpPr/>
              <p:nvPr/>
            </p:nvSpPr>
            <p:spPr>
              <a:xfrm rot="2734294">
                <a:off x="1948167" y="1015119"/>
                <a:ext cx="153909" cy="153909"/>
              </a:xfrm>
              <a:prstGeom prst="plus">
                <a:avLst>
                  <a:gd name="adj" fmla="val 46579"/>
                </a:avLst>
              </a:prstGeom>
              <a:solidFill>
                <a:schemeClr val="tx1"/>
              </a:solidFill>
              <a:ln w="1905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D72DE8-2967-4E99-BE13-63CA21B534FB}"/>
                </a:ext>
              </a:extLst>
            </p:cNvPr>
            <p:cNvSpPr txBox="1"/>
            <p:nvPr/>
          </p:nvSpPr>
          <p:spPr>
            <a:xfrm>
              <a:off x="2208033" y="4016283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E735789-F6FD-461A-AD0B-86E924D7E079}"/>
                </a:ext>
              </a:extLst>
            </p:cNvPr>
            <p:cNvSpPr txBox="1"/>
            <p:nvPr/>
          </p:nvSpPr>
          <p:spPr>
            <a:xfrm>
              <a:off x="2594379" y="4016369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2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03261D2-329B-448A-A87A-5AB4E3A6A45F}"/>
                </a:ext>
              </a:extLst>
            </p:cNvPr>
            <p:cNvSpPr txBox="1"/>
            <p:nvPr/>
          </p:nvSpPr>
          <p:spPr>
            <a:xfrm>
              <a:off x="3002720" y="4016369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3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8FFD22E-78AA-42AD-ACFB-A392E5519BE0}"/>
                </a:ext>
              </a:extLst>
            </p:cNvPr>
            <p:cNvSpPr txBox="1"/>
            <p:nvPr/>
          </p:nvSpPr>
          <p:spPr>
            <a:xfrm>
              <a:off x="1615546" y="3415625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1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5DA4251-3455-4A62-8CA2-4508B29F0889}"/>
                </a:ext>
              </a:extLst>
            </p:cNvPr>
            <p:cNvSpPr txBox="1"/>
            <p:nvPr/>
          </p:nvSpPr>
          <p:spPr>
            <a:xfrm>
              <a:off x="1626163" y="2984884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2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959FC7C8-C763-4F1F-B02C-50ABA27F3659}"/>
                </a:ext>
              </a:extLst>
            </p:cNvPr>
            <p:cNvSpPr txBox="1"/>
            <p:nvPr/>
          </p:nvSpPr>
          <p:spPr>
            <a:xfrm>
              <a:off x="1640788" y="2620381"/>
              <a:ext cx="274273" cy="338554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prstClr val="black"/>
                  </a:solidFill>
                  <a:latin typeface="Calibri"/>
                </a:rPr>
                <a:t>3</a:t>
              </a:r>
              <a:endParaRPr lang="en-US" sz="1600" baseline="-25000" dirty="0">
                <a:solidFill>
                  <a:prstClr val="black"/>
                </a:solidFill>
                <a:latin typeface="Calibri"/>
              </a:endParaRPr>
            </a:p>
          </p:txBody>
        </p:sp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AACCF8A8-1D62-4EA6-9FF3-85B2F0DA909D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4467" y="2866646"/>
              <a:ext cx="4285869" cy="357378"/>
            </a:xfrm>
            <a:prstGeom prst="rect">
              <a:avLst/>
            </a:prstGeom>
          </p:spPr>
        </p:pic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D755E491-7FAE-49CC-818A-996A46E9A49A}"/>
                </a:ext>
              </a:extLst>
            </p:cNvPr>
            <p:cNvSpPr txBox="1"/>
            <p:nvPr/>
          </p:nvSpPr>
          <p:spPr>
            <a:xfrm>
              <a:off x="8838644" y="2725052"/>
              <a:ext cx="1236967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400" b="1" dirty="0">
                  <a:latin typeface="Symbol" panose="05050102010706020507" pitchFamily="18" charset="2"/>
                </a:rPr>
                <a:t>= </a:t>
              </a:r>
              <a:r>
                <a:rPr lang="en-US" sz="2400" b="1" dirty="0"/>
                <a:t>g</a:t>
              </a:r>
              <a:r>
                <a:rPr lang="en-US" sz="2400" b="1" dirty="0">
                  <a:latin typeface="Symbol" panose="05050102010706020507" pitchFamily="18" charset="2"/>
                </a:rPr>
                <a:t>(</a:t>
              </a:r>
              <a:r>
                <a:rPr lang="en-US" sz="2400" b="1" dirty="0" err="1">
                  <a:latin typeface="Symbol" panose="05050102010706020507" pitchFamily="18" charset="2"/>
                </a:rPr>
                <a:t>q</a:t>
              </a:r>
              <a:r>
                <a:rPr lang="en-US" sz="2400" b="1" baseline="30000" dirty="0" err="1"/>
                <a:t>T</a:t>
              </a:r>
              <a:r>
                <a:rPr lang="en-US" sz="2400" b="1" dirty="0" err="1"/>
                <a:t>x</a:t>
              </a:r>
              <a:r>
                <a:rPr lang="en-US" sz="2400" b="1" dirty="0"/>
                <a:t>)</a:t>
              </a:r>
              <a:endParaRPr lang="en-US" sz="2400" dirty="0"/>
            </a:p>
          </p:txBody>
        </p: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B1D765DB-F8B5-4FBC-B955-47876679F4F2}"/>
              </a:ext>
            </a:extLst>
          </p:cNvPr>
          <p:cNvSpPr txBox="1"/>
          <p:nvPr/>
        </p:nvSpPr>
        <p:spPr>
          <a:xfrm>
            <a:off x="7053820" y="3341304"/>
            <a:ext cx="343303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predict    y=1 if  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&gt;= 0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predict    y=0 if   </a:t>
            </a:r>
            <a:r>
              <a:rPr lang="en-US" sz="2400" b="1" dirty="0" err="1">
                <a:latin typeface="Symbol" panose="05050102010706020507" pitchFamily="18" charset="2"/>
              </a:rPr>
              <a:t>q</a:t>
            </a:r>
            <a:r>
              <a:rPr lang="en-US" sz="2400" b="1" baseline="30000" dirty="0" err="1"/>
              <a:t>T</a:t>
            </a:r>
            <a:r>
              <a:rPr lang="en-US" sz="2400" b="1" dirty="0" err="1"/>
              <a:t>x</a:t>
            </a:r>
            <a:r>
              <a:rPr lang="en-US" sz="2400" b="1" dirty="0"/>
              <a:t> &gt;= 0</a:t>
            </a:r>
          </a:p>
          <a:p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9015830-8F3B-46A2-95E5-D0AB67BEC524}"/>
              </a:ext>
            </a:extLst>
          </p:cNvPr>
          <p:cNvCxnSpPr>
            <a:cxnSpLocks/>
          </p:cNvCxnSpPr>
          <p:nvPr/>
        </p:nvCxnSpPr>
        <p:spPr>
          <a:xfrm>
            <a:off x="2054130" y="2469354"/>
            <a:ext cx="1245694" cy="1621351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B835E43-F36E-456A-A285-607257BB99FC}"/>
              </a:ext>
            </a:extLst>
          </p:cNvPr>
          <p:cNvSpPr txBox="1"/>
          <p:nvPr/>
        </p:nvSpPr>
        <p:spPr>
          <a:xfrm>
            <a:off x="890040" y="4560911"/>
            <a:ext cx="73534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Suppose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dirty="0"/>
              <a:t> = [-3, 1, 1] i.e.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baseline="-25000" dirty="0"/>
              <a:t>0</a:t>
            </a:r>
            <a:r>
              <a:rPr lang="en-US" sz="2400" dirty="0"/>
              <a:t>=-3,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baseline="-25000" dirty="0"/>
              <a:t>1</a:t>
            </a:r>
            <a:r>
              <a:rPr lang="en-US" sz="2400" dirty="0"/>
              <a:t>=1, </a:t>
            </a:r>
            <a:r>
              <a:rPr lang="en-US" sz="2400" dirty="0">
                <a:latin typeface="Symbol" panose="05050102010706020507" pitchFamily="18" charset="2"/>
              </a:rPr>
              <a:t>q</a:t>
            </a:r>
            <a:r>
              <a:rPr lang="en-US" sz="2400" baseline="-25000" dirty="0"/>
              <a:t>2</a:t>
            </a:r>
            <a:r>
              <a:rPr lang="en-US" sz="2400" dirty="0"/>
              <a:t>=1. then</a:t>
            </a:r>
          </a:p>
          <a:p>
            <a:endParaRPr lang="en-US" sz="2400" dirty="0"/>
          </a:p>
          <a:p>
            <a:r>
              <a:rPr lang="en-US" sz="2400" dirty="0" err="1">
                <a:latin typeface="Symbol" panose="05050102010706020507" pitchFamily="18" charset="2"/>
              </a:rPr>
              <a:t>q</a:t>
            </a:r>
            <a:r>
              <a:rPr lang="en-US" sz="2400" baseline="30000" dirty="0" err="1"/>
              <a:t>T</a:t>
            </a:r>
            <a:r>
              <a:rPr lang="en-US" sz="2400" dirty="0" err="1"/>
              <a:t>x</a:t>
            </a:r>
            <a:r>
              <a:rPr lang="en-US" sz="2400" dirty="0"/>
              <a:t> = -3 + x</a:t>
            </a:r>
            <a:r>
              <a:rPr lang="en-US" sz="2400" baseline="-25000" dirty="0"/>
              <a:t>1</a:t>
            </a:r>
            <a:r>
              <a:rPr lang="en-US" sz="2400" dirty="0"/>
              <a:t> + x</a:t>
            </a:r>
            <a:r>
              <a:rPr lang="en-US" sz="2400" baseline="-250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4A016B8-E672-4279-93D1-A2E53BB8CD72}"/>
              </a:ext>
            </a:extLst>
          </p:cNvPr>
          <p:cNvSpPr txBox="1"/>
          <p:nvPr/>
        </p:nvSpPr>
        <p:spPr>
          <a:xfrm>
            <a:off x="964004" y="5772512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D14C07-EB8B-4F3D-9129-DB9080E8701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20" y="5902949"/>
            <a:ext cx="800100" cy="309372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5C105866-E2DA-4772-B099-EFAA0F6F013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72" y="5890737"/>
            <a:ext cx="2650998" cy="290703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BF8059F7-B0A8-40B1-BC39-72DAB279B3BA}"/>
              </a:ext>
            </a:extLst>
          </p:cNvPr>
          <p:cNvSpPr txBox="1"/>
          <p:nvPr/>
        </p:nvSpPr>
        <p:spPr>
          <a:xfrm>
            <a:off x="7769063" y="5647760"/>
            <a:ext cx="216918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x1+x2 &gt;= 3; y=1</a:t>
            </a:r>
          </a:p>
          <a:p>
            <a:r>
              <a:rPr lang="en-US" sz="2400" dirty="0"/>
              <a:t>x1+ x2 &lt; 3 ; y =0</a:t>
            </a:r>
          </a:p>
        </p:txBody>
      </p:sp>
    </p:spTree>
    <p:extLst>
      <p:ext uri="{BB962C8B-B14F-4D97-AF65-F5344CB8AC3E}">
        <p14:creationId xmlns:p14="http://schemas.microsoft.com/office/powerpoint/2010/main" val="1315050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52" grpId="0"/>
      <p:bldP spid="5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Non-linear decision boundaries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AED9310-4C11-4839-B231-1D03C9718628}"/>
              </a:ext>
            </a:extLst>
          </p:cNvPr>
          <p:cNvSpPr txBox="1"/>
          <p:nvPr/>
        </p:nvSpPr>
        <p:spPr>
          <a:xfrm>
            <a:off x="5854332" y="3052613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BE34C32F-429D-4BB7-8539-B1DFF36B2093}"/>
              </a:ext>
            </a:extLst>
          </p:cNvPr>
          <p:cNvSpPr txBox="1"/>
          <p:nvPr/>
        </p:nvSpPr>
        <p:spPr>
          <a:xfrm>
            <a:off x="4441815" y="179032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5344BF70-CA98-4DBC-83A3-51EDCDC852BA}"/>
              </a:ext>
            </a:extLst>
          </p:cNvPr>
          <p:cNvCxnSpPr/>
          <p:nvPr/>
        </p:nvCxnSpPr>
        <p:spPr>
          <a:xfrm flipV="1">
            <a:off x="4785141" y="2100184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F11D7A7-7859-4632-A316-CC0BFB8E3B22}"/>
              </a:ext>
            </a:extLst>
          </p:cNvPr>
          <p:cNvCxnSpPr/>
          <p:nvPr/>
        </p:nvCxnSpPr>
        <p:spPr>
          <a:xfrm>
            <a:off x="3751346" y="3196541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288F1B1-03EC-486A-A6EA-499937922134}"/>
              </a:ext>
            </a:extLst>
          </p:cNvPr>
          <p:cNvSpPr txBox="1"/>
          <p:nvPr/>
        </p:nvSpPr>
        <p:spPr>
          <a:xfrm>
            <a:off x="4032476" y="4067309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5EDBB65-7248-47CD-9D91-F3F85E3D2F52}"/>
              </a:ext>
            </a:extLst>
          </p:cNvPr>
          <p:cNvGrpSpPr/>
          <p:nvPr/>
        </p:nvGrpSpPr>
        <p:grpSpPr>
          <a:xfrm>
            <a:off x="3822755" y="2250288"/>
            <a:ext cx="1814029" cy="1829875"/>
            <a:chOff x="812855" y="1212320"/>
            <a:chExt cx="1814029" cy="1829875"/>
          </a:xfrm>
        </p:grpSpPr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D4E6D8B4-DB36-439C-B6C9-545FE1150631}"/>
                </a:ext>
              </a:extLst>
            </p:cNvPr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BD3314B8-8AA4-4766-B05C-F31FDF96B701}"/>
                </a:ext>
              </a:extLst>
            </p:cNvPr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C2DD4FE-54F7-4398-8D20-8494AEAFDEF8}"/>
                </a:ext>
              </a:extLst>
            </p:cNvPr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FF7D325B-0587-4382-848B-3E1EADB48D86}"/>
                </a:ext>
              </a:extLst>
            </p:cNvPr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D869168-88BE-479A-932C-3712D5404D8E}"/>
                </a:ext>
              </a:extLst>
            </p:cNvPr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380C7CD4-4B7D-4B92-A8EC-0273CB402B87}"/>
                </a:ext>
              </a:extLst>
            </p:cNvPr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E84D5AC5-8DFE-4BE3-A69C-175700FD8234}"/>
                </a:ext>
              </a:extLst>
            </p:cNvPr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14FC0D9B-5104-42B6-BF7D-0C6A489F0525}"/>
                </a:ext>
              </a:extLst>
            </p:cNvPr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1" name="Cross 60">
              <a:extLst>
                <a:ext uri="{FF2B5EF4-FFF2-40B4-BE49-F238E27FC236}">
                  <a16:creationId xmlns:a16="http://schemas.microsoft.com/office/drawing/2014/main" id="{066EC976-8B3D-4EC2-A64E-2E2624966471}"/>
                </a:ext>
              </a:extLst>
            </p:cNvPr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2" name="Cross 61">
              <a:extLst>
                <a:ext uri="{FF2B5EF4-FFF2-40B4-BE49-F238E27FC236}">
                  <a16:creationId xmlns:a16="http://schemas.microsoft.com/office/drawing/2014/main" id="{93C461F1-8942-4738-B3CE-3778ABE730F3}"/>
                </a:ext>
              </a:extLst>
            </p:cNvPr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3" name="Cross 62">
              <a:extLst>
                <a:ext uri="{FF2B5EF4-FFF2-40B4-BE49-F238E27FC236}">
                  <a16:creationId xmlns:a16="http://schemas.microsoft.com/office/drawing/2014/main" id="{A024AE6D-DECE-4FC5-A1F6-A7729628AAAF}"/>
                </a:ext>
              </a:extLst>
            </p:cNvPr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4" name="Cross 63">
              <a:extLst>
                <a:ext uri="{FF2B5EF4-FFF2-40B4-BE49-F238E27FC236}">
                  <a16:creationId xmlns:a16="http://schemas.microsoft.com/office/drawing/2014/main" id="{3C80E2B0-1A19-4F01-9BC6-EEEDDB1CFCC0}"/>
                </a:ext>
              </a:extLst>
            </p:cNvPr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5" name="Cross 64">
              <a:extLst>
                <a:ext uri="{FF2B5EF4-FFF2-40B4-BE49-F238E27FC236}">
                  <a16:creationId xmlns:a16="http://schemas.microsoft.com/office/drawing/2014/main" id="{51393FF8-2CD8-4403-94CD-602252320498}"/>
                </a:ext>
              </a:extLst>
            </p:cNvPr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6" name="Cross 65">
              <a:extLst>
                <a:ext uri="{FF2B5EF4-FFF2-40B4-BE49-F238E27FC236}">
                  <a16:creationId xmlns:a16="http://schemas.microsoft.com/office/drawing/2014/main" id="{DD296EE6-3DE4-478E-9F28-ECFFBDB7FB60}"/>
                </a:ext>
              </a:extLst>
            </p:cNvPr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0C9220F9-F91D-4720-BE59-E1A671F0E9DA}"/>
                </a:ext>
              </a:extLst>
            </p:cNvPr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6BCB2D5-8A01-4C17-B105-E400799A363C}"/>
                </a:ext>
              </a:extLst>
            </p:cNvPr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58DB8A8-06DB-4F25-9F15-D491699FF4F6}"/>
                </a:ext>
              </a:extLst>
            </p:cNvPr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97FAF162-CA78-47CC-B351-33D16AF7F5F7}"/>
                </a:ext>
              </a:extLst>
            </p:cNvPr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1" name="Cross 70">
              <a:extLst>
                <a:ext uri="{FF2B5EF4-FFF2-40B4-BE49-F238E27FC236}">
                  <a16:creationId xmlns:a16="http://schemas.microsoft.com/office/drawing/2014/main" id="{CE620C71-3628-491A-92A5-164529681ABF}"/>
                </a:ext>
              </a:extLst>
            </p:cNvPr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2" name="Cross 71">
              <a:extLst>
                <a:ext uri="{FF2B5EF4-FFF2-40B4-BE49-F238E27FC236}">
                  <a16:creationId xmlns:a16="http://schemas.microsoft.com/office/drawing/2014/main" id="{C13B1E6C-D3E9-42CC-BDD4-DEF9EACE1EBF}"/>
                </a:ext>
              </a:extLst>
            </p:cNvPr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3" name="Cross 72">
              <a:extLst>
                <a:ext uri="{FF2B5EF4-FFF2-40B4-BE49-F238E27FC236}">
                  <a16:creationId xmlns:a16="http://schemas.microsoft.com/office/drawing/2014/main" id="{1425E6C6-FCD1-465A-8616-86F0BAAB607E}"/>
                </a:ext>
              </a:extLst>
            </p:cNvPr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4" name="Cross 73">
              <a:extLst>
                <a:ext uri="{FF2B5EF4-FFF2-40B4-BE49-F238E27FC236}">
                  <a16:creationId xmlns:a16="http://schemas.microsoft.com/office/drawing/2014/main" id="{A5D0E707-C1E4-4C02-B8CA-774BFA97E6C5}"/>
                </a:ext>
              </a:extLst>
            </p:cNvPr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5" name="Cross 74">
              <a:extLst>
                <a:ext uri="{FF2B5EF4-FFF2-40B4-BE49-F238E27FC236}">
                  <a16:creationId xmlns:a16="http://schemas.microsoft.com/office/drawing/2014/main" id="{BCFA1D8D-E91A-463C-A282-86BF5A2C22FE}"/>
                </a:ext>
              </a:extLst>
            </p:cNvPr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6" name="Cross 75">
              <a:extLst>
                <a:ext uri="{FF2B5EF4-FFF2-40B4-BE49-F238E27FC236}">
                  <a16:creationId xmlns:a16="http://schemas.microsoft.com/office/drawing/2014/main" id="{33AA412A-0EC3-4B12-810F-5EED4FC2108C}"/>
                </a:ext>
              </a:extLst>
            </p:cNvPr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062B7696-E62B-4098-920C-37A8540E27D2}"/>
              </a:ext>
            </a:extLst>
          </p:cNvPr>
          <p:cNvSpPr txBox="1"/>
          <p:nvPr/>
        </p:nvSpPr>
        <p:spPr>
          <a:xfrm>
            <a:off x="5208754" y="3180269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50F12775-4664-495A-9CAA-D4977963BA5A}"/>
              </a:ext>
            </a:extLst>
          </p:cNvPr>
          <p:cNvCxnSpPr/>
          <p:nvPr/>
        </p:nvCxnSpPr>
        <p:spPr>
          <a:xfrm rot="16200000">
            <a:off x="5294484" y="318840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4ABF6424-35F1-4EF1-ACE5-93E48862BF06}"/>
              </a:ext>
            </a:extLst>
          </p:cNvPr>
          <p:cNvCxnSpPr/>
          <p:nvPr/>
        </p:nvCxnSpPr>
        <p:spPr>
          <a:xfrm rot="16200000">
            <a:off x="4158777" y="319029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6BBBDFE0-DEFC-4151-B647-09D9847C8675}"/>
              </a:ext>
            </a:extLst>
          </p:cNvPr>
          <p:cNvSpPr txBox="1"/>
          <p:nvPr/>
        </p:nvSpPr>
        <p:spPr>
          <a:xfrm>
            <a:off x="4059510" y="3196819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DA9E86D5-F893-447F-B97C-7BF4D0AD36F7}"/>
              </a:ext>
            </a:extLst>
          </p:cNvPr>
          <p:cNvSpPr txBox="1"/>
          <p:nvPr/>
        </p:nvSpPr>
        <p:spPr>
          <a:xfrm>
            <a:off x="4506077" y="3620351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3CA9BB33-335D-4F97-A638-619C5D9548E3}"/>
              </a:ext>
            </a:extLst>
          </p:cNvPr>
          <p:cNvCxnSpPr/>
          <p:nvPr/>
        </p:nvCxnSpPr>
        <p:spPr>
          <a:xfrm>
            <a:off x="4741234" y="3729561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E880DA2A-5241-473E-8BCF-34D6F756D9A6}"/>
              </a:ext>
            </a:extLst>
          </p:cNvPr>
          <p:cNvCxnSpPr/>
          <p:nvPr/>
        </p:nvCxnSpPr>
        <p:spPr>
          <a:xfrm>
            <a:off x="4741234" y="2629751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A2F106AF-B825-4B4F-A676-8D527EEBE8A9}"/>
              </a:ext>
            </a:extLst>
          </p:cNvPr>
          <p:cNvSpPr txBox="1"/>
          <p:nvPr/>
        </p:nvSpPr>
        <p:spPr>
          <a:xfrm>
            <a:off x="4532131" y="2500386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7E0F3852-5DB4-4582-8406-A2D28DE32F6A}"/>
              </a:ext>
            </a:extLst>
          </p:cNvPr>
          <p:cNvSpPr txBox="1"/>
          <p:nvPr/>
        </p:nvSpPr>
        <p:spPr>
          <a:xfrm>
            <a:off x="1865870" y="4992130"/>
            <a:ext cx="576811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is this decision boundary separating the y=1 and y=0?</a:t>
            </a:r>
          </a:p>
          <a:p>
            <a:endParaRPr lang="en-US" dirty="0"/>
          </a:p>
          <a:p>
            <a:r>
              <a:rPr lang="en-US" dirty="0"/>
              <a:t>How can we handle it?</a:t>
            </a:r>
          </a:p>
          <a:p>
            <a:r>
              <a:rPr lang="en-US" dirty="0"/>
              <a:t>	Generate synthetic polynomial features</a:t>
            </a:r>
          </a:p>
        </p:txBody>
      </p:sp>
    </p:spTree>
    <p:extLst>
      <p:ext uri="{BB962C8B-B14F-4D97-AF65-F5344CB8AC3E}">
        <p14:creationId xmlns:p14="http://schemas.microsoft.com/office/powerpoint/2010/main" val="77890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0E9EA18A-DA6F-4514-8EF7-7451044E967A}"/>
              </a:ext>
            </a:extLst>
          </p:cNvPr>
          <p:cNvSpPr/>
          <p:nvPr/>
        </p:nvSpPr>
        <p:spPr>
          <a:xfrm>
            <a:off x="1704073" y="2847685"/>
            <a:ext cx="1148948" cy="11042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A83D46-9A10-4E69-8C3E-C9CB340F5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Polynomial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68E18E-1EAE-421C-AD2C-203B4BE8B1D9}"/>
              </a:ext>
            </a:extLst>
          </p:cNvPr>
          <p:cNvSpPr txBox="1"/>
          <p:nvPr/>
        </p:nvSpPr>
        <p:spPr>
          <a:xfrm>
            <a:off x="3363812" y="327503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E91CC1-5B29-43FF-98A2-4D4A7DE93992}"/>
              </a:ext>
            </a:extLst>
          </p:cNvPr>
          <p:cNvSpPr txBox="1"/>
          <p:nvPr/>
        </p:nvSpPr>
        <p:spPr>
          <a:xfrm>
            <a:off x="1951295" y="2012745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4BF2C8-F617-4769-A800-D7F70985C2F5}"/>
              </a:ext>
            </a:extLst>
          </p:cNvPr>
          <p:cNvCxnSpPr/>
          <p:nvPr/>
        </p:nvCxnSpPr>
        <p:spPr>
          <a:xfrm flipV="1">
            <a:off x="2294621" y="2322605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AB8313C-E58C-48ED-879E-224CAC4A5E31}"/>
              </a:ext>
            </a:extLst>
          </p:cNvPr>
          <p:cNvCxnSpPr/>
          <p:nvPr/>
        </p:nvCxnSpPr>
        <p:spPr>
          <a:xfrm>
            <a:off x="1260826" y="3418962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EE397F9-27D6-42D3-8553-73B405C25B8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478" y="2393864"/>
            <a:ext cx="4147185" cy="357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5A068E-1772-4C5B-844C-98F5C5A3073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41595" y="2880574"/>
            <a:ext cx="2168271" cy="384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9437328-F460-4BEB-90F3-3EBFE4883604}"/>
              </a:ext>
            </a:extLst>
          </p:cNvPr>
          <p:cNvSpPr txBox="1"/>
          <p:nvPr/>
        </p:nvSpPr>
        <p:spPr>
          <a:xfrm>
            <a:off x="1104900" y="5289728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42DE325-1FA6-448F-AC59-63FE8B8D43B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8246" y="5392574"/>
            <a:ext cx="800100" cy="309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FEC8A-48F8-4CF3-8196-AD33D14F188E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3561" y="5380034"/>
            <a:ext cx="2650998" cy="38404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93A8D76-A38F-47A2-A043-6364CD13E87D}"/>
              </a:ext>
            </a:extLst>
          </p:cNvPr>
          <p:cNvSpPr txBox="1"/>
          <p:nvPr/>
        </p:nvSpPr>
        <p:spPr>
          <a:xfrm>
            <a:off x="1541956" y="4289730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ADF6F40-D8C6-442A-9010-1F198D669B6C}"/>
              </a:ext>
            </a:extLst>
          </p:cNvPr>
          <p:cNvGrpSpPr/>
          <p:nvPr/>
        </p:nvGrpSpPr>
        <p:grpSpPr>
          <a:xfrm>
            <a:off x="1332235" y="2472709"/>
            <a:ext cx="1814029" cy="1829875"/>
            <a:chOff x="812855" y="1212320"/>
            <a:chExt cx="1814029" cy="182987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86A7636-4F83-4278-BBF6-32CB1AC07D21}"/>
                </a:ext>
              </a:extLst>
            </p:cNvPr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BF1376F9-4484-4A26-954B-1C18FBA1BA15}"/>
                </a:ext>
              </a:extLst>
            </p:cNvPr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65A8069-E388-4088-B0E6-5E0B5C805ED4}"/>
                </a:ext>
              </a:extLst>
            </p:cNvPr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7CD86C3A-41E1-4996-800E-5BE656AF09ED}"/>
                </a:ext>
              </a:extLst>
            </p:cNvPr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3D7502EB-DC41-4278-A54F-2C5CE9EEB7CF}"/>
                </a:ext>
              </a:extLst>
            </p:cNvPr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66A64CA-8042-4A0F-A553-602DAB9833EC}"/>
                </a:ext>
              </a:extLst>
            </p:cNvPr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26F866B-F98B-4109-9574-7097B1D11313}"/>
                </a:ext>
              </a:extLst>
            </p:cNvPr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1204575-CAEF-434C-AB2D-7A31D15B45CD}"/>
                </a:ext>
              </a:extLst>
            </p:cNvPr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Cross 22">
              <a:extLst>
                <a:ext uri="{FF2B5EF4-FFF2-40B4-BE49-F238E27FC236}">
                  <a16:creationId xmlns:a16="http://schemas.microsoft.com/office/drawing/2014/main" id="{19E8292F-CE03-42A3-91A0-DC7F61EACCA9}"/>
                </a:ext>
              </a:extLst>
            </p:cNvPr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Cross 23">
              <a:extLst>
                <a:ext uri="{FF2B5EF4-FFF2-40B4-BE49-F238E27FC236}">
                  <a16:creationId xmlns:a16="http://schemas.microsoft.com/office/drawing/2014/main" id="{D41F5348-960C-4360-A4C6-7CC78D7F6710}"/>
                </a:ext>
              </a:extLst>
            </p:cNvPr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Cross 24">
              <a:extLst>
                <a:ext uri="{FF2B5EF4-FFF2-40B4-BE49-F238E27FC236}">
                  <a16:creationId xmlns:a16="http://schemas.microsoft.com/office/drawing/2014/main" id="{E8FA6CC2-5545-40AE-9D3A-9989F5C11044}"/>
                </a:ext>
              </a:extLst>
            </p:cNvPr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Cross 25">
              <a:extLst>
                <a:ext uri="{FF2B5EF4-FFF2-40B4-BE49-F238E27FC236}">
                  <a16:creationId xmlns:a16="http://schemas.microsoft.com/office/drawing/2014/main" id="{95C5A63A-2A82-4DDC-838B-F8AFFA5D5AB6}"/>
                </a:ext>
              </a:extLst>
            </p:cNvPr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Cross 26">
              <a:extLst>
                <a:ext uri="{FF2B5EF4-FFF2-40B4-BE49-F238E27FC236}">
                  <a16:creationId xmlns:a16="http://schemas.microsoft.com/office/drawing/2014/main" id="{7597D166-6D1D-4C64-B09D-61A234D2AD8C}"/>
                </a:ext>
              </a:extLst>
            </p:cNvPr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Cross 27">
              <a:extLst>
                <a:ext uri="{FF2B5EF4-FFF2-40B4-BE49-F238E27FC236}">
                  <a16:creationId xmlns:a16="http://schemas.microsoft.com/office/drawing/2014/main" id="{B836E8CC-8EDC-4FB8-85C5-E107D8BBE08E}"/>
                </a:ext>
              </a:extLst>
            </p:cNvPr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C3A835F3-156C-42D7-8C0E-C216BA39437F}"/>
                </a:ext>
              </a:extLst>
            </p:cNvPr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513D5C61-9DF3-4213-983B-B39DA081749A}"/>
                </a:ext>
              </a:extLst>
            </p:cNvPr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E9AB4B6-4158-4EA1-BEBE-20B8EAABBBB2}"/>
                </a:ext>
              </a:extLst>
            </p:cNvPr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ECC517F6-98D0-460F-A178-16275E3DAD05}"/>
                </a:ext>
              </a:extLst>
            </p:cNvPr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875F3C16-BD2A-44EF-9338-75455E0026E7}"/>
                </a:ext>
              </a:extLst>
            </p:cNvPr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Cross 33">
              <a:extLst>
                <a:ext uri="{FF2B5EF4-FFF2-40B4-BE49-F238E27FC236}">
                  <a16:creationId xmlns:a16="http://schemas.microsoft.com/office/drawing/2014/main" id="{878A3921-8ED8-4F8B-A896-BC4B80E096A7}"/>
                </a:ext>
              </a:extLst>
            </p:cNvPr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Cross 34">
              <a:extLst>
                <a:ext uri="{FF2B5EF4-FFF2-40B4-BE49-F238E27FC236}">
                  <a16:creationId xmlns:a16="http://schemas.microsoft.com/office/drawing/2014/main" id="{1793633B-8023-445E-A858-F8D1321E13F8}"/>
                </a:ext>
              </a:extLst>
            </p:cNvPr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6" name="Cross 35">
              <a:extLst>
                <a:ext uri="{FF2B5EF4-FFF2-40B4-BE49-F238E27FC236}">
                  <a16:creationId xmlns:a16="http://schemas.microsoft.com/office/drawing/2014/main" id="{169A4C88-6E06-453E-8BAF-6FF197C2D26E}"/>
                </a:ext>
              </a:extLst>
            </p:cNvPr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Cross 36">
              <a:extLst>
                <a:ext uri="{FF2B5EF4-FFF2-40B4-BE49-F238E27FC236}">
                  <a16:creationId xmlns:a16="http://schemas.microsoft.com/office/drawing/2014/main" id="{28EB489C-CDE4-4DE3-B597-10E0835CDE2C}"/>
                </a:ext>
              </a:extLst>
            </p:cNvPr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DDCC1B47-8281-4498-BEAF-481521EF1884}"/>
                </a:ext>
              </a:extLst>
            </p:cNvPr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64BB2DB-5674-4F70-85D8-59B935A00CEC}"/>
              </a:ext>
            </a:extLst>
          </p:cNvPr>
          <p:cNvSpPr txBox="1"/>
          <p:nvPr/>
        </p:nvSpPr>
        <p:spPr>
          <a:xfrm>
            <a:off x="2718234" y="3402690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B813471D-786E-4A3B-83B2-0B8A90AF9D24}"/>
              </a:ext>
            </a:extLst>
          </p:cNvPr>
          <p:cNvCxnSpPr/>
          <p:nvPr/>
        </p:nvCxnSpPr>
        <p:spPr>
          <a:xfrm rot="16200000">
            <a:off x="2803964" y="3410829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5BA9F41-7526-4705-A91D-8EB7BE9414C8}"/>
              </a:ext>
            </a:extLst>
          </p:cNvPr>
          <p:cNvCxnSpPr/>
          <p:nvPr/>
        </p:nvCxnSpPr>
        <p:spPr>
          <a:xfrm rot="16200000">
            <a:off x="1668257" y="3412714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C1B87F13-EFB6-47D7-B55F-BE43D802693B}"/>
              </a:ext>
            </a:extLst>
          </p:cNvPr>
          <p:cNvSpPr txBox="1"/>
          <p:nvPr/>
        </p:nvSpPr>
        <p:spPr>
          <a:xfrm>
            <a:off x="1568990" y="3419240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2ADECFB-6BDF-47B2-8F12-FD62F0018D02}"/>
              </a:ext>
            </a:extLst>
          </p:cNvPr>
          <p:cNvSpPr txBox="1"/>
          <p:nvPr/>
        </p:nvSpPr>
        <p:spPr>
          <a:xfrm>
            <a:off x="2015557" y="3842772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C377D22-9444-4B21-ABC5-574444C21320}"/>
              </a:ext>
            </a:extLst>
          </p:cNvPr>
          <p:cNvCxnSpPr/>
          <p:nvPr/>
        </p:nvCxnSpPr>
        <p:spPr>
          <a:xfrm>
            <a:off x="2250714" y="395198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D5D8445A-2B60-4070-8228-D0683326D647}"/>
              </a:ext>
            </a:extLst>
          </p:cNvPr>
          <p:cNvCxnSpPr/>
          <p:nvPr/>
        </p:nvCxnSpPr>
        <p:spPr>
          <a:xfrm>
            <a:off x="2250714" y="2852172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8C5A615-3514-486C-93FF-2D6550657109}"/>
              </a:ext>
            </a:extLst>
          </p:cNvPr>
          <p:cNvSpPr txBox="1"/>
          <p:nvPr/>
        </p:nvSpPr>
        <p:spPr>
          <a:xfrm>
            <a:off x="2041611" y="2722807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0267455-DB89-46D4-9170-17F461863CC1}"/>
              </a:ext>
            </a:extLst>
          </p:cNvPr>
          <p:cNvSpPr txBox="1"/>
          <p:nvPr/>
        </p:nvSpPr>
        <p:spPr>
          <a:xfrm>
            <a:off x="4110878" y="3915798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Suppose </a:t>
            </a:r>
            <a:r>
              <a:rPr lang="en-US" sz="1800" dirty="0">
                <a:latin typeface="Symbol" panose="05050102010706020507" pitchFamily="18" charset="2"/>
              </a:rPr>
              <a:t>q</a:t>
            </a:r>
            <a:r>
              <a:rPr lang="en-US" sz="1800" dirty="0"/>
              <a:t> = [-1, </a:t>
            </a:r>
            <a:r>
              <a:rPr lang="en-US" dirty="0"/>
              <a:t>0</a:t>
            </a:r>
            <a:r>
              <a:rPr lang="en-US" sz="1800" dirty="0"/>
              <a:t>, </a:t>
            </a:r>
            <a:r>
              <a:rPr lang="en-US" dirty="0"/>
              <a:t>0, 1, 1</a:t>
            </a:r>
            <a:r>
              <a:rPr lang="en-US" sz="1800" dirty="0"/>
              <a:t>] </a:t>
            </a:r>
            <a:endParaRPr lang="en-US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6A5930-34DF-48DB-848E-32D27E73E858}"/>
              </a:ext>
            </a:extLst>
          </p:cNvPr>
          <p:cNvSpPr txBox="1"/>
          <p:nvPr/>
        </p:nvSpPr>
        <p:spPr>
          <a:xfrm>
            <a:off x="261254" y="2258563"/>
            <a:ext cx="1701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x</a:t>
            </a:r>
            <a:r>
              <a:rPr lang="en-US" baseline="-25000" dirty="0">
                <a:solidFill>
                  <a:schemeClr val="accent2"/>
                </a:solidFill>
              </a:rPr>
              <a:t>1</a:t>
            </a:r>
            <a:r>
              <a:rPr lang="en-US" dirty="0">
                <a:solidFill>
                  <a:schemeClr val="accent2"/>
                </a:solidFill>
              </a:rPr>
              <a:t>^2+ x</a:t>
            </a:r>
            <a:r>
              <a:rPr lang="en-US" baseline="-25000" dirty="0">
                <a:solidFill>
                  <a:schemeClr val="accent2"/>
                </a:solidFill>
              </a:rPr>
              <a:t>2</a:t>
            </a:r>
            <a:r>
              <a:rPr lang="en-US" dirty="0">
                <a:solidFill>
                  <a:schemeClr val="accent2"/>
                </a:solidFill>
              </a:rPr>
              <a:t>^2 = 1</a:t>
            </a:r>
          </a:p>
        </p:txBody>
      </p:sp>
    </p:spTree>
    <p:extLst>
      <p:ext uri="{BB962C8B-B14F-4D97-AF65-F5344CB8AC3E}">
        <p14:creationId xmlns:p14="http://schemas.microsoft.com/office/powerpoint/2010/main" val="2551146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0" grpId="0"/>
      <p:bldP spid="49" grpId="0"/>
      <p:bldP spid="4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Classification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Predicting Categorical Labels</a:t>
            </a:r>
          </a:p>
        </p:txBody>
      </p:sp>
    </p:spTree>
    <p:extLst>
      <p:ext uri="{BB962C8B-B14F-4D97-AF65-F5344CB8AC3E}">
        <p14:creationId xmlns:p14="http://schemas.microsoft.com/office/powerpoint/2010/main" val="32318326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Oval 51">
            <a:extLst>
              <a:ext uri="{FF2B5EF4-FFF2-40B4-BE49-F238E27FC236}">
                <a16:creationId xmlns:a16="http://schemas.microsoft.com/office/drawing/2014/main" id="{5CD072F4-4364-44BA-8AD1-AEAEEAB6E7E6}"/>
              </a:ext>
            </a:extLst>
          </p:cNvPr>
          <p:cNvSpPr/>
          <p:nvPr/>
        </p:nvSpPr>
        <p:spPr>
          <a:xfrm>
            <a:off x="2495198" y="2478099"/>
            <a:ext cx="1148948" cy="1104297"/>
          </a:xfrm>
          <a:prstGeom prst="ellips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3722C8-42C0-462F-97DC-EDBD653D1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7556"/>
          </a:xfrm>
        </p:spPr>
        <p:txBody>
          <a:bodyPr/>
          <a:lstStyle/>
          <a:p>
            <a:r>
              <a:rPr lang="en-US" dirty="0"/>
              <a:t>More complex boundaries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65D475-87FB-476A-817F-E55CF9BA2362}"/>
              </a:ext>
            </a:extLst>
          </p:cNvPr>
          <p:cNvSpPr txBox="1"/>
          <p:nvPr/>
        </p:nvSpPr>
        <p:spPr>
          <a:xfrm>
            <a:off x="4154248" y="2879618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DB3D22-D811-4872-8FE0-0E2A9E4CDD81}"/>
              </a:ext>
            </a:extLst>
          </p:cNvPr>
          <p:cNvSpPr txBox="1"/>
          <p:nvPr/>
        </p:nvSpPr>
        <p:spPr>
          <a:xfrm>
            <a:off x="2741731" y="1617329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7A5A2C9-8199-404A-B871-F962C343F04E}"/>
              </a:ext>
            </a:extLst>
          </p:cNvPr>
          <p:cNvCxnSpPr/>
          <p:nvPr/>
        </p:nvCxnSpPr>
        <p:spPr>
          <a:xfrm flipV="1">
            <a:off x="3085057" y="1927189"/>
            <a:ext cx="0" cy="2119134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FA17E53-DBC4-41FD-B0BA-2FEB699282DD}"/>
              </a:ext>
            </a:extLst>
          </p:cNvPr>
          <p:cNvCxnSpPr/>
          <p:nvPr/>
        </p:nvCxnSpPr>
        <p:spPr>
          <a:xfrm>
            <a:off x="2051262" y="3023546"/>
            <a:ext cx="2018631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AA02CA60-8729-4884-88E6-2BDEDDDDD95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8914" y="1998448"/>
            <a:ext cx="4147185" cy="3573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7402BA-9566-4CB9-BA7B-3CF851381D4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2031" y="2485158"/>
            <a:ext cx="2168271" cy="38404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74C014C-97EE-493F-B025-89C113991CA9}"/>
              </a:ext>
            </a:extLst>
          </p:cNvPr>
          <p:cNvSpPr txBox="1"/>
          <p:nvPr/>
        </p:nvSpPr>
        <p:spPr>
          <a:xfrm>
            <a:off x="4181336" y="3436723"/>
            <a:ext cx="5410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Predict “          “ if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7FC82EE-B9BF-426B-8D60-D4587DA7248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52" y="3567160"/>
            <a:ext cx="800100" cy="3093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BAFE135-2E95-4F40-A6E3-8B372BF4FBD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7404" y="3545423"/>
            <a:ext cx="2650998" cy="38404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7773BFF-D93D-4972-B8BD-33EC54BB564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0127" y="4787349"/>
            <a:ext cx="5267325" cy="38404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0BD4828-E3B7-455D-B14F-396AD81F59DF}"/>
              </a:ext>
            </a:extLst>
          </p:cNvPr>
          <p:cNvSpPr txBox="1"/>
          <p:nvPr/>
        </p:nvSpPr>
        <p:spPr>
          <a:xfrm>
            <a:off x="3522622" y="4936089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56BC66-5383-4E96-BFDC-0465EF42CE1F}"/>
              </a:ext>
            </a:extLst>
          </p:cNvPr>
          <p:cNvSpPr txBox="1"/>
          <p:nvPr/>
        </p:nvSpPr>
        <p:spPr>
          <a:xfrm>
            <a:off x="2332392" y="3894314"/>
            <a:ext cx="241668" cy="253234"/>
          </a:xfrm>
          <a:prstGeom prst="rect">
            <a:avLst/>
          </a:prstGeom>
          <a:noFill/>
          <a:ln w="19050">
            <a:noFill/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x</a:t>
            </a:r>
            <a:r>
              <a:rPr lang="en-US" sz="2000" baseline="-25000" dirty="0">
                <a:solidFill>
                  <a:prstClr val="black"/>
                </a:solidFill>
                <a:latin typeface="Calibri"/>
              </a:rPr>
              <a:t>2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F135DFE-EC6C-4B2C-A1F4-0ED31BFAF095}"/>
              </a:ext>
            </a:extLst>
          </p:cNvPr>
          <p:cNvCxnSpPr/>
          <p:nvPr/>
        </p:nvCxnSpPr>
        <p:spPr>
          <a:xfrm flipV="1">
            <a:off x="2666286" y="4204174"/>
            <a:ext cx="9432" cy="1686942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355D88-78D0-486E-8D47-1CED925363D6}"/>
              </a:ext>
            </a:extLst>
          </p:cNvPr>
          <p:cNvCxnSpPr/>
          <p:nvPr/>
        </p:nvCxnSpPr>
        <p:spPr>
          <a:xfrm>
            <a:off x="1821245" y="5101462"/>
            <a:ext cx="1728659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5F87B9F4-F40D-4AE4-8753-C8F932EB483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10216" y="5262475"/>
            <a:ext cx="5277993" cy="384048"/>
          </a:xfrm>
          <a:prstGeom prst="rect">
            <a:avLst/>
          </a:prstGeom>
        </p:spPr>
      </p:pic>
      <p:grpSp>
        <p:nvGrpSpPr>
          <p:cNvPr id="19" name="Group 18">
            <a:extLst>
              <a:ext uri="{FF2B5EF4-FFF2-40B4-BE49-F238E27FC236}">
                <a16:creationId xmlns:a16="http://schemas.microsoft.com/office/drawing/2014/main" id="{EE6DC815-3675-472B-8213-C9E0AAF2C1C5}"/>
              </a:ext>
            </a:extLst>
          </p:cNvPr>
          <p:cNvGrpSpPr/>
          <p:nvPr/>
        </p:nvGrpSpPr>
        <p:grpSpPr>
          <a:xfrm>
            <a:off x="2122671" y="2077293"/>
            <a:ext cx="1814029" cy="1829875"/>
            <a:chOff x="812855" y="1212320"/>
            <a:chExt cx="1814029" cy="1829875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1A4DAD53-143B-4F93-904A-696DD05C8F66}"/>
                </a:ext>
              </a:extLst>
            </p:cNvPr>
            <p:cNvSpPr/>
            <p:nvPr/>
          </p:nvSpPr>
          <p:spPr>
            <a:xfrm>
              <a:off x="1366477" y="2319308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127E32E-D17F-441C-9A47-FE9F611E2325}"/>
                </a:ext>
              </a:extLst>
            </p:cNvPr>
            <p:cNvSpPr/>
            <p:nvPr/>
          </p:nvSpPr>
          <p:spPr>
            <a:xfrm>
              <a:off x="1597322" y="2376201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1CCFCA3-8E8B-448C-B567-7772DE77D2EC}"/>
                </a:ext>
              </a:extLst>
            </p:cNvPr>
            <p:cNvSpPr/>
            <p:nvPr/>
          </p:nvSpPr>
          <p:spPr>
            <a:xfrm>
              <a:off x="1538039" y="214762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24993957-A2C6-4B75-A917-FFA690E87D03}"/>
                </a:ext>
              </a:extLst>
            </p:cNvPr>
            <p:cNvSpPr/>
            <p:nvPr/>
          </p:nvSpPr>
          <p:spPr>
            <a:xfrm>
              <a:off x="1387791" y="182393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8FF0426-EE25-4328-8F5C-0098DD259F8F}"/>
                </a:ext>
              </a:extLst>
            </p:cNvPr>
            <p:cNvSpPr/>
            <p:nvPr/>
          </p:nvSpPr>
          <p:spPr>
            <a:xfrm>
              <a:off x="1704237" y="1791140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18B4522-39BD-4818-B439-1B444A87E36F}"/>
                </a:ext>
              </a:extLst>
            </p:cNvPr>
            <p:cNvSpPr/>
            <p:nvPr/>
          </p:nvSpPr>
          <p:spPr>
            <a:xfrm>
              <a:off x="1531490" y="192751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D07982-EA2C-4D19-8DB8-FF0DAF110E4D}"/>
                </a:ext>
              </a:extLst>
            </p:cNvPr>
            <p:cNvSpPr/>
            <p:nvPr/>
          </p:nvSpPr>
          <p:spPr>
            <a:xfrm>
              <a:off x="1295400" y="2064623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3B22560-C79C-4655-9190-766C2C9478FB}"/>
                </a:ext>
              </a:extLst>
            </p:cNvPr>
            <p:cNvSpPr/>
            <p:nvPr/>
          </p:nvSpPr>
          <p:spPr>
            <a:xfrm>
              <a:off x="1580767" y="168385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8" name="Cross 27">
              <a:extLst>
                <a:ext uri="{FF2B5EF4-FFF2-40B4-BE49-F238E27FC236}">
                  <a16:creationId xmlns:a16="http://schemas.microsoft.com/office/drawing/2014/main" id="{6B207B42-789F-4485-AC4F-9C2D0AA9DEA9}"/>
                </a:ext>
              </a:extLst>
            </p:cNvPr>
            <p:cNvSpPr/>
            <p:nvPr/>
          </p:nvSpPr>
          <p:spPr>
            <a:xfrm rot="2734294">
              <a:off x="2472981" y="22371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9" name="Cross 28">
              <a:extLst>
                <a:ext uri="{FF2B5EF4-FFF2-40B4-BE49-F238E27FC236}">
                  <a16:creationId xmlns:a16="http://schemas.microsoft.com/office/drawing/2014/main" id="{D52B3030-6A59-46BF-880C-05D696C5F990}"/>
                </a:ext>
              </a:extLst>
            </p:cNvPr>
            <p:cNvSpPr/>
            <p:nvPr/>
          </p:nvSpPr>
          <p:spPr>
            <a:xfrm rot="2734294">
              <a:off x="1120341" y="2646737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0" name="Cross 29">
              <a:extLst>
                <a:ext uri="{FF2B5EF4-FFF2-40B4-BE49-F238E27FC236}">
                  <a16:creationId xmlns:a16="http://schemas.microsoft.com/office/drawing/2014/main" id="{A98646BF-5FAA-4A2D-A447-A9C25109D3EF}"/>
                </a:ext>
              </a:extLst>
            </p:cNvPr>
            <p:cNvSpPr/>
            <p:nvPr/>
          </p:nvSpPr>
          <p:spPr>
            <a:xfrm rot="2734294">
              <a:off x="1452062" y="284100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1" name="Cross 30">
              <a:extLst>
                <a:ext uri="{FF2B5EF4-FFF2-40B4-BE49-F238E27FC236}">
                  <a16:creationId xmlns:a16="http://schemas.microsoft.com/office/drawing/2014/main" id="{2EE09689-B336-40AB-AA97-97BB9DADD9F3}"/>
                </a:ext>
              </a:extLst>
            </p:cNvPr>
            <p:cNvSpPr/>
            <p:nvPr/>
          </p:nvSpPr>
          <p:spPr>
            <a:xfrm rot="2734294">
              <a:off x="2271958" y="2670635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2" name="Cross 31">
              <a:extLst>
                <a:ext uri="{FF2B5EF4-FFF2-40B4-BE49-F238E27FC236}">
                  <a16:creationId xmlns:a16="http://schemas.microsoft.com/office/drawing/2014/main" id="{AEEDD4A3-F56B-445B-976A-17EB4E481996}"/>
                </a:ext>
              </a:extLst>
            </p:cNvPr>
            <p:cNvSpPr/>
            <p:nvPr/>
          </p:nvSpPr>
          <p:spPr>
            <a:xfrm rot="2734294">
              <a:off x="1853770" y="2888286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3" name="Cross 32">
              <a:extLst>
                <a:ext uri="{FF2B5EF4-FFF2-40B4-BE49-F238E27FC236}">
                  <a16:creationId xmlns:a16="http://schemas.microsoft.com/office/drawing/2014/main" id="{CDB8FB1D-772D-4201-9855-BE320DB559D3}"/>
                </a:ext>
              </a:extLst>
            </p:cNvPr>
            <p:cNvSpPr/>
            <p:nvPr/>
          </p:nvSpPr>
          <p:spPr>
            <a:xfrm rot="2734294">
              <a:off x="812855" y="2319072"/>
              <a:ext cx="153909" cy="15390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8D069EF8-8258-46A1-945D-8F113442A889}"/>
                </a:ext>
              </a:extLst>
            </p:cNvPr>
            <p:cNvSpPr/>
            <p:nvPr/>
          </p:nvSpPr>
          <p:spPr>
            <a:xfrm>
              <a:off x="1848800" y="2070906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6FD6E51-7DAF-40AC-94CC-47C471C44F4F}"/>
                </a:ext>
              </a:extLst>
            </p:cNvPr>
            <p:cNvSpPr/>
            <p:nvPr/>
          </p:nvSpPr>
          <p:spPr>
            <a:xfrm>
              <a:off x="2045415" y="2224345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749EA01-5D9B-4AE1-80A2-FAA62E7BF72E}"/>
                </a:ext>
              </a:extLst>
            </p:cNvPr>
            <p:cNvSpPr/>
            <p:nvPr/>
          </p:nvSpPr>
          <p:spPr>
            <a:xfrm>
              <a:off x="2026623" y="1882119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7B74B05B-4A52-4B26-8134-24F84D2FB909}"/>
                </a:ext>
              </a:extLst>
            </p:cNvPr>
            <p:cNvSpPr/>
            <p:nvPr/>
          </p:nvSpPr>
          <p:spPr>
            <a:xfrm>
              <a:off x="1848801" y="2428132"/>
              <a:ext cx="153439" cy="153439"/>
            </a:xfrm>
            <a:prstGeom prst="ellipse">
              <a:avLst/>
            </a:prstGeom>
            <a:noFill/>
            <a:ln w="19050">
              <a:solidFill>
                <a:schemeClr val="tx2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8" name="Cross 37">
              <a:extLst>
                <a:ext uri="{FF2B5EF4-FFF2-40B4-BE49-F238E27FC236}">
                  <a16:creationId xmlns:a16="http://schemas.microsoft.com/office/drawing/2014/main" id="{F10F9043-9139-4BF6-BB8B-F1F10309FD50}"/>
                </a:ext>
              </a:extLst>
            </p:cNvPr>
            <p:cNvSpPr/>
            <p:nvPr/>
          </p:nvSpPr>
          <p:spPr>
            <a:xfrm rot="2734294">
              <a:off x="2472982" y="1734874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39" name="Cross 38">
              <a:extLst>
                <a:ext uri="{FF2B5EF4-FFF2-40B4-BE49-F238E27FC236}">
                  <a16:creationId xmlns:a16="http://schemas.microsoft.com/office/drawing/2014/main" id="{0282E96B-6F7C-4EBF-8BEA-CDA2FC9EF642}"/>
                </a:ext>
              </a:extLst>
            </p:cNvPr>
            <p:cNvSpPr/>
            <p:nvPr/>
          </p:nvSpPr>
          <p:spPr>
            <a:xfrm rot="2734294">
              <a:off x="2292182" y="1410890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0" name="Cross 39">
              <a:extLst>
                <a:ext uri="{FF2B5EF4-FFF2-40B4-BE49-F238E27FC236}">
                  <a16:creationId xmlns:a16="http://schemas.microsoft.com/office/drawing/2014/main" id="{2ED4062C-36D5-4852-B51B-868E182E514F}"/>
                </a:ext>
              </a:extLst>
            </p:cNvPr>
            <p:cNvSpPr/>
            <p:nvPr/>
          </p:nvSpPr>
          <p:spPr>
            <a:xfrm rot="2734294">
              <a:off x="1902299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1" name="Cross 40">
              <a:extLst>
                <a:ext uri="{FF2B5EF4-FFF2-40B4-BE49-F238E27FC236}">
                  <a16:creationId xmlns:a16="http://schemas.microsoft.com/office/drawing/2014/main" id="{C4D878D8-D0AE-4D99-B09A-D2C3B8BA363B}"/>
                </a:ext>
              </a:extLst>
            </p:cNvPr>
            <p:cNvSpPr/>
            <p:nvPr/>
          </p:nvSpPr>
          <p:spPr>
            <a:xfrm rot="2734294">
              <a:off x="1433225" y="1211552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2" name="Cross 41">
              <a:extLst>
                <a:ext uri="{FF2B5EF4-FFF2-40B4-BE49-F238E27FC236}">
                  <a16:creationId xmlns:a16="http://schemas.microsoft.com/office/drawing/2014/main" id="{92E9437B-A061-4048-8DF7-34405B795634}"/>
                </a:ext>
              </a:extLst>
            </p:cNvPr>
            <p:cNvSpPr/>
            <p:nvPr/>
          </p:nvSpPr>
          <p:spPr>
            <a:xfrm rot="2734294">
              <a:off x="1019788" y="1354717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43" name="Cross 42">
              <a:extLst>
                <a:ext uri="{FF2B5EF4-FFF2-40B4-BE49-F238E27FC236}">
                  <a16:creationId xmlns:a16="http://schemas.microsoft.com/office/drawing/2014/main" id="{049D9EBB-1AE5-4E45-ABB7-5CAFC4D27D29}"/>
                </a:ext>
              </a:extLst>
            </p:cNvPr>
            <p:cNvSpPr/>
            <p:nvPr/>
          </p:nvSpPr>
          <p:spPr>
            <a:xfrm rot="2734294">
              <a:off x="816315" y="1790525"/>
              <a:ext cx="153134" cy="154670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019E3856-D2ED-4C1F-83E9-1B19BCE63718}"/>
              </a:ext>
            </a:extLst>
          </p:cNvPr>
          <p:cNvSpPr txBox="1"/>
          <p:nvPr/>
        </p:nvSpPr>
        <p:spPr>
          <a:xfrm>
            <a:off x="3508670" y="3007274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48F4780-3362-4D98-848D-4EE4A29EF6BC}"/>
              </a:ext>
            </a:extLst>
          </p:cNvPr>
          <p:cNvCxnSpPr/>
          <p:nvPr/>
        </p:nvCxnSpPr>
        <p:spPr>
          <a:xfrm rot="16200000">
            <a:off x="3594400" y="3015413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96F53EB-42B4-48F6-BDDD-000C00EDD1A9}"/>
              </a:ext>
            </a:extLst>
          </p:cNvPr>
          <p:cNvCxnSpPr/>
          <p:nvPr/>
        </p:nvCxnSpPr>
        <p:spPr>
          <a:xfrm rot="16200000">
            <a:off x="2458693" y="3017298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23D39190-CC09-4D36-8967-6EB6280E2859}"/>
              </a:ext>
            </a:extLst>
          </p:cNvPr>
          <p:cNvSpPr txBox="1"/>
          <p:nvPr/>
        </p:nvSpPr>
        <p:spPr>
          <a:xfrm>
            <a:off x="2359426" y="3023824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F4F19D5-E5A9-4693-A858-03C4459A5470}"/>
              </a:ext>
            </a:extLst>
          </p:cNvPr>
          <p:cNvSpPr txBox="1"/>
          <p:nvPr/>
        </p:nvSpPr>
        <p:spPr>
          <a:xfrm>
            <a:off x="2805993" y="3447356"/>
            <a:ext cx="40882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-1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0C30CDE-FE36-493A-97E1-F5F9D74BA47B}"/>
              </a:ext>
            </a:extLst>
          </p:cNvPr>
          <p:cNvCxnSpPr/>
          <p:nvPr/>
        </p:nvCxnSpPr>
        <p:spPr>
          <a:xfrm>
            <a:off x="3041150" y="355656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D287A7-C24E-41C1-A7D8-95B66C552A0A}"/>
              </a:ext>
            </a:extLst>
          </p:cNvPr>
          <p:cNvCxnSpPr/>
          <p:nvPr/>
        </p:nvCxnSpPr>
        <p:spPr>
          <a:xfrm>
            <a:off x="3041150" y="2456756"/>
            <a:ext cx="98115" cy="0"/>
          </a:xfrm>
          <a:prstGeom prst="straightConnector1">
            <a:avLst/>
          </a:prstGeom>
          <a:ln w="19050">
            <a:solidFill>
              <a:schemeClr val="bg1">
                <a:lumMod val="50000"/>
              </a:schemeClr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09C3A200-4348-412C-B71A-88A968ED93FD}"/>
              </a:ext>
            </a:extLst>
          </p:cNvPr>
          <p:cNvSpPr txBox="1"/>
          <p:nvPr/>
        </p:nvSpPr>
        <p:spPr>
          <a:xfrm>
            <a:off x="2832047" y="2327391"/>
            <a:ext cx="274273" cy="261610"/>
          </a:xfrm>
          <a:prstGeom prst="rect">
            <a:avLst/>
          </a:prstGeom>
          <a:noFill/>
          <a:ln w="19050">
            <a:noFill/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alibri"/>
              </a:rPr>
              <a:t>1</a:t>
            </a:r>
            <a:endParaRPr lang="en-US" sz="1100" baseline="-250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C02A35B3-384F-47EC-9620-DAE3FCA70920}"/>
              </a:ext>
            </a:extLst>
          </p:cNvPr>
          <p:cNvSpPr txBox="1"/>
          <p:nvPr/>
        </p:nvSpPr>
        <p:spPr>
          <a:xfrm>
            <a:off x="9975933" y="3479839"/>
            <a:ext cx="18002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Symbol" panose="05050102010706020507" pitchFamily="18" charset="2"/>
              </a:rPr>
              <a:t>q</a:t>
            </a:r>
            <a:r>
              <a:rPr lang="en-US" sz="1800" dirty="0"/>
              <a:t> = [-1, </a:t>
            </a:r>
            <a:r>
              <a:rPr lang="en-US" dirty="0"/>
              <a:t>0</a:t>
            </a:r>
            <a:r>
              <a:rPr lang="en-US" sz="1800" dirty="0"/>
              <a:t>, </a:t>
            </a:r>
            <a:r>
              <a:rPr lang="en-US" dirty="0"/>
              <a:t>0, 1, 1</a:t>
            </a:r>
            <a:r>
              <a:rPr lang="en-US" sz="1800" dirty="0"/>
              <a:t>]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8824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Logistic Regression: Cost/Loss Function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Quantifying the fitness of the 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30670093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082861C-22C4-44BD-B098-2DF50AC1E4AE}"/>
              </a:ext>
            </a:extLst>
          </p:cNvPr>
          <p:cNvSpPr txBox="1"/>
          <p:nvPr/>
        </p:nvSpPr>
        <p:spPr>
          <a:xfrm>
            <a:off x="1551214" y="1099214"/>
            <a:ext cx="2209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Training set: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F1CE5C-5393-4E6E-81DD-9A29C0830577}"/>
              </a:ext>
            </a:extLst>
          </p:cNvPr>
          <p:cNvGrpSpPr/>
          <p:nvPr/>
        </p:nvGrpSpPr>
        <p:grpSpPr>
          <a:xfrm>
            <a:off x="1551214" y="4653975"/>
            <a:ext cx="5638800" cy="584775"/>
            <a:chOff x="457200" y="3182757"/>
            <a:chExt cx="5638800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381D535-FF31-467B-BFA9-AB87D6EA3ACF}"/>
                </a:ext>
              </a:extLst>
            </p:cNvPr>
            <p:cNvSpPr txBox="1"/>
            <p:nvPr/>
          </p:nvSpPr>
          <p:spPr>
            <a:xfrm>
              <a:off x="457200" y="3182757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How to choose parameters    ?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FB81D033-B6C3-4551-8AB4-C56D9DD0E55F}"/>
                </a:ext>
              </a:extLst>
            </p:cNvPr>
            <p:cNvPicPr>
              <a:picLocks noChangeAspect="1"/>
            </p:cNvPicPr>
            <p:nvPr>
              <p:custDataLst>
                <p:tags r:id="rId5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06035" y="3357500"/>
              <a:ext cx="153619" cy="260604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AF224A63-6A60-4019-A057-27CFE721E9D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2009" y="1188275"/>
            <a:ext cx="5383530" cy="3634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02D5FE5-7773-4779-9332-91202D410D22}"/>
              </a:ext>
            </a:extLst>
          </p:cNvPr>
          <p:cNvSpPr txBox="1"/>
          <p:nvPr/>
        </p:nvSpPr>
        <p:spPr>
          <a:xfrm>
            <a:off x="1582882" y="2302575"/>
            <a:ext cx="3352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m examples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C021E21-3AC0-444F-A431-AAC357DB63E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598" y="1916430"/>
            <a:ext cx="1499616" cy="14561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85D31C-43CC-4BF3-8147-45D3DC71A9D1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1414" y="2491359"/>
            <a:ext cx="2244852" cy="3063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139D3C-B93C-4136-990C-20EECD7BC9B9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615" y="3466338"/>
            <a:ext cx="2935224" cy="7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63657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Cost/Loss Function J(</a:t>
            </a:r>
            <a:r>
              <a:rPr lang="en-US" sz="3600" dirty="0">
                <a:latin typeface="Symbol" panose="05050102010706020507" pitchFamily="18" charset="2"/>
              </a:rPr>
              <a:t>q</a:t>
            </a:r>
            <a:r>
              <a:rPr lang="en-US" sz="3600" dirty="0"/>
              <a:t>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E6ECA0-C26B-4274-87CF-22C59345DB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299412"/>
            <a:ext cx="9559018" cy="340827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8B692AC-7A51-441D-93FC-AB9642FD1124}"/>
              </a:ext>
            </a:extLst>
          </p:cNvPr>
          <p:cNvSpPr txBox="1"/>
          <p:nvPr/>
        </p:nvSpPr>
        <p:spPr>
          <a:xfrm>
            <a:off x="732579" y="5325321"/>
            <a:ext cx="77696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Linear Regression: Convex</a:t>
            </a:r>
          </a:p>
          <a:p>
            <a:r>
              <a:rPr lang="en-US" sz="2400" b="0" i="0" u="none" strike="noStrike" baseline="0" dirty="0">
                <a:solidFill>
                  <a:srgbClr val="000000"/>
                </a:solidFill>
                <a:latin typeface="Calibri" panose="020F0502020204030204" pitchFamily="34" charset="0"/>
              </a:rPr>
              <a:t>Logistic Regression: Non-convex, not guaranteed to converge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8105666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ADCC4-7852-4CFB-AB28-9447A1FE3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9913"/>
          </a:xfrm>
        </p:spPr>
        <p:txBody>
          <a:bodyPr>
            <a:normAutofit/>
          </a:bodyPr>
          <a:lstStyle/>
          <a:p>
            <a:r>
              <a:rPr lang="en-US" sz="3600" dirty="0"/>
              <a:t>Can’t use linear regression cost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C84ACD-635C-4D4A-ACC5-A662AF12EB0B}"/>
              </a:ext>
            </a:extLst>
          </p:cNvPr>
          <p:cNvSpPr txBox="1"/>
          <p:nvPr/>
        </p:nvSpPr>
        <p:spPr>
          <a:xfrm>
            <a:off x="1623265" y="1553192"/>
            <a:ext cx="35336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Linear regression: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45BA7E-4D12-4F99-AFF0-A657D40ED34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8737" y="1505207"/>
            <a:ext cx="4219956" cy="65151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31D7CF-C600-4E58-988E-CDF9DF2C5E5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7887" y="2845184"/>
            <a:ext cx="5298948" cy="445770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BA34F74-CB2B-4012-BCC2-108B7C391AAF}"/>
              </a:ext>
            </a:extLst>
          </p:cNvPr>
          <p:cNvCxnSpPr/>
          <p:nvPr/>
        </p:nvCxnSpPr>
        <p:spPr>
          <a:xfrm flipV="1">
            <a:off x="1956487" y="3514982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6D11-16F7-4F26-82D1-C38629FAB668}"/>
              </a:ext>
            </a:extLst>
          </p:cNvPr>
          <p:cNvCxnSpPr/>
          <p:nvPr/>
        </p:nvCxnSpPr>
        <p:spPr>
          <a:xfrm>
            <a:off x="1727887" y="5443223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3541A9DE-0009-44AB-9B7D-EA6E0D5457F8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9487" y="5540378"/>
            <a:ext cx="153619" cy="26060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477269-F141-4330-83CF-24198F28734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0347" y="3743584"/>
            <a:ext cx="427939" cy="24505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EDA715-7B8C-41A9-9474-391AAE8B5CA0}"/>
              </a:ext>
            </a:extLst>
          </p:cNvPr>
          <p:cNvSpPr txBox="1"/>
          <p:nvPr/>
        </p:nvSpPr>
        <p:spPr>
          <a:xfrm>
            <a:off x="2642287" y="3438782"/>
            <a:ext cx="21100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“non-convex”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9C01A05-6E62-452D-9FA8-7F911BFCB197}"/>
              </a:ext>
            </a:extLst>
          </p:cNvPr>
          <p:cNvCxnSpPr/>
          <p:nvPr/>
        </p:nvCxnSpPr>
        <p:spPr>
          <a:xfrm flipV="1">
            <a:off x="6299887" y="3514982"/>
            <a:ext cx="0" cy="2168626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E69DD1C-89B8-4180-B634-285DDA2B20D7}"/>
              </a:ext>
            </a:extLst>
          </p:cNvPr>
          <p:cNvCxnSpPr/>
          <p:nvPr/>
        </p:nvCxnSpPr>
        <p:spPr>
          <a:xfrm>
            <a:off x="6071287" y="5443223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EFD9EDE8-8DA8-42BE-9284-6662443711DE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2887" y="5540378"/>
            <a:ext cx="153619" cy="26060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7E4570-A144-46FE-805C-414E8B117777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3747" y="3743584"/>
            <a:ext cx="427939" cy="24505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A084DBA-E752-4102-BFD7-903FCC36AB26}"/>
              </a:ext>
            </a:extLst>
          </p:cNvPr>
          <p:cNvSpPr txBox="1"/>
          <p:nvPr/>
        </p:nvSpPr>
        <p:spPr>
          <a:xfrm>
            <a:off x="7138087" y="3438782"/>
            <a:ext cx="1307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“convex”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CD5A160-5DBE-4827-BFDC-4B2DD23DACAD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576" y="2138712"/>
            <a:ext cx="2935224" cy="781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7011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Logistic Regression Cost Function: Log Loss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9D3A0A-ADD2-4B7D-960C-2B3A02F7869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1581150"/>
            <a:ext cx="6030468" cy="731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C44634-7A37-476E-8C78-B2453BCD7E6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568609"/>
            <a:ext cx="4712970" cy="2221230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D72F641-8CAD-4EA8-AAA6-03B5F69C6B80}"/>
              </a:ext>
            </a:extLst>
          </p:cNvPr>
          <p:cNvCxnSpPr/>
          <p:nvPr/>
        </p:nvCxnSpPr>
        <p:spPr>
          <a:xfrm flipH="1" flipV="1">
            <a:off x="1535430" y="3507433"/>
            <a:ext cx="1979" cy="2025979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79630AC-56BF-4C0F-96A4-ACFAFFFD631E}"/>
              </a:ext>
            </a:extLst>
          </p:cNvPr>
          <p:cNvCxnSpPr/>
          <p:nvPr/>
        </p:nvCxnSpPr>
        <p:spPr>
          <a:xfrm>
            <a:off x="1306830" y="5435673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703899B-5C62-44DC-AA78-B90E63EDD905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26030" y="5502043"/>
            <a:ext cx="814730" cy="36758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5FB360-730C-4838-90AB-F444499F0771}"/>
              </a:ext>
            </a:extLst>
          </p:cNvPr>
          <p:cNvSpPr txBox="1"/>
          <p:nvPr/>
        </p:nvSpPr>
        <p:spPr>
          <a:xfrm>
            <a:off x="2183167" y="3198167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1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E176529-BB5D-49D0-83A6-3B6FDD0CA206}"/>
              </a:ext>
            </a:extLst>
          </p:cNvPr>
          <p:cNvCxnSpPr/>
          <p:nvPr/>
        </p:nvCxnSpPr>
        <p:spPr>
          <a:xfrm>
            <a:off x="4126230" y="5336232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106932F-153C-418F-BB53-6670A1678F4A}"/>
              </a:ext>
            </a:extLst>
          </p:cNvPr>
          <p:cNvSpPr txBox="1"/>
          <p:nvPr/>
        </p:nvSpPr>
        <p:spPr>
          <a:xfrm>
            <a:off x="3973830" y="5512382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DBF890-5452-4219-8FC7-C8E0036B5BCC}"/>
              </a:ext>
            </a:extLst>
          </p:cNvPr>
          <p:cNvSpPr txBox="1"/>
          <p:nvPr/>
        </p:nvSpPr>
        <p:spPr>
          <a:xfrm>
            <a:off x="1383030" y="547655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66673E47-BFD1-4B0B-B9FF-B3ED01C089EF}"/>
                  </a:ext>
                </a:extLst>
              </p14:cNvPr>
              <p14:cNvContentPartPr/>
              <p14:nvPr/>
            </p14:nvContentPartPr>
            <p14:xfrm>
              <a:off x="4917542" y="3941280"/>
              <a:ext cx="36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66673E47-BFD1-4B0B-B9FF-B3ED01C089E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899902" y="3833640"/>
                <a:ext cx="3600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75554EE-3092-4F52-8486-523AB781660B}"/>
                  </a:ext>
                </a:extLst>
              </p14:cNvPr>
              <p14:cNvContentPartPr/>
              <p14:nvPr/>
            </p14:nvContentPartPr>
            <p14:xfrm>
              <a:off x="8155022" y="2585880"/>
              <a:ext cx="360" cy="4608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75554EE-3092-4F52-8486-523AB781660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8137022" y="2478240"/>
                <a:ext cx="36000" cy="26172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906B02CD-07DB-4257-93A1-8430CC4AB8C6}"/>
              </a:ext>
            </a:extLst>
          </p:cNvPr>
          <p:cNvGrpSpPr/>
          <p:nvPr/>
        </p:nvGrpSpPr>
        <p:grpSpPr>
          <a:xfrm>
            <a:off x="5053622" y="1346400"/>
            <a:ext cx="12960" cy="360"/>
            <a:chOff x="5053622" y="1346400"/>
            <a:chExt cx="129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4BE32D6-576A-4D8E-83DA-E9402FBD0164}"/>
                    </a:ext>
                  </a:extLst>
                </p14:cNvPr>
                <p14:cNvContentPartPr/>
                <p14:nvPr/>
              </p14:nvContentPartPr>
              <p14:xfrm>
                <a:off x="5061182" y="1346400"/>
                <a:ext cx="5400" cy="36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4BE32D6-576A-4D8E-83DA-E9402FBD016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043182" y="1238760"/>
                  <a:ext cx="4104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76FEF5C-A91B-4860-833C-00715169657D}"/>
                    </a:ext>
                  </a:extLst>
                </p14:cNvPr>
                <p14:cNvContentPartPr/>
                <p14:nvPr/>
              </p14:nvContentPartPr>
              <p14:xfrm>
                <a:off x="5053622" y="1346400"/>
                <a:ext cx="360" cy="3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76FEF5C-A91B-4860-833C-0071516965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035622" y="12387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B431E48-5BCE-42EB-937D-F6FAF19F8E8A}"/>
              </a:ext>
            </a:extLst>
          </p:cNvPr>
          <p:cNvGrpSpPr/>
          <p:nvPr/>
        </p:nvGrpSpPr>
        <p:grpSpPr>
          <a:xfrm>
            <a:off x="2532902" y="5090760"/>
            <a:ext cx="408240" cy="173160"/>
            <a:chOff x="2532902" y="5090760"/>
            <a:chExt cx="408240" cy="1731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BB3F0A3-8B55-4867-955F-5898679F0E40}"/>
                    </a:ext>
                  </a:extLst>
                </p14:cNvPr>
                <p14:cNvContentPartPr/>
                <p14:nvPr/>
              </p14:nvContentPartPr>
              <p14:xfrm>
                <a:off x="2940782" y="5177160"/>
                <a:ext cx="360" cy="3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9BB3F0A3-8B55-4867-955F-5898679F0E4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922782" y="50691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1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81453809-822B-4E66-87C0-5E8805840BAD}"/>
                    </a:ext>
                  </a:extLst>
                </p14:cNvPr>
                <p14:cNvContentPartPr/>
                <p14:nvPr/>
              </p14:nvContentPartPr>
              <p14:xfrm>
                <a:off x="2779862" y="5263560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81453809-822B-4E66-87C0-5E8805840BAD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762222" y="51555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510CDA9-6B85-4457-9080-D3785CC4065D}"/>
                    </a:ext>
                  </a:extLst>
                </p14:cNvPr>
                <p14:cNvContentPartPr/>
                <p14:nvPr/>
              </p14:nvContentPartPr>
              <p14:xfrm>
                <a:off x="2804702" y="5213880"/>
                <a:ext cx="360" cy="3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510CDA9-6B85-4457-9080-D3785CC406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787062" y="510624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D3E22FB-F545-4031-90D1-AE3C74BA3510}"/>
                    </a:ext>
                  </a:extLst>
                </p14:cNvPr>
                <p14:cNvContentPartPr/>
                <p14:nvPr/>
              </p14:nvContentPartPr>
              <p14:xfrm>
                <a:off x="2564942" y="5152320"/>
                <a:ext cx="5040" cy="3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D3E22FB-F545-4031-90D1-AE3C74BA351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2547302" y="5044320"/>
                  <a:ext cx="40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4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09CD96C-ADFC-4CEA-A241-5716EABAD5BC}"/>
                    </a:ext>
                  </a:extLst>
                </p14:cNvPr>
                <p14:cNvContentPartPr/>
                <p14:nvPr/>
              </p14:nvContentPartPr>
              <p14:xfrm>
                <a:off x="2557742" y="5152320"/>
                <a:ext cx="360" cy="3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09CD96C-ADFC-4CEA-A241-5716EABAD5B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539742" y="504432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6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E9639435-1DA2-4122-AC06-29B2A48F2CE6}"/>
                    </a:ext>
                  </a:extLst>
                </p14:cNvPr>
                <p14:cNvContentPartPr/>
                <p14:nvPr/>
              </p14:nvContentPartPr>
              <p14:xfrm>
                <a:off x="2532902" y="5090760"/>
                <a:ext cx="360" cy="36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E9639435-1DA2-4122-AC06-29B2A48F2CE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515262" y="498276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B004A928-9025-4245-8736-5CE0AD400BF1}"/>
              </a:ext>
            </a:extLst>
          </p:cNvPr>
          <p:cNvGrpSpPr/>
          <p:nvPr/>
        </p:nvGrpSpPr>
        <p:grpSpPr>
          <a:xfrm>
            <a:off x="2063102" y="4744440"/>
            <a:ext cx="360" cy="360"/>
            <a:chOff x="2063102" y="4744440"/>
            <a:chExt cx="360" cy="360"/>
          </a:xfrm>
        </p:grpSpPr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2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F16BBB72-D32C-40E2-96A7-4671279CD8FB}"/>
                    </a:ext>
                  </a:extLst>
                </p14:cNvPr>
                <p14:cNvContentPartPr/>
                <p14:nvPr/>
              </p14:nvContentPartPr>
              <p14:xfrm>
                <a:off x="2063102" y="4744440"/>
                <a:ext cx="360" cy="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F16BBB72-D32C-40E2-96A7-4671279CD8FB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45102" y="463680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 xmlns:aink="http://schemas.microsoft.com/office/drawing/2016/ink">
          <mc:Choice Requires="p14 aink">
            <p:contentPart p14:bwMode="auto" r:id="rId3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15F5F2F-2504-4010-AEA3-780DAE4325C1}"/>
                    </a:ext>
                  </a:extLst>
                </p14:cNvPr>
                <p14:cNvContentPartPr/>
                <p14:nvPr/>
              </p14:nvContentPartPr>
              <p14:xfrm>
                <a:off x="2063102" y="4744440"/>
                <a:ext cx="360" cy="3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15F5F2F-2504-4010-AEA3-780DAE4325C1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045102" y="4636800"/>
                  <a:ext cx="36000" cy="2160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96FB099-64BF-4039-9C0A-A175B6D8F736}"/>
              </a:ext>
            </a:extLst>
          </p:cNvPr>
          <p:cNvSpPr/>
          <p:nvPr/>
        </p:nvSpPr>
        <p:spPr>
          <a:xfrm>
            <a:off x="1588655" y="3722255"/>
            <a:ext cx="2512290" cy="1690254"/>
          </a:xfrm>
          <a:custGeom>
            <a:avLst/>
            <a:gdLst>
              <a:gd name="connsiteX0" fmla="*/ 0 w 2512290"/>
              <a:gd name="connsiteY0" fmla="*/ 0 h 1690254"/>
              <a:gd name="connsiteX1" fmla="*/ 9236 w 2512290"/>
              <a:gd name="connsiteY1" fmla="*/ 46181 h 1690254"/>
              <a:gd name="connsiteX2" fmla="*/ 27709 w 2512290"/>
              <a:gd name="connsiteY2" fmla="*/ 110836 h 1690254"/>
              <a:gd name="connsiteX3" fmla="*/ 36945 w 2512290"/>
              <a:gd name="connsiteY3" fmla="*/ 184727 h 1690254"/>
              <a:gd name="connsiteX4" fmla="*/ 64654 w 2512290"/>
              <a:gd name="connsiteY4" fmla="*/ 341745 h 1690254"/>
              <a:gd name="connsiteX5" fmla="*/ 73890 w 2512290"/>
              <a:gd name="connsiteY5" fmla="*/ 443345 h 1690254"/>
              <a:gd name="connsiteX6" fmla="*/ 92363 w 2512290"/>
              <a:gd name="connsiteY6" fmla="*/ 508000 h 1690254"/>
              <a:gd name="connsiteX7" fmla="*/ 110836 w 2512290"/>
              <a:gd name="connsiteY7" fmla="*/ 581890 h 1690254"/>
              <a:gd name="connsiteX8" fmla="*/ 129309 w 2512290"/>
              <a:gd name="connsiteY8" fmla="*/ 628072 h 1690254"/>
              <a:gd name="connsiteX9" fmla="*/ 147781 w 2512290"/>
              <a:gd name="connsiteY9" fmla="*/ 692727 h 1690254"/>
              <a:gd name="connsiteX10" fmla="*/ 166254 w 2512290"/>
              <a:gd name="connsiteY10" fmla="*/ 729672 h 1690254"/>
              <a:gd name="connsiteX11" fmla="*/ 184727 w 2512290"/>
              <a:gd name="connsiteY11" fmla="*/ 812800 h 1690254"/>
              <a:gd name="connsiteX12" fmla="*/ 203200 w 2512290"/>
              <a:gd name="connsiteY12" fmla="*/ 849745 h 1690254"/>
              <a:gd name="connsiteX13" fmla="*/ 221672 w 2512290"/>
              <a:gd name="connsiteY13" fmla="*/ 905163 h 1690254"/>
              <a:gd name="connsiteX14" fmla="*/ 230909 w 2512290"/>
              <a:gd name="connsiteY14" fmla="*/ 932872 h 1690254"/>
              <a:gd name="connsiteX15" fmla="*/ 258618 w 2512290"/>
              <a:gd name="connsiteY15" fmla="*/ 997527 h 1690254"/>
              <a:gd name="connsiteX16" fmla="*/ 277090 w 2512290"/>
              <a:gd name="connsiteY16" fmla="*/ 1025236 h 1690254"/>
              <a:gd name="connsiteX17" fmla="*/ 286327 w 2512290"/>
              <a:gd name="connsiteY17" fmla="*/ 1052945 h 1690254"/>
              <a:gd name="connsiteX18" fmla="*/ 323272 w 2512290"/>
              <a:gd name="connsiteY18" fmla="*/ 1126836 h 1690254"/>
              <a:gd name="connsiteX19" fmla="*/ 378690 w 2512290"/>
              <a:gd name="connsiteY19" fmla="*/ 1219200 h 1690254"/>
              <a:gd name="connsiteX20" fmla="*/ 415636 w 2512290"/>
              <a:gd name="connsiteY20" fmla="*/ 1237672 h 1690254"/>
              <a:gd name="connsiteX21" fmla="*/ 443345 w 2512290"/>
              <a:gd name="connsiteY21" fmla="*/ 1265381 h 1690254"/>
              <a:gd name="connsiteX22" fmla="*/ 535709 w 2512290"/>
              <a:gd name="connsiteY22" fmla="*/ 1339272 h 1690254"/>
              <a:gd name="connsiteX23" fmla="*/ 591127 w 2512290"/>
              <a:gd name="connsiteY23" fmla="*/ 1413163 h 1690254"/>
              <a:gd name="connsiteX24" fmla="*/ 618836 w 2512290"/>
              <a:gd name="connsiteY24" fmla="*/ 1431636 h 1690254"/>
              <a:gd name="connsiteX25" fmla="*/ 775854 w 2512290"/>
              <a:gd name="connsiteY25" fmla="*/ 1533236 h 1690254"/>
              <a:gd name="connsiteX26" fmla="*/ 803563 w 2512290"/>
              <a:gd name="connsiteY26" fmla="*/ 1542472 h 1690254"/>
              <a:gd name="connsiteX27" fmla="*/ 1034472 w 2512290"/>
              <a:gd name="connsiteY27" fmla="*/ 1570181 h 1690254"/>
              <a:gd name="connsiteX28" fmla="*/ 1126836 w 2512290"/>
              <a:gd name="connsiteY28" fmla="*/ 1588654 h 1690254"/>
              <a:gd name="connsiteX29" fmla="*/ 1182254 w 2512290"/>
              <a:gd name="connsiteY29" fmla="*/ 1597890 h 1690254"/>
              <a:gd name="connsiteX30" fmla="*/ 1228436 w 2512290"/>
              <a:gd name="connsiteY30" fmla="*/ 1607127 h 1690254"/>
              <a:gd name="connsiteX31" fmla="*/ 1302327 w 2512290"/>
              <a:gd name="connsiteY31" fmla="*/ 1616363 h 1690254"/>
              <a:gd name="connsiteX32" fmla="*/ 1357745 w 2512290"/>
              <a:gd name="connsiteY32" fmla="*/ 1625600 h 1690254"/>
              <a:gd name="connsiteX33" fmla="*/ 1607127 w 2512290"/>
              <a:gd name="connsiteY33" fmla="*/ 1634836 h 1690254"/>
              <a:gd name="connsiteX34" fmla="*/ 1856509 w 2512290"/>
              <a:gd name="connsiteY34" fmla="*/ 1653309 h 1690254"/>
              <a:gd name="connsiteX35" fmla="*/ 2050472 w 2512290"/>
              <a:gd name="connsiteY35" fmla="*/ 1671781 h 1690254"/>
              <a:gd name="connsiteX36" fmla="*/ 2512290 w 2512290"/>
              <a:gd name="connsiteY36" fmla="*/ 1690254 h 16902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2512290" h="1690254">
                <a:moveTo>
                  <a:pt x="0" y="0"/>
                </a:moveTo>
                <a:cubicBezTo>
                  <a:pt x="3079" y="15394"/>
                  <a:pt x="5429" y="30951"/>
                  <a:pt x="9236" y="46181"/>
                </a:cubicBezTo>
                <a:cubicBezTo>
                  <a:pt x="14672" y="67926"/>
                  <a:pt x="23313" y="88857"/>
                  <a:pt x="27709" y="110836"/>
                </a:cubicBezTo>
                <a:cubicBezTo>
                  <a:pt x="32577" y="135176"/>
                  <a:pt x="33263" y="160180"/>
                  <a:pt x="36945" y="184727"/>
                </a:cubicBezTo>
                <a:cubicBezTo>
                  <a:pt x="49575" y="268926"/>
                  <a:pt x="51604" y="276490"/>
                  <a:pt x="64654" y="341745"/>
                </a:cubicBezTo>
                <a:cubicBezTo>
                  <a:pt x="67733" y="375612"/>
                  <a:pt x="69396" y="409637"/>
                  <a:pt x="73890" y="443345"/>
                </a:cubicBezTo>
                <a:cubicBezTo>
                  <a:pt x="77901" y="473428"/>
                  <a:pt x="84932" y="480755"/>
                  <a:pt x="92363" y="508000"/>
                </a:cubicBezTo>
                <a:cubicBezTo>
                  <a:pt x="99043" y="532493"/>
                  <a:pt x="101407" y="558318"/>
                  <a:pt x="110836" y="581890"/>
                </a:cubicBezTo>
                <a:cubicBezTo>
                  <a:pt x="116994" y="597284"/>
                  <a:pt x="124066" y="612343"/>
                  <a:pt x="129309" y="628072"/>
                </a:cubicBezTo>
                <a:cubicBezTo>
                  <a:pt x="141026" y="663222"/>
                  <a:pt x="134439" y="661596"/>
                  <a:pt x="147781" y="692727"/>
                </a:cubicBezTo>
                <a:cubicBezTo>
                  <a:pt x="153205" y="705382"/>
                  <a:pt x="160096" y="717357"/>
                  <a:pt x="166254" y="729672"/>
                </a:cubicBezTo>
                <a:cubicBezTo>
                  <a:pt x="168763" y="742219"/>
                  <a:pt x="179135" y="797888"/>
                  <a:pt x="184727" y="812800"/>
                </a:cubicBezTo>
                <a:cubicBezTo>
                  <a:pt x="189562" y="825692"/>
                  <a:pt x="198086" y="836961"/>
                  <a:pt x="203200" y="849745"/>
                </a:cubicBezTo>
                <a:cubicBezTo>
                  <a:pt x="210432" y="867824"/>
                  <a:pt x="215514" y="886690"/>
                  <a:pt x="221672" y="905163"/>
                </a:cubicBezTo>
                <a:cubicBezTo>
                  <a:pt x="224751" y="914399"/>
                  <a:pt x="227074" y="923923"/>
                  <a:pt x="230909" y="932872"/>
                </a:cubicBezTo>
                <a:cubicBezTo>
                  <a:pt x="240145" y="954424"/>
                  <a:pt x="248132" y="976555"/>
                  <a:pt x="258618" y="997527"/>
                </a:cubicBezTo>
                <a:cubicBezTo>
                  <a:pt x="263582" y="1007456"/>
                  <a:pt x="272126" y="1015307"/>
                  <a:pt x="277090" y="1025236"/>
                </a:cubicBezTo>
                <a:cubicBezTo>
                  <a:pt x="281444" y="1033944"/>
                  <a:pt x="282298" y="1044082"/>
                  <a:pt x="286327" y="1052945"/>
                </a:cubicBezTo>
                <a:cubicBezTo>
                  <a:pt x="297722" y="1078014"/>
                  <a:pt x="313045" y="1101268"/>
                  <a:pt x="323272" y="1126836"/>
                </a:cubicBezTo>
                <a:cubicBezTo>
                  <a:pt x="339885" y="1168369"/>
                  <a:pt x="342305" y="1187363"/>
                  <a:pt x="378690" y="1219200"/>
                </a:cubicBezTo>
                <a:cubicBezTo>
                  <a:pt x="389052" y="1228267"/>
                  <a:pt x="403321" y="1231515"/>
                  <a:pt x="415636" y="1237672"/>
                </a:cubicBezTo>
                <a:cubicBezTo>
                  <a:pt x="424872" y="1246908"/>
                  <a:pt x="433034" y="1257362"/>
                  <a:pt x="443345" y="1265381"/>
                </a:cubicBezTo>
                <a:cubicBezTo>
                  <a:pt x="504462" y="1312917"/>
                  <a:pt x="489961" y="1285899"/>
                  <a:pt x="535709" y="1339272"/>
                </a:cubicBezTo>
                <a:cubicBezTo>
                  <a:pt x="586881" y="1398973"/>
                  <a:pt x="508593" y="1330629"/>
                  <a:pt x="591127" y="1413163"/>
                </a:cubicBezTo>
                <a:cubicBezTo>
                  <a:pt x="598976" y="1421012"/>
                  <a:pt x="610482" y="1424326"/>
                  <a:pt x="618836" y="1431636"/>
                </a:cubicBezTo>
                <a:cubicBezTo>
                  <a:pt x="690489" y="1494333"/>
                  <a:pt x="652635" y="1492165"/>
                  <a:pt x="775854" y="1533236"/>
                </a:cubicBezTo>
                <a:cubicBezTo>
                  <a:pt x="785090" y="1536315"/>
                  <a:pt x="794059" y="1540360"/>
                  <a:pt x="803563" y="1542472"/>
                </a:cubicBezTo>
                <a:cubicBezTo>
                  <a:pt x="879443" y="1559335"/>
                  <a:pt x="957903" y="1558091"/>
                  <a:pt x="1034472" y="1570181"/>
                </a:cubicBezTo>
                <a:cubicBezTo>
                  <a:pt x="1065486" y="1575078"/>
                  <a:pt x="1095865" y="1583492"/>
                  <a:pt x="1126836" y="1588654"/>
                </a:cubicBezTo>
                <a:lnTo>
                  <a:pt x="1182254" y="1597890"/>
                </a:lnTo>
                <a:cubicBezTo>
                  <a:pt x="1197700" y="1600698"/>
                  <a:pt x="1212920" y="1604740"/>
                  <a:pt x="1228436" y="1607127"/>
                </a:cubicBezTo>
                <a:cubicBezTo>
                  <a:pt x="1252969" y="1610901"/>
                  <a:pt x="1277754" y="1612853"/>
                  <a:pt x="1302327" y="1616363"/>
                </a:cubicBezTo>
                <a:cubicBezTo>
                  <a:pt x="1320866" y="1619012"/>
                  <a:pt x="1339052" y="1624467"/>
                  <a:pt x="1357745" y="1625600"/>
                </a:cubicBezTo>
                <a:cubicBezTo>
                  <a:pt x="1440777" y="1630632"/>
                  <a:pt x="1524071" y="1630222"/>
                  <a:pt x="1607127" y="1634836"/>
                </a:cubicBezTo>
                <a:cubicBezTo>
                  <a:pt x="1690354" y="1639460"/>
                  <a:pt x="1773798" y="1642970"/>
                  <a:pt x="1856509" y="1653309"/>
                </a:cubicBezTo>
                <a:cubicBezTo>
                  <a:pt x="1927941" y="1662238"/>
                  <a:pt x="1974045" y="1669190"/>
                  <a:pt x="2050472" y="1671781"/>
                </a:cubicBezTo>
                <a:cubicBezTo>
                  <a:pt x="2512655" y="1687448"/>
                  <a:pt x="2335710" y="1646110"/>
                  <a:pt x="2512290" y="169025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18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14" grpId="0"/>
      <p:bldP spid="3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187FF-9FA4-4105-A984-948A0C3CC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86319" cy="808767"/>
          </a:xfrm>
        </p:spPr>
        <p:txBody>
          <a:bodyPr/>
          <a:lstStyle/>
          <a:p>
            <a:r>
              <a:rPr lang="en-US" dirty="0"/>
              <a:t>Logistic regression cost function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AB773C7-D986-447D-BF5B-652E4DE50A82}"/>
              </a:ext>
            </a:extLst>
          </p:cNvPr>
          <p:cNvCxnSpPr/>
          <p:nvPr/>
        </p:nvCxnSpPr>
        <p:spPr>
          <a:xfrm flipH="1" flipV="1">
            <a:off x="2119103" y="2761220"/>
            <a:ext cx="2" cy="2483182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4ACD6CA-7ABC-4776-8786-6EDD53DFAA4D}"/>
              </a:ext>
            </a:extLst>
          </p:cNvPr>
          <p:cNvCxnSpPr/>
          <p:nvPr/>
        </p:nvCxnSpPr>
        <p:spPr>
          <a:xfrm>
            <a:off x="1888524" y="5146661"/>
            <a:ext cx="3200399" cy="0"/>
          </a:xfrm>
          <a:prstGeom prst="line">
            <a:avLst/>
          </a:prstGeom>
          <a:ln w="38100">
            <a:solidFill>
              <a:schemeClr val="tx1"/>
            </a:solidFill>
            <a:tailEnd type="arrow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6CD2473-A5F0-4297-B971-004A768A18E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7724" y="5213031"/>
            <a:ext cx="814730" cy="36758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3FB957-00D5-4D59-9C34-F3D4EFE3A393}"/>
              </a:ext>
            </a:extLst>
          </p:cNvPr>
          <p:cNvSpPr txBox="1"/>
          <p:nvPr/>
        </p:nvSpPr>
        <p:spPr>
          <a:xfrm>
            <a:off x="2955361" y="2451955"/>
            <a:ext cx="13715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If y = 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2E5A70-4429-42D7-BFD8-0BEEFAF0E5F3}"/>
              </a:ext>
            </a:extLst>
          </p:cNvPr>
          <p:cNvCxnSpPr/>
          <p:nvPr/>
        </p:nvCxnSpPr>
        <p:spPr>
          <a:xfrm>
            <a:off x="4707924" y="5047220"/>
            <a:ext cx="0" cy="228600"/>
          </a:xfrm>
          <a:prstGeom prst="line">
            <a:avLst/>
          </a:prstGeom>
          <a:ln w="317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FFCB0B1-E718-46AA-8378-40D054EBFAA4}"/>
              </a:ext>
            </a:extLst>
          </p:cNvPr>
          <p:cNvSpPr txBox="1"/>
          <p:nvPr/>
        </p:nvSpPr>
        <p:spPr>
          <a:xfrm>
            <a:off x="4555524" y="5223370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D432B6-E161-4F6B-8B0B-C36C8B06FCCF}"/>
              </a:ext>
            </a:extLst>
          </p:cNvPr>
          <p:cNvSpPr txBox="1"/>
          <p:nvPr/>
        </p:nvSpPr>
        <p:spPr>
          <a:xfrm>
            <a:off x="1964724" y="5187538"/>
            <a:ext cx="381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3063635-10BB-4277-A4F7-BBFCD8C578E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8524" y="1618220"/>
            <a:ext cx="6030468" cy="731520"/>
          </a:xfrm>
          <a:prstGeom prst="rect">
            <a:avLst/>
          </a:prstGeom>
        </p:spPr>
      </p:pic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418DED4-F233-4802-A1F2-89A3990F465C}"/>
              </a:ext>
            </a:extLst>
          </p:cNvPr>
          <p:cNvSpPr/>
          <p:nvPr/>
        </p:nvSpPr>
        <p:spPr>
          <a:xfrm>
            <a:off x="2112972" y="3200401"/>
            <a:ext cx="2594951" cy="1940010"/>
          </a:xfrm>
          <a:custGeom>
            <a:avLst/>
            <a:gdLst>
              <a:gd name="connsiteX0" fmla="*/ 2471384 w 2471384"/>
              <a:gd name="connsiteY0" fmla="*/ 0 h 1940011"/>
              <a:gd name="connsiteX1" fmla="*/ 2459027 w 2471384"/>
              <a:gd name="connsiteY1" fmla="*/ 210065 h 1940011"/>
              <a:gd name="connsiteX2" fmla="*/ 2434313 w 2471384"/>
              <a:gd name="connsiteY2" fmla="*/ 407773 h 1940011"/>
              <a:gd name="connsiteX3" fmla="*/ 2384886 w 2471384"/>
              <a:gd name="connsiteY3" fmla="*/ 580768 h 1940011"/>
              <a:gd name="connsiteX4" fmla="*/ 2310746 w 2471384"/>
              <a:gd name="connsiteY4" fmla="*/ 716692 h 1940011"/>
              <a:gd name="connsiteX5" fmla="*/ 2261319 w 2471384"/>
              <a:gd name="connsiteY5" fmla="*/ 778476 h 1940011"/>
              <a:gd name="connsiteX6" fmla="*/ 2199535 w 2471384"/>
              <a:gd name="connsiteY6" fmla="*/ 827903 h 1940011"/>
              <a:gd name="connsiteX7" fmla="*/ 2150108 w 2471384"/>
              <a:gd name="connsiteY7" fmla="*/ 902043 h 1940011"/>
              <a:gd name="connsiteX8" fmla="*/ 2075968 w 2471384"/>
              <a:gd name="connsiteY8" fmla="*/ 963827 h 1940011"/>
              <a:gd name="connsiteX9" fmla="*/ 2026541 w 2471384"/>
              <a:gd name="connsiteY9" fmla="*/ 1037968 h 1940011"/>
              <a:gd name="connsiteX10" fmla="*/ 1927686 w 2471384"/>
              <a:gd name="connsiteY10" fmla="*/ 1136822 h 1940011"/>
              <a:gd name="connsiteX11" fmla="*/ 1890616 w 2471384"/>
              <a:gd name="connsiteY11" fmla="*/ 1173892 h 1940011"/>
              <a:gd name="connsiteX12" fmla="*/ 1828832 w 2471384"/>
              <a:gd name="connsiteY12" fmla="*/ 1210962 h 1940011"/>
              <a:gd name="connsiteX13" fmla="*/ 1692908 w 2471384"/>
              <a:gd name="connsiteY13" fmla="*/ 1322173 h 1940011"/>
              <a:gd name="connsiteX14" fmla="*/ 1507557 w 2471384"/>
              <a:gd name="connsiteY14" fmla="*/ 1408670 h 1940011"/>
              <a:gd name="connsiteX15" fmla="*/ 1433416 w 2471384"/>
              <a:gd name="connsiteY15" fmla="*/ 1458097 h 1940011"/>
              <a:gd name="connsiteX16" fmla="*/ 1346919 w 2471384"/>
              <a:gd name="connsiteY16" fmla="*/ 1482811 h 1940011"/>
              <a:gd name="connsiteX17" fmla="*/ 1248065 w 2471384"/>
              <a:gd name="connsiteY17" fmla="*/ 1532238 h 1940011"/>
              <a:gd name="connsiteX18" fmla="*/ 1149211 w 2471384"/>
              <a:gd name="connsiteY18" fmla="*/ 1569308 h 1940011"/>
              <a:gd name="connsiteX19" fmla="*/ 1075070 w 2471384"/>
              <a:gd name="connsiteY19" fmla="*/ 1606378 h 1940011"/>
              <a:gd name="connsiteX20" fmla="*/ 988573 w 2471384"/>
              <a:gd name="connsiteY20" fmla="*/ 1631092 h 1940011"/>
              <a:gd name="connsiteX21" fmla="*/ 889719 w 2471384"/>
              <a:gd name="connsiteY21" fmla="*/ 1680519 h 1940011"/>
              <a:gd name="connsiteX22" fmla="*/ 729081 w 2471384"/>
              <a:gd name="connsiteY22" fmla="*/ 1742303 h 1940011"/>
              <a:gd name="connsiteX23" fmla="*/ 605513 w 2471384"/>
              <a:gd name="connsiteY23" fmla="*/ 1779373 h 1940011"/>
              <a:gd name="connsiteX24" fmla="*/ 556086 w 2471384"/>
              <a:gd name="connsiteY24" fmla="*/ 1804086 h 1940011"/>
              <a:gd name="connsiteX25" fmla="*/ 481946 w 2471384"/>
              <a:gd name="connsiteY25" fmla="*/ 1816443 h 1940011"/>
              <a:gd name="connsiteX26" fmla="*/ 407805 w 2471384"/>
              <a:gd name="connsiteY26" fmla="*/ 1841157 h 1940011"/>
              <a:gd name="connsiteX27" fmla="*/ 346022 w 2471384"/>
              <a:gd name="connsiteY27" fmla="*/ 1853514 h 1940011"/>
              <a:gd name="connsiteX28" fmla="*/ 308951 w 2471384"/>
              <a:gd name="connsiteY28" fmla="*/ 1865870 h 1940011"/>
              <a:gd name="connsiteX29" fmla="*/ 185384 w 2471384"/>
              <a:gd name="connsiteY29" fmla="*/ 1878227 h 1940011"/>
              <a:gd name="connsiteX30" fmla="*/ 74173 w 2471384"/>
              <a:gd name="connsiteY30" fmla="*/ 1902941 h 1940011"/>
              <a:gd name="connsiteX31" fmla="*/ 32 w 2471384"/>
              <a:gd name="connsiteY31" fmla="*/ 1940011 h 194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2471384" h="1940011">
                <a:moveTo>
                  <a:pt x="2471384" y="0"/>
                </a:moveTo>
                <a:cubicBezTo>
                  <a:pt x="2467265" y="70022"/>
                  <a:pt x="2464209" y="140114"/>
                  <a:pt x="2459027" y="210065"/>
                </a:cubicBezTo>
                <a:cubicBezTo>
                  <a:pt x="2454016" y="277711"/>
                  <a:pt x="2447520" y="341737"/>
                  <a:pt x="2434313" y="407773"/>
                </a:cubicBezTo>
                <a:cubicBezTo>
                  <a:pt x="2417179" y="493442"/>
                  <a:pt x="2416466" y="511293"/>
                  <a:pt x="2384886" y="580768"/>
                </a:cubicBezTo>
                <a:cubicBezTo>
                  <a:pt x="2367681" y="618618"/>
                  <a:pt x="2335428" y="681432"/>
                  <a:pt x="2310746" y="716692"/>
                </a:cubicBezTo>
                <a:cubicBezTo>
                  <a:pt x="2295622" y="738298"/>
                  <a:pt x="2279968" y="759827"/>
                  <a:pt x="2261319" y="778476"/>
                </a:cubicBezTo>
                <a:cubicBezTo>
                  <a:pt x="2242670" y="797125"/>
                  <a:pt x="2217178" y="808299"/>
                  <a:pt x="2199535" y="827903"/>
                </a:cubicBezTo>
                <a:cubicBezTo>
                  <a:pt x="2179665" y="849980"/>
                  <a:pt x="2170088" y="880065"/>
                  <a:pt x="2150108" y="902043"/>
                </a:cubicBezTo>
                <a:cubicBezTo>
                  <a:pt x="2128468" y="925847"/>
                  <a:pt x="2097608" y="940023"/>
                  <a:pt x="2075968" y="963827"/>
                </a:cubicBezTo>
                <a:cubicBezTo>
                  <a:pt x="2055988" y="985805"/>
                  <a:pt x="2045871" y="1015417"/>
                  <a:pt x="2026541" y="1037968"/>
                </a:cubicBezTo>
                <a:cubicBezTo>
                  <a:pt x="1996214" y="1073350"/>
                  <a:pt x="1960638" y="1103871"/>
                  <a:pt x="1927686" y="1136822"/>
                </a:cubicBezTo>
                <a:cubicBezTo>
                  <a:pt x="1915329" y="1149179"/>
                  <a:pt x="1905601" y="1164901"/>
                  <a:pt x="1890616" y="1173892"/>
                </a:cubicBezTo>
                <a:cubicBezTo>
                  <a:pt x="1870021" y="1186249"/>
                  <a:pt x="1848046" y="1196552"/>
                  <a:pt x="1828832" y="1210962"/>
                </a:cubicBezTo>
                <a:cubicBezTo>
                  <a:pt x="1781999" y="1246086"/>
                  <a:pt x="1747721" y="1301618"/>
                  <a:pt x="1692908" y="1322173"/>
                </a:cubicBezTo>
                <a:cubicBezTo>
                  <a:pt x="1585642" y="1362397"/>
                  <a:pt x="1603207" y="1349809"/>
                  <a:pt x="1507557" y="1408670"/>
                </a:cubicBezTo>
                <a:cubicBezTo>
                  <a:pt x="1482261" y="1424237"/>
                  <a:pt x="1460384" y="1445650"/>
                  <a:pt x="1433416" y="1458097"/>
                </a:cubicBezTo>
                <a:cubicBezTo>
                  <a:pt x="1406190" y="1470663"/>
                  <a:pt x="1374760" y="1471674"/>
                  <a:pt x="1346919" y="1482811"/>
                </a:cubicBezTo>
                <a:cubicBezTo>
                  <a:pt x="1312713" y="1496493"/>
                  <a:pt x="1281817" y="1517472"/>
                  <a:pt x="1248065" y="1532238"/>
                </a:cubicBezTo>
                <a:cubicBezTo>
                  <a:pt x="1215824" y="1546344"/>
                  <a:pt x="1181558" y="1555445"/>
                  <a:pt x="1149211" y="1569308"/>
                </a:cubicBezTo>
                <a:cubicBezTo>
                  <a:pt x="1123814" y="1580192"/>
                  <a:pt x="1100859" y="1596459"/>
                  <a:pt x="1075070" y="1606378"/>
                </a:cubicBezTo>
                <a:cubicBezTo>
                  <a:pt x="1047083" y="1617142"/>
                  <a:pt x="1016414" y="1619955"/>
                  <a:pt x="988573" y="1631092"/>
                </a:cubicBezTo>
                <a:cubicBezTo>
                  <a:pt x="954367" y="1644774"/>
                  <a:pt x="923581" y="1666007"/>
                  <a:pt x="889719" y="1680519"/>
                </a:cubicBezTo>
                <a:cubicBezTo>
                  <a:pt x="836988" y="1703118"/>
                  <a:pt x="784738" y="1728390"/>
                  <a:pt x="729081" y="1742303"/>
                </a:cubicBezTo>
                <a:cubicBezTo>
                  <a:pt x="680526" y="1754441"/>
                  <a:pt x="655660" y="1759314"/>
                  <a:pt x="605513" y="1779373"/>
                </a:cubicBezTo>
                <a:cubicBezTo>
                  <a:pt x="588410" y="1786214"/>
                  <a:pt x="573729" y="1798793"/>
                  <a:pt x="556086" y="1804086"/>
                </a:cubicBezTo>
                <a:cubicBezTo>
                  <a:pt x="532088" y="1811285"/>
                  <a:pt x="506252" y="1810366"/>
                  <a:pt x="481946" y="1816443"/>
                </a:cubicBezTo>
                <a:cubicBezTo>
                  <a:pt x="456673" y="1822761"/>
                  <a:pt x="432938" y="1834303"/>
                  <a:pt x="407805" y="1841157"/>
                </a:cubicBezTo>
                <a:cubicBezTo>
                  <a:pt x="387543" y="1846683"/>
                  <a:pt x="366397" y="1848420"/>
                  <a:pt x="346022" y="1853514"/>
                </a:cubicBezTo>
                <a:cubicBezTo>
                  <a:pt x="333386" y="1856673"/>
                  <a:pt x="321825" y="1863889"/>
                  <a:pt x="308951" y="1865870"/>
                </a:cubicBezTo>
                <a:cubicBezTo>
                  <a:pt x="268038" y="1872164"/>
                  <a:pt x="226573" y="1874108"/>
                  <a:pt x="185384" y="1878227"/>
                </a:cubicBezTo>
                <a:cubicBezTo>
                  <a:pt x="79325" y="1913580"/>
                  <a:pt x="248141" y="1859449"/>
                  <a:pt x="74173" y="1902941"/>
                </a:cubicBezTo>
                <a:cubicBezTo>
                  <a:pt x="-3876" y="1922453"/>
                  <a:pt x="32" y="1902632"/>
                  <a:pt x="32" y="1940011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9019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A8A8C-9EB9-40BB-A317-742B27EA6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621"/>
          </a:xfrm>
        </p:spPr>
        <p:txBody>
          <a:bodyPr/>
          <a:lstStyle/>
          <a:p>
            <a:r>
              <a:rPr lang="en-US" sz="3600" dirty="0"/>
              <a:t>Simplified</a:t>
            </a:r>
            <a:r>
              <a:rPr lang="en-US" dirty="0"/>
              <a:t> Cost function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128D36-8700-4AFE-B9EC-B776ACBAD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3042"/>
            <a:ext cx="9677400" cy="4320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605053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AEC6FD-B775-4B7A-9083-F87C1A5B3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961605" cy="845837"/>
          </a:xfrm>
        </p:spPr>
        <p:txBody>
          <a:bodyPr>
            <a:normAutofit/>
          </a:bodyPr>
          <a:lstStyle/>
          <a:p>
            <a:r>
              <a:rPr lang="en-US" sz="3600" dirty="0"/>
              <a:t>Find best </a:t>
            </a:r>
            <a:r>
              <a:rPr lang="en-US" sz="3600" dirty="0">
                <a:latin typeface="Symbol" panose="05050102010706020507" pitchFamily="18" charset="2"/>
              </a:rPr>
              <a:t>q</a:t>
            </a:r>
            <a:r>
              <a:rPr lang="en-US" sz="3600" dirty="0"/>
              <a:t>: Minimize Cost function J(</a:t>
            </a:r>
            <a:r>
              <a:rPr lang="en-US" sz="3600" dirty="0">
                <a:latin typeface="Symbol" panose="05050102010706020507" pitchFamily="18" charset="2"/>
              </a:rPr>
              <a:t>q</a:t>
            </a:r>
            <a:r>
              <a:rPr lang="en-US" sz="3600" dirty="0"/>
              <a:t>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071463-4BE4-4564-A724-13C34C254B3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92" y="2319775"/>
            <a:ext cx="7214616" cy="65151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4F496C-A090-4E29-BCF3-63BB2D542698}"/>
              </a:ext>
            </a:extLst>
          </p:cNvPr>
          <p:cNvSpPr txBox="1"/>
          <p:nvPr/>
        </p:nvSpPr>
        <p:spPr>
          <a:xfrm>
            <a:off x="1806315" y="4839875"/>
            <a:ext cx="5410200" cy="4196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Output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975CD46-4E94-492C-9710-A2B7ACDF40D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6315" y="1538041"/>
            <a:ext cx="4169664" cy="65151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85E4751-FA67-4929-A81C-F8D85C5BEF78}"/>
              </a:ext>
            </a:extLst>
          </p:cNvPr>
          <p:cNvSpPr txBox="1"/>
          <p:nvPr/>
        </p:nvSpPr>
        <p:spPr>
          <a:xfrm>
            <a:off x="1371376" y="3215793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fit parameters    :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76A2A3-A256-435C-A0BC-DC09B2CF5DD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4020" y="3357445"/>
            <a:ext cx="128016" cy="2194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E83BC7-C9DC-41F7-A312-FA9D2BB36178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2072" y="3766865"/>
            <a:ext cx="1104138" cy="42976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14D2458-CB8D-495A-8863-83874929ECD5}"/>
              </a:ext>
            </a:extLst>
          </p:cNvPr>
          <p:cNvSpPr txBox="1"/>
          <p:nvPr/>
        </p:nvSpPr>
        <p:spPr>
          <a:xfrm>
            <a:off x="1371376" y="4342885"/>
            <a:ext cx="541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To make a prediction given new  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0C99D1A-2EE4-40D5-88D3-B1973A18091F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2057" y="4540664"/>
            <a:ext cx="153162" cy="137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ACB2417-6A8C-417F-8646-158A50DE371A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676" y="4906834"/>
            <a:ext cx="2146554" cy="43891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17EF037-A87D-4C2D-9480-D2780656A096}"/>
              </a:ext>
            </a:extLst>
          </p:cNvPr>
          <p:cNvSpPr txBox="1"/>
          <p:nvPr/>
        </p:nvSpPr>
        <p:spPr>
          <a:xfrm>
            <a:off x="6106756" y="3677458"/>
            <a:ext cx="567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 Gradient Descent or some other optimization function</a:t>
            </a:r>
          </a:p>
        </p:txBody>
      </p:sp>
    </p:spTree>
    <p:extLst>
      <p:ext uri="{BB962C8B-B14F-4D97-AF65-F5344CB8AC3E}">
        <p14:creationId xmlns:p14="http://schemas.microsoft.com/office/powerpoint/2010/main" val="74282169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>
            <a:normAutofit/>
          </a:bodyPr>
          <a:lstStyle/>
          <a:p>
            <a:r>
              <a:rPr lang="en-US" sz="4800" dirty="0"/>
              <a:t>Classification Metrics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i="1" dirty="0"/>
              <a:t>Evaluating classification model predictions</a:t>
            </a:r>
          </a:p>
        </p:txBody>
      </p:sp>
    </p:spTree>
    <p:extLst>
      <p:ext uri="{BB962C8B-B14F-4D97-AF65-F5344CB8AC3E}">
        <p14:creationId xmlns:p14="http://schemas.microsoft.com/office/powerpoint/2010/main" val="3073853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3136C0E-01E1-4D5B-9ADC-F2746AE36A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00855" cy="865159"/>
          </a:xfrm>
        </p:spPr>
        <p:txBody>
          <a:bodyPr>
            <a:normAutofit/>
          </a:bodyPr>
          <a:lstStyle/>
          <a:p>
            <a:r>
              <a:rPr lang="en-US" sz="3600" b="1" dirty="0"/>
              <a:t>Classification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47EA8C-B9E0-42A2-A691-4D1C8AACA1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0285"/>
            <a:ext cx="10515600" cy="3070782"/>
          </a:xfrm>
        </p:spPr>
        <p:txBody>
          <a:bodyPr/>
          <a:lstStyle/>
          <a:p>
            <a:r>
              <a:rPr lang="en-US" sz="2600" i="1" dirty="0"/>
              <a:t>Predicting Categorial Values: Labels</a:t>
            </a:r>
          </a:p>
          <a:p>
            <a:endParaRPr lang="en-US" sz="2600" dirty="0"/>
          </a:p>
          <a:p>
            <a:pPr marL="0" indent="0">
              <a:buNone/>
            </a:pPr>
            <a:r>
              <a:rPr lang="en-US" sz="2600" dirty="0"/>
              <a:t>Email: Spam / Not Spam?</a:t>
            </a:r>
          </a:p>
          <a:p>
            <a:pPr marL="0" indent="0">
              <a:buNone/>
            </a:pPr>
            <a:r>
              <a:rPr lang="en-US" sz="2600" dirty="0"/>
              <a:t>Online Transactions: Fraudulent (Yes / No)?</a:t>
            </a:r>
          </a:p>
          <a:p>
            <a:pPr marL="0" indent="0">
              <a:buNone/>
            </a:pPr>
            <a:r>
              <a:rPr lang="en-US" sz="2600" dirty="0"/>
              <a:t>Tumor: Malignant / Benign ?</a:t>
            </a:r>
          </a:p>
          <a:p>
            <a:pPr marL="0" indent="0">
              <a:buNone/>
            </a:pPr>
            <a:r>
              <a:rPr lang="en-US" sz="2600" dirty="0"/>
              <a:t>Patient: Dead/ Alive ?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1BD34D8-3B0B-463C-A5E5-1A120A83D82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9568" y="5076330"/>
            <a:ext cx="1729887" cy="4261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6D670E1-14EC-4D32-A330-1BF30E1ED645}"/>
              </a:ext>
            </a:extLst>
          </p:cNvPr>
          <p:cNvSpPr txBox="1"/>
          <p:nvPr/>
        </p:nvSpPr>
        <p:spPr>
          <a:xfrm>
            <a:off x="4687481" y="4821544"/>
            <a:ext cx="59003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0: “Negative Class” (e.g., benign tumor)</a:t>
            </a:r>
          </a:p>
          <a:p>
            <a:r>
              <a:rPr lang="en-US" sz="300" dirty="0"/>
              <a:t> </a:t>
            </a:r>
            <a:endParaRPr lang="en-US" sz="2400" dirty="0"/>
          </a:p>
          <a:p>
            <a:r>
              <a:rPr lang="en-US" sz="2400" dirty="0"/>
              <a:t>1: “Positive Class” (e.g., malignant tumor)</a:t>
            </a:r>
          </a:p>
        </p:txBody>
      </p:sp>
    </p:spTree>
    <p:extLst>
      <p:ext uri="{BB962C8B-B14F-4D97-AF65-F5344CB8AC3E}">
        <p14:creationId xmlns:p14="http://schemas.microsoft.com/office/powerpoint/2010/main" val="3456762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Evaluating Classification Model Predictions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7"/>
            <a:ext cx="9691688" cy="465472"/>
          </a:xfrm>
        </p:spPr>
        <p:txBody>
          <a:bodyPr>
            <a:normAutofit fontScale="92500"/>
          </a:bodyPr>
          <a:lstStyle/>
          <a:p>
            <a:r>
              <a:rPr lang="en-US" sz="2600" dirty="0"/>
              <a:t>Suppose we are predicting patients have cancer (y=1) or not/normal (y=0)</a:t>
            </a:r>
          </a:p>
        </p:txBody>
      </p:sp>
      <p:graphicFrame>
        <p:nvGraphicFramePr>
          <p:cNvPr id="3" name="Table 5">
            <a:extLst>
              <a:ext uri="{FF2B5EF4-FFF2-40B4-BE49-F238E27FC236}">
                <a16:creationId xmlns:a16="http://schemas.microsoft.com/office/drawing/2014/main" id="{BD99E5D1-37E5-4953-99C0-DB40A06F0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8972030"/>
              </p:ext>
            </p:extLst>
          </p:nvPr>
        </p:nvGraphicFramePr>
        <p:xfrm>
          <a:off x="1446214" y="2770203"/>
          <a:ext cx="3797300" cy="2865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68374">
                  <a:extLst>
                    <a:ext uri="{9D8B030D-6E8A-4147-A177-3AD203B41FA5}">
                      <a16:colId xmlns:a16="http://schemas.microsoft.com/office/drawing/2014/main" val="1930250888"/>
                    </a:ext>
                  </a:extLst>
                </a:gridCol>
                <a:gridCol w="1271587">
                  <a:extLst>
                    <a:ext uri="{9D8B030D-6E8A-4147-A177-3AD203B41FA5}">
                      <a16:colId xmlns:a16="http://schemas.microsoft.com/office/drawing/2014/main" val="3399323875"/>
                    </a:ext>
                  </a:extLst>
                </a:gridCol>
                <a:gridCol w="1557339">
                  <a:extLst>
                    <a:ext uri="{9D8B030D-6E8A-4147-A177-3AD203B41FA5}">
                      <a16:colId xmlns:a16="http://schemas.microsoft.com/office/drawing/2014/main" val="2933867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Patient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Actual Label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Predicted Label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649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83521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71010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62256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19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48000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628625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F29CB2-2554-4BF7-856C-1BDE74602107}"/>
              </a:ext>
            </a:extLst>
          </p:cNvPr>
          <p:cNvSpPr txBox="1"/>
          <p:nvPr/>
        </p:nvSpPr>
        <p:spPr>
          <a:xfrm>
            <a:off x="6096000" y="3780153"/>
            <a:ext cx="49080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How can we quantify the predictions?</a:t>
            </a:r>
          </a:p>
        </p:txBody>
      </p:sp>
    </p:spTree>
    <p:extLst>
      <p:ext uri="{BB962C8B-B14F-4D97-AF65-F5344CB8AC3E}">
        <p14:creationId xmlns:p14="http://schemas.microsoft.com/office/powerpoint/2010/main" val="28429508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Accuracy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>
            <a:normAutofit/>
          </a:bodyPr>
          <a:lstStyle/>
          <a:p>
            <a:r>
              <a:rPr lang="en-US" sz="2600" dirty="0"/>
              <a:t>Accuracy is one metric for evaluating classification models</a:t>
            </a:r>
          </a:p>
          <a:p>
            <a:endParaRPr lang="en-US" sz="2600" dirty="0"/>
          </a:p>
          <a:p>
            <a:r>
              <a:rPr lang="en-US" sz="2600" dirty="0"/>
              <a:t>Informally, accuracy is the fraction of predictions our model got right.</a:t>
            </a:r>
          </a:p>
          <a:p>
            <a:endParaRPr lang="en-US" sz="2600" dirty="0"/>
          </a:p>
          <a:p>
            <a:r>
              <a:rPr lang="en-US" sz="2600" dirty="0"/>
              <a:t>Accuracy = (number of correct predictions) / (Total number of predictions)</a:t>
            </a:r>
          </a:p>
          <a:p>
            <a:endParaRPr lang="en-US" sz="2600" dirty="0"/>
          </a:p>
          <a:p>
            <a:r>
              <a:rPr lang="en-US" sz="2600" dirty="0"/>
              <a:t>Suppose the model has an accuracy of 91% for predicting breast cancer risk</a:t>
            </a:r>
          </a:p>
          <a:p>
            <a:pPr lvl="1"/>
            <a:r>
              <a:rPr lang="en-US" sz="2200" dirty="0"/>
              <a:t>Is this a good model?</a:t>
            </a:r>
          </a:p>
          <a:p>
            <a:pPr lvl="1"/>
            <a:r>
              <a:rPr lang="en-US" sz="2200" dirty="0"/>
              <a:t>Is accuracy a good metric for model evaluation? If not, under which scenario, would accuracy provide a misleading interpretation of the model’s performance?</a:t>
            </a:r>
          </a:p>
          <a:p>
            <a:pPr lvl="1"/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93908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Accuracy: Some Terms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>
            <a:normAutofit/>
          </a:bodyPr>
          <a:lstStyle/>
          <a:p>
            <a:r>
              <a:rPr lang="en-US" sz="2600" dirty="0"/>
              <a:t>For binary classification, accuracy can also be calculated in terms of positives and negatives as follows:</a:t>
            </a:r>
          </a:p>
          <a:p>
            <a:endParaRPr lang="en-US" sz="2600" dirty="0"/>
          </a:p>
          <a:p>
            <a:r>
              <a:rPr lang="en-US" sz="2600" dirty="0"/>
              <a:t>Accuracy = (TP + TN) / (TP + TN + FP + FN)</a:t>
            </a:r>
          </a:p>
          <a:p>
            <a:endParaRPr lang="en-US" sz="2600" dirty="0"/>
          </a:p>
          <a:p>
            <a:r>
              <a:rPr lang="en-US" sz="2600" dirty="0"/>
              <a:t>Where TP = True Positives, TN = True Negatives, FP = False Positives, and FN = False Negatives</a:t>
            </a:r>
          </a:p>
          <a:p>
            <a:endParaRPr lang="en-US" sz="2600" dirty="0"/>
          </a:p>
          <a:p>
            <a:r>
              <a:rPr lang="en-US" sz="2600" dirty="0"/>
              <a:t>Let’s consider an example through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408382590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Confusion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51E235-4267-4B32-A343-1BBFF3CBC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08301"/>
              </p:ext>
            </p:extLst>
          </p:nvPr>
        </p:nvGraphicFramePr>
        <p:xfrm>
          <a:off x="1220443" y="1635380"/>
          <a:ext cx="8122340" cy="3545840"/>
        </p:xfrm>
        <a:graphic>
          <a:graphicData uri="http://schemas.openxmlformats.org/drawingml/2006/table">
            <a:tbl>
              <a:tblPr/>
              <a:tblGrid>
                <a:gridCol w="4061170">
                  <a:extLst>
                    <a:ext uri="{9D8B030D-6E8A-4147-A177-3AD203B41FA5}">
                      <a16:colId xmlns:a16="http://schemas.microsoft.com/office/drawing/2014/main" val="421746794"/>
                    </a:ext>
                  </a:extLst>
                </a:gridCol>
                <a:gridCol w="4061170">
                  <a:extLst>
                    <a:ext uri="{9D8B030D-6E8A-4147-A177-3AD203B41FA5}">
                      <a16:colId xmlns:a16="http://schemas.microsoft.com/office/drawing/2014/main" val="2750714494"/>
                    </a:ext>
                  </a:extLst>
                </a:gridCol>
              </a:tblGrid>
              <a:tr h="17068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Positive (TP)</a:t>
                      </a:r>
                      <a:endParaRPr lang="en-US" sz="18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TP: 1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Positive (FP)</a:t>
                      </a:r>
                      <a:endParaRPr lang="en-US" sz="18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FP: 1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34151"/>
                  </a:ext>
                </a:extLst>
              </a:tr>
              <a:tr h="170684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Negative (FN)</a:t>
                      </a:r>
                      <a:endParaRPr lang="en-US" sz="18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FN: 8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Negative (TN)</a:t>
                      </a:r>
                      <a:endParaRPr lang="en-US" sz="18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8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TN: 90</a:t>
                      </a:r>
                      <a:endParaRPr lang="en-US" sz="18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9087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8B8424-7C3F-4212-B37E-A40982E2FB57}"/>
              </a:ext>
            </a:extLst>
          </p:cNvPr>
          <p:cNvSpPr txBox="1"/>
          <p:nvPr/>
        </p:nvSpPr>
        <p:spPr>
          <a:xfrm>
            <a:off x="1220443" y="5517188"/>
            <a:ext cx="83521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Accuracy = (1+90)/(1+90+1+8) = 0.91 or 91 %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</a:rPr>
              <a:t>Why is this bad??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3325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Confusion Matrix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351E235-4267-4B32-A343-1BBFF3CBCC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1855629"/>
              </p:ext>
            </p:extLst>
          </p:nvPr>
        </p:nvGraphicFramePr>
        <p:xfrm>
          <a:off x="5514974" y="1817815"/>
          <a:ext cx="5838826" cy="3241040"/>
        </p:xfrm>
        <a:graphic>
          <a:graphicData uri="http://schemas.openxmlformats.org/drawingml/2006/table">
            <a:tbl>
              <a:tblPr/>
              <a:tblGrid>
                <a:gridCol w="2919413">
                  <a:extLst>
                    <a:ext uri="{9D8B030D-6E8A-4147-A177-3AD203B41FA5}">
                      <a16:colId xmlns:a16="http://schemas.microsoft.com/office/drawing/2014/main" val="421746794"/>
                    </a:ext>
                  </a:extLst>
                </a:gridCol>
                <a:gridCol w="2919413">
                  <a:extLst>
                    <a:ext uri="{9D8B030D-6E8A-4147-A177-3AD203B41FA5}">
                      <a16:colId xmlns:a16="http://schemas.microsoft.com/office/drawing/2014/main" val="2750714494"/>
                    </a:ext>
                  </a:extLst>
                </a:gridCol>
              </a:tblGrid>
              <a:tr h="1611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Positive (TP)</a:t>
                      </a:r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TP: 1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Positive (FP)</a:t>
                      </a:r>
                      <a:endParaRPr lang="en-US" sz="14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FP: 1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34151"/>
                  </a:ext>
                </a:extLst>
              </a:tr>
              <a:tr h="1611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Negative (FN)</a:t>
                      </a:r>
                      <a:endParaRPr lang="en-US" sz="14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FN: 8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Negative (TN)</a:t>
                      </a:r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TN: 90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90875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8B8424-7C3F-4212-B37E-A40982E2FB57}"/>
              </a:ext>
            </a:extLst>
          </p:cNvPr>
          <p:cNvSpPr txBox="1"/>
          <p:nvPr/>
        </p:nvSpPr>
        <p:spPr>
          <a:xfrm>
            <a:off x="148880" y="1929882"/>
            <a:ext cx="495175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Accuracy = 0.91 or 91 %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Of the 91 normal cases, the model correctly identifies 90 as normal. That's good.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However, of the 9 cancer cases, the model only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correctly identifies 1 as predicted cancer risk terrible outcome, as 8 out of 9 cancer cases go undiagnosed!</a:t>
            </a: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our model is no better than one that has zero predictive ability to distinguish cancer cases from normal “no risk” cases.</a:t>
            </a:r>
            <a:endParaRPr lang="en-US" dirty="0">
              <a:effectLst/>
            </a:endParaRPr>
          </a:p>
          <a:p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42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Precision and Recall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9412"/>
            <a:ext cx="10515600" cy="4877551"/>
          </a:xfrm>
        </p:spPr>
        <p:txBody>
          <a:bodyPr>
            <a:normAutofit/>
          </a:bodyPr>
          <a:lstStyle/>
          <a:p>
            <a:r>
              <a:rPr lang="en-US" sz="2600" dirty="0"/>
              <a:t> Precision: What proportion of positive identifications was actually correct?</a:t>
            </a:r>
          </a:p>
          <a:p>
            <a:pPr lvl="1"/>
            <a:r>
              <a:rPr lang="en-US" sz="2200" dirty="0"/>
              <a:t>How many of the model predictions as cancer are correct</a:t>
            </a:r>
          </a:p>
          <a:p>
            <a:pPr lvl="1"/>
            <a:endParaRPr lang="en-US" sz="2200" dirty="0"/>
          </a:p>
          <a:p>
            <a:r>
              <a:rPr lang="en-US" sz="2600" dirty="0"/>
              <a:t>Recall: What proportion of actual positives was identified correctly?</a:t>
            </a:r>
          </a:p>
          <a:p>
            <a:pPr lvl="1"/>
            <a:r>
              <a:rPr lang="en-US" sz="2200" dirty="0"/>
              <a:t>How many of the actual cancer labels were correctly identified</a:t>
            </a:r>
          </a:p>
          <a:p>
            <a:pPr lvl="1"/>
            <a:endParaRPr lang="en-US" sz="2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234E12-52C1-44E0-8FE8-F6A846374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596351"/>
              </p:ext>
            </p:extLst>
          </p:nvPr>
        </p:nvGraphicFramePr>
        <p:xfrm>
          <a:off x="2928937" y="3429000"/>
          <a:ext cx="5838826" cy="3241040"/>
        </p:xfrm>
        <a:graphic>
          <a:graphicData uri="http://schemas.openxmlformats.org/drawingml/2006/table">
            <a:tbl>
              <a:tblPr/>
              <a:tblGrid>
                <a:gridCol w="2919413">
                  <a:extLst>
                    <a:ext uri="{9D8B030D-6E8A-4147-A177-3AD203B41FA5}">
                      <a16:colId xmlns:a16="http://schemas.microsoft.com/office/drawing/2014/main" val="421746794"/>
                    </a:ext>
                  </a:extLst>
                </a:gridCol>
                <a:gridCol w="2919413">
                  <a:extLst>
                    <a:ext uri="{9D8B030D-6E8A-4147-A177-3AD203B41FA5}">
                      <a16:colId xmlns:a16="http://schemas.microsoft.com/office/drawing/2014/main" val="2750714494"/>
                    </a:ext>
                  </a:extLst>
                </a:gridCol>
              </a:tblGrid>
              <a:tr h="1611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Positive (TP)</a:t>
                      </a:r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TP: 1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Positive (FP)</a:t>
                      </a:r>
                      <a:endParaRPr lang="en-US" sz="14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FP: 1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34151"/>
                  </a:ext>
                </a:extLst>
              </a:tr>
              <a:tr h="1611185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Negative (FN)</a:t>
                      </a:r>
                      <a:endParaRPr lang="en-US" sz="14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FN: 8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Negative (TN)</a:t>
                      </a:r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TN: 90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90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4630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Precision and Recall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4742699"/>
            <a:ext cx="11277600" cy="2001001"/>
          </a:xfrm>
        </p:spPr>
        <p:txBody>
          <a:bodyPr>
            <a:normAutofit/>
          </a:bodyPr>
          <a:lstStyle/>
          <a:p>
            <a:r>
              <a:rPr lang="en-US" sz="2600" dirty="0"/>
              <a:t> Precision: What proportion of positive identifications was actually correct?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Precision = TP/ (TP+FP) = 1+ (1+1) = 0.5</a:t>
            </a:r>
            <a:endParaRPr lang="en-US" sz="2200" dirty="0"/>
          </a:p>
          <a:p>
            <a:pPr lvl="1"/>
            <a:endParaRPr lang="en-US" sz="2200" dirty="0"/>
          </a:p>
          <a:p>
            <a:r>
              <a:rPr lang="en-US" sz="2600" dirty="0"/>
              <a:t>Recall: What proportion of actual positives was identified correctly?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Recall = TP / (TP+FN) = 1/(1+8) = 0.11</a:t>
            </a:r>
            <a:endParaRPr lang="en-US" sz="22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7234E12-52C1-44E0-8FE8-F6A8463748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754334"/>
              </p:ext>
            </p:extLst>
          </p:nvPr>
        </p:nvGraphicFramePr>
        <p:xfrm>
          <a:off x="1624012" y="1299412"/>
          <a:ext cx="5514976" cy="3241040"/>
        </p:xfrm>
        <a:graphic>
          <a:graphicData uri="http://schemas.openxmlformats.org/drawingml/2006/table">
            <a:tbl>
              <a:tblPr/>
              <a:tblGrid>
                <a:gridCol w="2757488">
                  <a:extLst>
                    <a:ext uri="{9D8B030D-6E8A-4147-A177-3AD203B41FA5}">
                      <a16:colId xmlns:a16="http://schemas.microsoft.com/office/drawing/2014/main" val="421746794"/>
                    </a:ext>
                  </a:extLst>
                </a:gridCol>
                <a:gridCol w="2757488">
                  <a:extLst>
                    <a:ext uri="{9D8B030D-6E8A-4147-A177-3AD203B41FA5}">
                      <a16:colId xmlns:a16="http://schemas.microsoft.com/office/drawing/2014/main" val="2750714494"/>
                    </a:ext>
                  </a:extLst>
                </a:gridCol>
              </a:tblGrid>
              <a:tr h="1387519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Positive (TP)</a:t>
                      </a:r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TP: 1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Positive (FP)</a:t>
                      </a:r>
                      <a:endParaRPr lang="en-US" sz="14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FP: 1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1934151"/>
                  </a:ext>
                </a:extLst>
              </a:tr>
              <a:tr h="13739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FF0000"/>
                          </a:highlight>
                          <a:latin typeface="Arial" panose="020B0604020202020204" pitchFamily="34" charset="0"/>
                        </a:rPr>
                        <a:t>False Negative (FN)</a:t>
                      </a:r>
                      <a:endParaRPr lang="en-US" sz="1400" dirty="0">
                        <a:effectLst/>
                        <a:highlight>
                          <a:srgbClr val="FF00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Cancer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FN: 8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i="0" u="none" strike="noStrike" dirty="0">
                          <a:solidFill>
                            <a:srgbClr val="000000"/>
                          </a:solidFill>
                          <a:effectLst/>
                          <a:highlight>
                            <a:srgbClr val="00FF00"/>
                          </a:highlight>
                          <a:latin typeface="Arial" panose="020B0604020202020204" pitchFamily="34" charset="0"/>
                        </a:rPr>
                        <a:t>True Negative (TN)</a:t>
                      </a:r>
                      <a:endParaRPr lang="en-US" sz="1400" dirty="0">
                        <a:effectLst/>
                        <a:highlight>
                          <a:srgbClr val="00FF00"/>
                        </a:highlight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Reality: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ML model Predicted: Normal</a:t>
                      </a:r>
                      <a:endParaRPr lang="en-US" sz="1400" dirty="0">
                        <a:effectLst/>
                      </a:endParaRPr>
                    </a:p>
                    <a:p>
                      <a:pPr marL="457200"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●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    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# of TN: 90</a:t>
                      </a:r>
                      <a:endParaRPr lang="en-US" sz="1400" dirty="0">
                        <a:effectLst/>
                      </a:endParaRPr>
                    </a:p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 </a:t>
                      </a:r>
                      <a:endParaRPr lang="en-US" sz="14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4908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3193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F1 score: Combination of Precision and Recall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>
            <a:normAutofit/>
          </a:bodyPr>
          <a:lstStyle/>
          <a:p>
            <a:r>
              <a:rPr lang="en-US" sz="2400" dirty="0"/>
              <a:t>To fully evaluate the effectiveness of a model, you must examine both precision and recall</a:t>
            </a:r>
          </a:p>
          <a:p>
            <a:endParaRPr lang="en-US" sz="2600" dirty="0"/>
          </a:p>
          <a:p>
            <a:r>
              <a:rPr lang="en-US" sz="2400" dirty="0"/>
              <a:t>Various metrics have been developed that rely on both precision (P) and recall (R).</a:t>
            </a:r>
          </a:p>
          <a:p>
            <a:endParaRPr lang="en-US" sz="2400" dirty="0"/>
          </a:p>
          <a:p>
            <a:r>
              <a:rPr lang="en-US" sz="2400" dirty="0"/>
              <a:t>F1 score, which is the harmonic mean of precision and recall.</a:t>
            </a:r>
          </a:p>
          <a:p>
            <a:pPr lvl="1"/>
            <a:r>
              <a:rPr lang="pt-B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F1 score = 2*P*R / (P+R)</a:t>
            </a:r>
            <a:endParaRPr lang="en-US" sz="20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26120251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Model comparison: Use Case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D784AE-9F9B-494B-B0C2-FA930A34B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0670034"/>
              </p:ext>
            </p:extLst>
          </p:nvPr>
        </p:nvGraphicFramePr>
        <p:xfrm>
          <a:off x="2222847" y="1299412"/>
          <a:ext cx="4820891" cy="1896546"/>
        </p:xfrm>
        <a:graphic>
          <a:graphicData uri="http://schemas.openxmlformats.org/drawingml/2006/table">
            <a:tbl>
              <a:tblPr/>
              <a:tblGrid>
                <a:gridCol w="1199419">
                  <a:extLst>
                    <a:ext uri="{9D8B030D-6E8A-4147-A177-3AD203B41FA5}">
                      <a16:colId xmlns:a16="http://schemas.microsoft.com/office/drawing/2014/main" val="1329416207"/>
                    </a:ext>
                  </a:extLst>
                </a:gridCol>
                <a:gridCol w="1278322">
                  <a:extLst>
                    <a:ext uri="{9D8B030D-6E8A-4147-A177-3AD203B41FA5}">
                      <a16:colId xmlns:a16="http://schemas.microsoft.com/office/drawing/2014/main" val="1136713793"/>
                    </a:ext>
                  </a:extLst>
                </a:gridCol>
                <a:gridCol w="1143731">
                  <a:extLst>
                    <a:ext uri="{9D8B030D-6E8A-4147-A177-3AD203B41FA5}">
                      <a16:colId xmlns:a16="http://schemas.microsoft.com/office/drawing/2014/main" val="1236939857"/>
                    </a:ext>
                  </a:extLst>
                </a:gridCol>
                <a:gridCol w="1199419">
                  <a:extLst>
                    <a:ext uri="{9D8B030D-6E8A-4147-A177-3AD203B41FA5}">
                      <a16:colId xmlns:a16="http://schemas.microsoft.com/office/drawing/2014/main" val="542517430"/>
                    </a:ext>
                  </a:extLst>
                </a:gridCol>
              </a:tblGrid>
              <a:tr h="6321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F1-score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138132"/>
                  </a:ext>
                </a:extLst>
              </a:tr>
              <a:tr h="6321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model_1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64.3%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576668"/>
                  </a:ext>
                </a:extLst>
              </a:tr>
              <a:tr h="632182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model_2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  <a:endParaRPr lang="en-US" sz="20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64.3%</a:t>
                      </a:r>
                      <a:endParaRPr lang="en-US" sz="20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9654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4DA145-7F8E-41C0-A11C-7F19722B3467}"/>
              </a:ext>
            </a:extLst>
          </p:cNvPr>
          <p:cNvSpPr txBox="1"/>
          <p:nvPr/>
        </p:nvSpPr>
        <p:spPr>
          <a:xfrm>
            <a:off x="838200" y="3756991"/>
            <a:ext cx="1020603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Question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model is better? 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additional information would help you better answer the question?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you think of a use-case/setting, where high precision might be important at the expense of moderate/low recall?</a:t>
            </a:r>
          </a:p>
        </p:txBody>
      </p:sp>
    </p:spTree>
    <p:extLst>
      <p:ext uri="{BB962C8B-B14F-4D97-AF65-F5344CB8AC3E}">
        <p14:creationId xmlns:p14="http://schemas.microsoft.com/office/powerpoint/2010/main" val="94209288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Model comparison: Use Case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1D784AE-9F9B-494B-B0C2-FA930A34BE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8210713"/>
              </p:ext>
            </p:extLst>
          </p:nvPr>
        </p:nvGraphicFramePr>
        <p:xfrm>
          <a:off x="2222848" y="1299412"/>
          <a:ext cx="4377978" cy="1243764"/>
        </p:xfrm>
        <a:graphic>
          <a:graphicData uri="http://schemas.openxmlformats.org/drawingml/2006/table">
            <a:tbl>
              <a:tblPr/>
              <a:tblGrid>
                <a:gridCol w="1089224">
                  <a:extLst>
                    <a:ext uri="{9D8B030D-6E8A-4147-A177-3AD203B41FA5}">
                      <a16:colId xmlns:a16="http://schemas.microsoft.com/office/drawing/2014/main" val="1329416207"/>
                    </a:ext>
                  </a:extLst>
                </a:gridCol>
                <a:gridCol w="1160878">
                  <a:extLst>
                    <a:ext uri="{9D8B030D-6E8A-4147-A177-3AD203B41FA5}">
                      <a16:colId xmlns:a16="http://schemas.microsoft.com/office/drawing/2014/main" val="1136713793"/>
                    </a:ext>
                  </a:extLst>
                </a:gridCol>
                <a:gridCol w="1038652">
                  <a:extLst>
                    <a:ext uri="{9D8B030D-6E8A-4147-A177-3AD203B41FA5}">
                      <a16:colId xmlns:a16="http://schemas.microsoft.com/office/drawing/2014/main" val="1236939857"/>
                    </a:ext>
                  </a:extLst>
                </a:gridCol>
                <a:gridCol w="1089224">
                  <a:extLst>
                    <a:ext uri="{9D8B030D-6E8A-4147-A177-3AD203B41FA5}">
                      <a16:colId xmlns:a16="http://schemas.microsoft.com/office/drawing/2014/main" val="542517430"/>
                    </a:ext>
                  </a:extLst>
                </a:gridCol>
              </a:tblGrid>
              <a:tr h="4145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Precision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Recall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F1-score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81138132"/>
                  </a:ext>
                </a:extLst>
              </a:tr>
              <a:tr h="4145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model_1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64.3%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17576668"/>
                  </a:ext>
                </a:extLst>
              </a:tr>
              <a:tr h="414588"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model_2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90%</a:t>
                      </a:r>
                      <a:endParaRPr lang="en-US" sz="180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50%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rtl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64.3%</a:t>
                      </a:r>
                      <a:endParaRPr lang="en-US" sz="1800" dirty="0">
                        <a:effectLst/>
                      </a:endParaRPr>
                    </a:p>
                  </a:txBody>
                  <a:tcPr marL="63500" marR="63500" marT="63500" marB="635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869654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44DA145-7F8E-41C0-A11C-7F19722B3467}"/>
              </a:ext>
            </a:extLst>
          </p:cNvPr>
          <p:cNvSpPr txBox="1"/>
          <p:nvPr/>
        </p:nvSpPr>
        <p:spPr>
          <a:xfrm>
            <a:off x="681038" y="2973265"/>
            <a:ext cx="10206038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Question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en-US" dirty="0">
              <a:effectLst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Which model is better? (Answer: depends)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What additional information would help you better answer the question?</a:t>
            </a:r>
            <a:b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  Answer: Cost of over-prediction of cancer risk vs. cost of missing a cancer prediction (underdiagnosis)</a:t>
            </a: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Can you think of a use-case/setting, where high precision might be important at the expense of moderate/low recall?</a:t>
            </a:r>
          </a:p>
          <a:p>
            <a:pPr marL="457200"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Answer: Automatic mining of information for curation activities.</a:t>
            </a:r>
            <a:endParaRPr lang="en-US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endParaRPr lang="en-US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848754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79BF1-4523-4E74-90C2-45D97E4D8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Hypothesis function: Notation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A9258A-7192-4E84-946F-7E549B314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2982" y="1565789"/>
            <a:ext cx="8896350" cy="1552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BDB463-DD08-4B28-8860-D418ED13EE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229661"/>
            <a:ext cx="10210800" cy="86677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91BC117-FB9F-4027-9DE2-12827E7BDB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2475" y="4319029"/>
            <a:ext cx="1068705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4934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Precision and Recall: A Tug of War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916"/>
            <a:ext cx="10515600" cy="4685047"/>
          </a:xfrm>
        </p:spPr>
        <p:txBody>
          <a:bodyPr>
            <a:normAutofit/>
          </a:bodyPr>
          <a:lstStyle/>
          <a:p>
            <a:r>
              <a:rPr lang="en-US" sz="2600" dirty="0"/>
              <a:t>Classification models outputs probabilities P(y=1|x) between [0,1]</a:t>
            </a:r>
          </a:p>
          <a:p>
            <a:pPr lvl="1"/>
            <a:r>
              <a:rPr lang="en-US" sz="2200" dirty="0"/>
              <a:t>By default, we predict y=1 if p &gt;= 0.5 and y= 0 p &lt;0.5: Threshold</a:t>
            </a:r>
          </a:p>
          <a:p>
            <a:pPr lvl="1"/>
            <a:endParaRPr lang="en-US" sz="2200" dirty="0"/>
          </a:p>
          <a:p>
            <a:r>
              <a:rPr lang="en-US" sz="2600" dirty="0"/>
              <a:t>We can change this threshold and thus change precision and recall</a:t>
            </a:r>
          </a:p>
          <a:p>
            <a:endParaRPr lang="en-US" sz="2600" dirty="0"/>
          </a:p>
          <a:p>
            <a:r>
              <a:rPr lang="en-US" sz="2600" dirty="0"/>
              <a:t>Unfortunately, precision and recall are often in tension</a:t>
            </a:r>
          </a:p>
          <a:p>
            <a:pPr lvl="1"/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Improving precision typically reduces recall and vice versa (based on classification threshold)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dirty="0">
              <a:solidFill>
                <a:srgbClr val="000000"/>
              </a:solidFill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you try to increase the precision by decreasing FP, FN increases, thus recall decreases.</a:t>
            </a:r>
            <a:endParaRPr lang="en-US" sz="120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If you try to increase the recall by decreasing FN, FP increases, thus precision decreases.</a:t>
            </a:r>
            <a:endParaRPr lang="en-US" sz="1200" dirty="0">
              <a:effectLst/>
            </a:endParaRPr>
          </a:p>
          <a:p>
            <a:pPr lvl="1"/>
            <a:endParaRPr lang="en-US" sz="1600" dirty="0">
              <a:effectLst/>
            </a:endParaRPr>
          </a:p>
          <a:p>
            <a:pPr lvl="1"/>
            <a:endParaRPr lang="en-US" sz="2200" dirty="0"/>
          </a:p>
          <a:p>
            <a:endParaRPr lang="en-US" sz="2600" dirty="0"/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194454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3742-15DA-4934-AB26-39A50852C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348913" cy="963613"/>
          </a:xfrm>
        </p:spPr>
        <p:txBody>
          <a:bodyPr>
            <a:normAutofit/>
          </a:bodyPr>
          <a:lstStyle/>
          <a:p>
            <a:r>
              <a:rPr lang="en-US" sz="3600" dirty="0"/>
              <a:t>ROC Curve and AUC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1E348F-743B-4FDE-B90B-CDC7589477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12916"/>
            <a:ext cx="10515600" cy="4664047"/>
          </a:xfrm>
        </p:spPr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ROC curve</a:t>
            </a:r>
            <a:r>
              <a:rPr lang="en-US" dirty="0"/>
              <a:t> (</a:t>
            </a:r>
            <a:r>
              <a:rPr lang="en-US" b="1" dirty="0"/>
              <a:t>receiver operating characteristic curve</a:t>
            </a:r>
            <a:r>
              <a:rPr lang="en-US" dirty="0"/>
              <a:t>) is a graph showing the performance of a classification model at all classification thresholds.</a:t>
            </a:r>
          </a:p>
          <a:p>
            <a:pPr lvl="1"/>
            <a:r>
              <a:rPr lang="en-US" dirty="0"/>
              <a:t>Threshold independent metric</a:t>
            </a:r>
          </a:p>
          <a:p>
            <a:endParaRPr lang="en-US" dirty="0"/>
          </a:p>
          <a:p>
            <a:r>
              <a:rPr lang="en-US" dirty="0"/>
              <a:t>This curve plots two parameters:</a:t>
            </a:r>
          </a:p>
          <a:p>
            <a:pPr lvl="1"/>
            <a:r>
              <a:rPr lang="en-US" dirty="0"/>
              <a:t>True Positive Rate  (TP/ TP +FN)</a:t>
            </a:r>
          </a:p>
          <a:p>
            <a:pPr lvl="1"/>
            <a:r>
              <a:rPr lang="en-US" dirty="0"/>
              <a:t>False Positive Rate (FP/ FP + TN)</a:t>
            </a:r>
          </a:p>
          <a:p>
            <a:pPr lvl="1"/>
            <a:endParaRPr lang="en-US" dirty="0"/>
          </a:p>
          <a:p>
            <a:r>
              <a:rPr lang="en-US" dirty="0"/>
              <a:t>Reading on this will be assigned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99A67CC-AC42-4793-B45C-A5E3DAD65F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83195" y="2767965"/>
            <a:ext cx="4070605" cy="3181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1489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DA1F-07CD-3349-9902-6FBDD13F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4354" y="1127848"/>
            <a:ext cx="10515600" cy="2852737"/>
          </a:xfrm>
        </p:spPr>
        <p:txBody>
          <a:bodyPr/>
          <a:lstStyle/>
          <a:p>
            <a:r>
              <a:rPr lang="en-US" dirty="0"/>
              <a:t>Classification and Evaluation metrics demo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824EB56-9B70-3145-AECE-F50984C1A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Fit Logistic Regression Models</a:t>
            </a:r>
          </a:p>
          <a:p>
            <a:r>
              <a:rPr lang="en-US" dirty="0">
                <a:solidFill>
                  <a:schemeClr val="tx1"/>
                </a:solidFill>
              </a:rPr>
              <a:t>Evaluate models on different classification metric</a:t>
            </a:r>
          </a:p>
        </p:txBody>
      </p:sp>
    </p:spTree>
    <p:extLst>
      <p:ext uri="{BB962C8B-B14F-4D97-AF65-F5344CB8AC3E}">
        <p14:creationId xmlns:p14="http://schemas.microsoft.com/office/powerpoint/2010/main" val="1655206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Example: Tumor Classification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B5B795-E999-417D-9E75-B3CD86C405ED}"/>
              </a:ext>
            </a:extLst>
          </p:cNvPr>
          <p:cNvGrpSpPr/>
          <p:nvPr/>
        </p:nvGrpSpPr>
        <p:grpSpPr>
          <a:xfrm>
            <a:off x="547195" y="2192609"/>
            <a:ext cx="8335908" cy="2192027"/>
            <a:chOff x="547195" y="2192609"/>
            <a:chExt cx="8335908" cy="21920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10CE42-FFD7-4DC4-8019-E4B270991B23}"/>
                </a:ext>
              </a:extLst>
            </p:cNvPr>
            <p:cNvCxnSpPr/>
            <p:nvPr/>
          </p:nvCxnSpPr>
          <p:spPr>
            <a:xfrm>
              <a:off x="2128435" y="3786852"/>
              <a:ext cx="6754668" cy="5957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1A7145-90DF-438E-B9B4-14875D240237}"/>
                </a:ext>
              </a:extLst>
            </p:cNvPr>
            <p:cNvCxnSpPr/>
            <p:nvPr/>
          </p:nvCxnSpPr>
          <p:spPr>
            <a:xfrm flipV="1">
              <a:off x="2237869" y="2192609"/>
              <a:ext cx="0" cy="1946645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3031836-1362-4B1D-A895-837B7F83C0B2}"/>
                </a:ext>
              </a:extLst>
            </p:cNvPr>
            <p:cNvCxnSpPr/>
            <p:nvPr/>
          </p:nvCxnSpPr>
          <p:spPr>
            <a:xfrm>
              <a:off x="2128435" y="3786852"/>
              <a:ext cx="36304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18D3CF-4AF1-4E70-8C69-2F54FC7A1842}"/>
                </a:ext>
              </a:extLst>
            </p:cNvPr>
            <p:cNvSpPr txBox="1"/>
            <p:nvPr/>
          </p:nvSpPr>
          <p:spPr>
            <a:xfrm>
              <a:off x="3426886" y="3984526"/>
              <a:ext cx="2835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Tumor Size (x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95D0CE7-11BA-41B0-AA25-124F6E38F4D9}"/>
                </a:ext>
              </a:extLst>
            </p:cNvPr>
            <p:cNvSpPr/>
            <p:nvPr/>
          </p:nvSpPr>
          <p:spPr>
            <a:xfrm rot="2734294">
              <a:off x="2383234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7D47A857-C2DE-42A6-B53F-FF71ED02A90C}"/>
                </a:ext>
              </a:extLst>
            </p:cNvPr>
            <p:cNvSpPr/>
            <p:nvPr/>
          </p:nvSpPr>
          <p:spPr>
            <a:xfrm rot="2734294">
              <a:off x="2688035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F455D7C5-BAEC-4CF8-B5F9-C5A245169CA9}"/>
                </a:ext>
              </a:extLst>
            </p:cNvPr>
            <p:cNvSpPr/>
            <p:nvPr/>
          </p:nvSpPr>
          <p:spPr>
            <a:xfrm rot="2734294">
              <a:off x="3009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B59115FA-A44F-483D-A8CC-D415E6F96578}"/>
                </a:ext>
              </a:extLst>
            </p:cNvPr>
            <p:cNvSpPr/>
            <p:nvPr/>
          </p:nvSpPr>
          <p:spPr>
            <a:xfrm rot="2734294">
              <a:off x="3390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FDA131DC-A89E-48AD-9312-BBDD33D92E5D}"/>
                </a:ext>
              </a:extLst>
            </p:cNvPr>
            <p:cNvSpPr/>
            <p:nvPr/>
          </p:nvSpPr>
          <p:spPr>
            <a:xfrm rot="2734294">
              <a:off x="41358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825A2E6E-9040-40B2-8A6F-C696B88F8E83}"/>
                </a:ext>
              </a:extLst>
            </p:cNvPr>
            <p:cNvSpPr/>
            <p:nvPr/>
          </p:nvSpPr>
          <p:spPr>
            <a:xfrm rot="2734294">
              <a:off x="4533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31DF046C-34FF-493A-9181-7A7D21615874}"/>
                </a:ext>
              </a:extLst>
            </p:cNvPr>
            <p:cNvSpPr/>
            <p:nvPr/>
          </p:nvSpPr>
          <p:spPr>
            <a:xfrm rot="2734294">
              <a:off x="4914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F17D35C3-FA00-48CA-A247-9E2A7E0DFC25}"/>
                </a:ext>
              </a:extLst>
            </p:cNvPr>
            <p:cNvSpPr/>
            <p:nvPr/>
          </p:nvSpPr>
          <p:spPr>
            <a:xfrm rot="2734294">
              <a:off x="53550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94B452-0F58-42B8-B21D-D0289C139D25}"/>
                </a:ext>
              </a:extLst>
            </p:cNvPr>
            <p:cNvCxnSpPr/>
            <p:nvPr/>
          </p:nvCxnSpPr>
          <p:spPr>
            <a:xfrm>
              <a:off x="2128435" y="2527115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28145-3851-42BB-8874-7779A8F1F7EE}"/>
                </a:ext>
              </a:extLst>
            </p:cNvPr>
            <p:cNvSpPr txBox="1"/>
            <p:nvPr/>
          </p:nvSpPr>
          <p:spPr>
            <a:xfrm>
              <a:off x="1395136" y="2333134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(Yes)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D14641-78DC-47C3-A31B-F8B3BCFF81CC}"/>
                </a:ext>
              </a:extLst>
            </p:cNvPr>
            <p:cNvSpPr txBox="1"/>
            <p:nvPr/>
          </p:nvSpPr>
          <p:spPr>
            <a:xfrm>
              <a:off x="1395135" y="3587959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(No)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F9DFB-A3BF-44BD-875A-EB78D2B8EE1A}"/>
                </a:ext>
              </a:extLst>
            </p:cNvPr>
            <p:cNvSpPr txBox="1"/>
            <p:nvPr/>
          </p:nvSpPr>
          <p:spPr>
            <a:xfrm>
              <a:off x="547195" y="2941306"/>
              <a:ext cx="169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y=Malignant ?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AA4402C-125D-4CE6-AB55-6A8649BD7E19}"/>
              </a:ext>
            </a:extLst>
          </p:cNvPr>
          <p:cNvSpPr txBox="1"/>
          <p:nvPr/>
        </p:nvSpPr>
        <p:spPr>
          <a:xfrm>
            <a:off x="1392301" y="4576353"/>
            <a:ext cx="730218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the dataset for classifying tumors, where:</a:t>
            </a:r>
          </a:p>
          <a:p>
            <a:endParaRPr lang="en-US" baseline="-25000" dirty="0"/>
          </a:p>
          <a:p>
            <a:r>
              <a:rPr lang="en-US" b="1" dirty="0"/>
              <a:t>x</a:t>
            </a:r>
            <a:r>
              <a:rPr lang="en-US" b="1" baseline="-25000" dirty="0"/>
              <a:t>1</a:t>
            </a:r>
            <a:r>
              <a:rPr lang="en-US" dirty="0"/>
              <a:t> is a feature : Tumor Size</a:t>
            </a:r>
          </a:p>
          <a:p>
            <a:r>
              <a:rPr lang="en-US" b="1" dirty="0"/>
              <a:t>y </a:t>
            </a:r>
            <a:r>
              <a:rPr lang="en-US" dirty="0"/>
              <a:t>is the label : 1 (malignant), 0 (not malignant/benign)</a:t>
            </a:r>
          </a:p>
          <a:p>
            <a:endParaRPr lang="en-US" dirty="0"/>
          </a:p>
          <a:p>
            <a:r>
              <a:rPr lang="en-US" i="1" dirty="0"/>
              <a:t>Can we use linear regression hypothesis?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3039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Tumor Classification: Linear Regression?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B5B795-E999-417D-9E75-B3CD86C405ED}"/>
              </a:ext>
            </a:extLst>
          </p:cNvPr>
          <p:cNvGrpSpPr/>
          <p:nvPr/>
        </p:nvGrpSpPr>
        <p:grpSpPr>
          <a:xfrm>
            <a:off x="547195" y="2192609"/>
            <a:ext cx="8335908" cy="2192027"/>
            <a:chOff x="547195" y="2192609"/>
            <a:chExt cx="8335908" cy="21920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10CE42-FFD7-4DC4-8019-E4B270991B23}"/>
                </a:ext>
              </a:extLst>
            </p:cNvPr>
            <p:cNvCxnSpPr/>
            <p:nvPr/>
          </p:nvCxnSpPr>
          <p:spPr>
            <a:xfrm>
              <a:off x="2128435" y="3786852"/>
              <a:ext cx="6754668" cy="5957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1A7145-90DF-438E-B9B4-14875D240237}"/>
                </a:ext>
              </a:extLst>
            </p:cNvPr>
            <p:cNvCxnSpPr/>
            <p:nvPr/>
          </p:nvCxnSpPr>
          <p:spPr>
            <a:xfrm flipV="1">
              <a:off x="2237869" y="2192609"/>
              <a:ext cx="0" cy="1946645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3031836-1362-4B1D-A895-837B7F83C0B2}"/>
                </a:ext>
              </a:extLst>
            </p:cNvPr>
            <p:cNvCxnSpPr/>
            <p:nvPr/>
          </p:nvCxnSpPr>
          <p:spPr>
            <a:xfrm>
              <a:off x="2128435" y="3786852"/>
              <a:ext cx="36304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18D3CF-4AF1-4E70-8C69-2F54FC7A1842}"/>
                </a:ext>
              </a:extLst>
            </p:cNvPr>
            <p:cNvSpPr txBox="1"/>
            <p:nvPr/>
          </p:nvSpPr>
          <p:spPr>
            <a:xfrm>
              <a:off x="3426886" y="3984526"/>
              <a:ext cx="2835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Tumor Size (x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95D0CE7-11BA-41B0-AA25-124F6E38F4D9}"/>
                </a:ext>
              </a:extLst>
            </p:cNvPr>
            <p:cNvSpPr/>
            <p:nvPr/>
          </p:nvSpPr>
          <p:spPr>
            <a:xfrm rot="2734294">
              <a:off x="2383234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7D47A857-C2DE-42A6-B53F-FF71ED02A90C}"/>
                </a:ext>
              </a:extLst>
            </p:cNvPr>
            <p:cNvSpPr/>
            <p:nvPr/>
          </p:nvSpPr>
          <p:spPr>
            <a:xfrm rot="2734294">
              <a:off x="2688035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F455D7C5-BAEC-4CF8-B5F9-C5A245169CA9}"/>
                </a:ext>
              </a:extLst>
            </p:cNvPr>
            <p:cNvSpPr/>
            <p:nvPr/>
          </p:nvSpPr>
          <p:spPr>
            <a:xfrm rot="2734294">
              <a:off x="3009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B59115FA-A44F-483D-A8CC-D415E6F96578}"/>
                </a:ext>
              </a:extLst>
            </p:cNvPr>
            <p:cNvSpPr/>
            <p:nvPr/>
          </p:nvSpPr>
          <p:spPr>
            <a:xfrm rot="2734294">
              <a:off x="3390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FDA131DC-A89E-48AD-9312-BBDD33D92E5D}"/>
                </a:ext>
              </a:extLst>
            </p:cNvPr>
            <p:cNvSpPr/>
            <p:nvPr/>
          </p:nvSpPr>
          <p:spPr>
            <a:xfrm rot="2734294">
              <a:off x="41358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825A2E6E-9040-40B2-8A6F-C696B88F8E83}"/>
                </a:ext>
              </a:extLst>
            </p:cNvPr>
            <p:cNvSpPr/>
            <p:nvPr/>
          </p:nvSpPr>
          <p:spPr>
            <a:xfrm rot="2734294">
              <a:off x="4533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31DF046C-34FF-493A-9181-7A7D21615874}"/>
                </a:ext>
              </a:extLst>
            </p:cNvPr>
            <p:cNvSpPr/>
            <p:nvPr/>
          </p:nvSpPr>
          <p:spPr>
            <a:xfrm rot="2734294">
              <a:off x="4914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F17D35C3-FA00-48CA-A247-9E2A7E0DFC25}"/>
                </a:ext>
              </a:extLst>
            </p:cNvPr>
            <p:cNvSpPr/>
            <p:nvPr/>
          </p:nvSpPr>
          <p:spPr>
            <a:xfrm rot="2734294">
              <a:off x="53550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94B452-0F58-42B8-B21D-D0289C139D25}"/>
                </a:ext>
              </a:extLst>
            </p:cNvPr>
            <p:cNvCxnSpPr/>
            <p:nvPr/>
          </p:nvCxnSpPr>
          <p:spPr>
            <a:xfrm>
              <a:off x="2128435" y="2527115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28145-3851-42BB-8874-7779A8F1F7EE}"/>
                </a:ext>
              </a:extLst>
            </p:cNvPr>
            <p:cNvSpPr txBox="1"/>
            <p:nvPr/>
          </p:nvSpPr>
          <p:spPr>
            <a:xfrm>
              <a:off x="1395136" y="2333134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(Yes)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D14641-78DC-47C3-A31B-F8B3BCFF81CC}"/>
                </a:ext>
              </a:extLst>
            </p:cNvPr>
            <p:cNvSpPr txBox="1"/>
            <p:nvPr/>
          </p:nvSpPr>
          <p:spPr>
            <a:xfrm>
              <a:off x="1395135" y="3587959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(No)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F9DFB-A3BF-44BD-875A-EB78D2B8EE1A}"/>
                </a:ext>
              </a:extLst>
            </p:cNvPr>
            <p:cNvSpPr txBox="1"/>
            <p:nvPr/>
          </p:nvSpPr>
          <p:spPr>
            <a:xfrm>
              <a:off x="547195" y="2941306"/>
              <a:ext cx="169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y=Malignant ?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AA4402C-125D-4CE6-AB55-6A8649BD7E19}"/>
              </a:ext>
            </a:extLst>
          </p:cNvPr>
          <p:cNvSpPr txBox="1"/>
          <p:nvPr/>
        </p:nvSpPr>
        <p:spPr>
          <a:xfrm>
            <a:off x="163780" y="4628527"/>
            <a:ext cx="1158694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We can fit a </a:t>
            </a:r>
            <a:r>
              <a:rPr lang="en-US" sz="2200" b="1" dirty="0"/>
              <a:t>line</a:t>
            </a:r>
            <a:r>
              <a:rPr lang="en-US" sz="2200" dirty="0"/>
              <a:t> describing the relationship between tumor size (x1) and the malignant? label (y) like linear regression. </a:t>
            </a:r>
          </a:p>
          <a:p>
            <a:endParaRPr lang="en-US" sz="2200" dirty="0"/>
          </a:p>
          <a:p>
            <a:r>
              <a:rPr lang="en-US" sz="2200" dirty="0"/>
              <a:t>This described by the hypothesis function </a:t>
            </a:r>
            <a:r>
              <a:rPr lang="en-US" sz="2200" b="1" dirty="0">
                <a:solidFill>
                  <a:schemeClr val="accent1"/>
                </a:solidFill>
              </a:rPr>
              <a:t>h(x) = </a:t>
            </a:r>
            <a:r>
              <a:rPr lang="en-US" sz="2200" b="1" dirty="0" err="1">
                <a:solidFill>
                  <a:schemeClr val="accent1"/>
                </a:solidFill>
                <a:latin typeface="Symbol" panose="05050102010706020507" pitchFamily="18" charset="2"/>
              </a:rPr>
              <a:t>q</a:t>
            </a:r>
            <a:r>
              <a:rPr lang="en-US" sz="2200" b="1" baseline="30000" dirty="0" err="1">
                <a:solidFill>
                  <a:schemeClr val="accent1"/>
                </a:solidFill>
              </a:rPr>
              <a:t>T</a:t>
            </a:r>
            <a:r>
              <a:rPr lang="en-US" sz="2200" b="1" dirty="0" err="1">
                <a:solidFill>
                  <a:schemeClr val="accent1"/>
                </a:solidFill>
              </a:rPr>
              <a:t>x</a:t>
            </a:r>
            <a:endParaRPr lang="en-US" sz="2200" b="1" dirty="0">
              <a:solidFill>
                <a:schemeClr val="accent1"/>
              </a:solidFill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D233E8-90E1-4BC1-8192-DA2C61F341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7027" y="1727386"/>
            <a:ext cx="678942" cy="30632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0B827F-01EE-4EE3-B125-72FD2DA9E488}"/>
              </a:ext>
            </a:extLst>
          </p:cNvPr>
          <p:cNvCxnSpPr>
            <a:cxnSpLocks/>
          </p:cNvCxnSpPr>
          <p:nvPr/>
        </p:nvCxnSpPr>
        <p:spPr>
          <a:xfrm flipV="1">
            <a:off x="1864209" y="1684887"/>
            <a:ext cx="4553216" cy="2499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5479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Tumor Classification: Linear Regression?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B5B795-E999-417D-9E75-B3CD86C405ED}"/>
              </a:ext>
            </a:extLst>
          </p:cNvPr>
          <p:cNvGrpSpPr/>
          <p:nvPr/>
        </p:nvGrpSpPr>
        <p:grpSpPr>
          <a:xfrm>
            <a:off x="547195" y="2192609"/>
            <a:ext cx="8335908" cy="2192027"/>
            <a:chOff x="547195" y="2192609"/>
            <a:chExt cx="8335908" cy="21920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10CE42-FFD7-4DC4-8019-E4B270991B23}"/>
                </a:ext>
              </a:extLst>
            </p:cNvPr>
            <p:cNvCxnSpPr/>
            <p:nvPr/>
          </p:nvCxnSpPr>
          <p:spPr>
            <a:xfrm>
              <a:off x="2128435" y="3786852"/>
              <a:ext cx="6754668" cy="5957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1A7145-90DF-438E-B9B4-14875D240237}"/>
                </a:ext>
              </a:extLst>
            </p:cNvPr>
            <p:cNvCxnSpPr/>
            <p:nvPr/>
          </p:nvCxnSpPr>
          <p:spPr>
            <a:xfrm flipV="1">
              <a:off x="2237869" y="2192609"/>
              <a:ext cx="0" cy="1946645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3031836-1362-4B1D-A895-837B7F83C0B2}"/>
                </a:ext>
              </a:extLst>
            </p:cNvPr>
            <p:cNvCxnSpPr/>
            <p:nvPr/>
          </p:nvCxnSpPr>
          <p:spPr>
            <a:xfrm>
              <a:off x="2128435" y="3786852"/>
              <a:ext cx="36304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18D3CF-4AF1-4E70-8C69-2F54FC7A1842}"/>
                </a:ext>
              </a:extLst>
            </p:cNvPr>
            <p:cNvSpPr txBox="1"/>
            <p:nvPr/>
          </p:nvSpPr>
          <p:spPr>
            <a:xfrm>
              <a:off x="3426886" y="3984526"/>
              <a:ext cx="2835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Tumor Size (x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95D0CE7-11BA-41B0-AA25-124F6E38F4D9}"/>
                </a:ext>
              </a:extLst>
            </p:cNvPr>
            <p:cNvSpPr/>
            <p:nvPr/>
          </p:nvSpPr>
          <p:spPr>
            <a:xfrm rot="2734294">
              <a:off x="2383234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7D47A857-C2DE-42A6-B53F-FF71ED02A90C}"/>
                </a:ext>
              </a:extLst>
            </p:cNvPr>
            <p:cNvSpPr/>
            <p:nvPr/>
          </p:nvSpPr>
          <p:spPr>
            <a:xfrm rot="2734294">
              <a:off x="2688035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F455D7C5-BAEC-4CF8-B5F9-C5A245169CA9}"/>
                </a:ext>
              </a:extLst>
            </p:cNvPr>
            <p:cNvSpPr/>
            <p:nvPr/>
          </p:nvSpPr>
          <p:spPr>
            <a:xfrm rot="2734294">
              <a:off x="3009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B59115FA-A44F-483D-A8CC-D415E6F96578}"/>
                </a:ext>
              </a:extLst>
            </p:cNvPr>
            <p:cNvSpPr/>
            <p:nvPr/>
          </p:nvSpPr>
          <p:spPr>
            <a:xfrm rot="2734294">
              <a:off x="3390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FDA131DC-A89E-48AD-9312-BBDD33D92E5D}"/>
                </a:ext>
              </a:extLst>
            </p:cNvPr>
            <p:cNvSpPr/>
            <p:nvPr/>
          </p:nvSpPr>
          <p:spPr>
            <a:xfrm rot="2734294">
              <a:off x="41358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825A2E6E-9040-40B2-8A6F-C696B88F8E83}"/>
                </a:ext>
              </a:extLst>
            </p:cNvPr>
            <p:cNvSpPr/>
            <p:nvPr/>
          </p:nvSpPr>
          <p:spPr>
            <a:xfrm rot="2734294">
              <a:off x="4533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31DF046C-34FF-493A-9181-7A7D21615874}"/>
                </a:ext>
              </a:extLst>
            </p:cNvPr>
            <p:cNvSpPr/>
            <p:nvPr/>
          </p:nvSpPr>
          <p:spPr>
            <a:xfrm rot="2734294">
              <a:off x="4914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F17D35C3-FA00-48CA-A247-9E2A7E0DFC25}"/>
                </a:ext>
              </a:extLst>
            </p:cNvPr>
            <p:cNvSpPr/>
            <p:nvPr/>
          </p:nvSpPr>
          <p:spPr>
            <a:xfrm rot="2734294">
              <a:off x="53550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94B452-0F58-42B8-B21D-D0289C139D25}"/>
                </a:ext>
              </a:extLst>
            </p:cNvPr>
            <p:cNvCxnSpPr/>
            <p:nvPr/>
          </p:nvCxnSpPr>
          <p:spPr>
            <a:xfrm>
              <a:off x="2128435" y="2527115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28145-3851-42BB-8874-7779A8F1F7EE}"/>
                </a:ext>
              </a:extLst>
            </p:cNvPr>
            <p:cNvSpPr txBox="1"/>
            <p:nvPr/>
          </p:nvSpPr>
          <p:spPr>
            <a:xfrm>
              <a:off x="1395136" y="2333134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(Yes)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D14641-78DC-47C3-A31B-F8B3BCFF81CC}"/>
                </a:ext>
              </a:extLst>
            </p:cNvPr>
            <p:cNvSpPr txBox="1"/>
            <p:nvPr/>
          </p:nvSpPr>
          <p:spPr>
            <a:xfrm>
              <a:off x="1395135" y="3587959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(No)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F9DFB-A3BF-44BD-875A-EB78D2B8EE1A}"/>
                </a:ext>
              </a:extLst>
            </p:cNvPr>
            <p:cNvSpPr txBox="1"/>
            <p:nvPr/>
          </p:nvSpPr>
          <p:spPr>
            <a:xfrm>
              <a:off x="547195" y="2941306"/>
              <a:ext cx="169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y=Malignant ?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AA4402C-125D-4CE6-AB55-6A8649BD7E19}"/>
              </a:ext>
            </a:extLst>
          </p:cNvPr>
          <p:cNvSpPr txBox="1"/>
          <p:nvPr/>
        </p:nvSpPr>
        <p:spPr>
          <a:xfrm>
            <a:off x="667298" y="4459656"/>
            <a:ext cx="1158694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Using a threshold value for h(x), we can classify malignant (1) or benign (0)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8FD233E8-90E1-4BC1-8192-DA2C61F341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300" y="2276857"/>
            <a:ext cx="678942" cy="30632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0B827F-01EE-4EE3-B125-72FD2DA9E488}"/>
              </a:ext>
            </a:extLst>
          </p:cNvPr>
          <p:cNvCxnSpPr>
            <a:cxnSpLocks/>
          </p:cNvCxnSpPr>
          <p:nvPr/>
        </p:nvCxnSpPr>
        <p:spPr>
          <a:xfrm flipV="1">
            <a:off x="1859641" y="2023809"/>
            <a:ext cx="4376338" cy="21934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32D53A8-A93A-47C7-AC53-2DBAA0BE17F0}"/>
              </a:ext>
            </a:extLst>
          </p:cNvPr>
          <p:cNvGrpSpPr/>
          <p:nvPr/>
        </p:nvGrpSpPr>
        <p:grpSpPr>
          <a:xfrm>
            <a:off x="1124269" y="5142814"/>
            <a:ext cx="5638800" cy="461665"/>
            <a:chOff x="2286000" y="2573982"/>
            <a:chExt cx="5638800" cy="461665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E46A9D0-2DCD-4001-AB14-E55C63CDF30E}"/>
                </a:ext>
              </a:extLst>
            </p:cNvPr>
            <p:cNvSpPr txBox="1"/>
            <p:nvPr/>
          </p:nvSpPr>
          <p:spPr>
            <a:xfrm>
              <a:off x="2286000" y="2573982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Threshold classifier output             at 0.5:</a:t>
              </a:r>
            </a:p>
          </p:txBody>
        </p:sp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1F16C418-22F8-4E28-B464-612DE9F1F223}"/>
                </a:ext>
              </a:extLst>
            </p:cNvPr>
            <p:cNvPicPr>
              <a:picLocks noChangeAspect="1"/>
            </p:cNvPicPr>
            <p:nvPr>
              <p:custDataLst>
                <p:tags r:id="rId4"/>
              </p:custDataLst>
            </p:nvPr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791200" y="2671700"/>
              <a:ext cx="678942" cy="306324"/>
            </a:xfrm>
            <a:prstGeom prst="rect">
              <a:avLst/>
            </a:prstGeom>
          </p:spPr>
        </p:pic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BF556FD-B7D4-4A8E-B0EB-E38EFD409D09}"/>
              </a:ext>
            </a:extLst>
          </p:cNvPr>
          <p:cNvGrpSpPr/>
          <p:nvPr/>
        </p:nvGrpSpPr>
        <p:grpSpPr>
          <a:xfrm>
            <a:off x="2128435" y="5609507"/>
            <a:ext cx="5638800" cy="461665"/>
            <a:chOff x="1219200" y="3311247"/>
            <a:chExt cx="5638800" cy="46166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293EAC66-CD49-4F30-B41A-DD42AAB392D3}"/>
                </a:ext>
              </a:extLst>
            </p:cNvPr>
            <p:cNvSpPr txBox="1"/>
            <p:nvPr/>
          </p:nvSpPr>
          <p:spPr>
            <a:xfrm>
              <a:off x="1219200" y="3311247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                       , predict “y = 1”</a:t>
              </a:r>
            </a:p>
          </p:txBody>
        </p:sp>
        <p:pic>
          <p:nvPicPr>
            <p:cNvPr id="31" name="Picture 30">
              <a:extLst>
                <a:ext uri="{FF2B5EF4-FFF2-40B4-BE49-F238E27FC236}">
                  <a16:creationId xmlns:a16="http://schemas.microsoft.com/office/drawing/2014/main" id="{952C0950-A87D-405B-A8AA-DF68B18E3D6E}"/>
                </a:ext>
              </a:extLst>
            </p:cNvPr>
            <p:cNvPicPr>
              <a:picLocks noChangeAspect="1"/>
            </p:cNvPicPr>
            <p:nvPr>
              <p:custDataLst>
                <p:tags r:id="rId3"/>
              </p:custDataLst>
            </p:nvPr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408965"/>
              <a:ext cx="1483614" cy="306324"/>
            </a:xfrm>
            <a:prstGeom prst="rect">
              <a:avLst/>
            </a:prstGeom>
          </p:spPr>
        </p:pic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14B5230-BF52-4A23-A380-062420863EEA}"/>
              </a:ext>
            </a:extLst>
          </p:cNvPr>
          <p:cNvGrpSpPr/>
          <p:nvPr/>
        </p:nvGrpSpPr>
        <p:grpSpPr>
          <a:xfrm>
            <a:off x="2149540" y="6294646"/>
            <a:ext cx="5638800" cy="461665"/>
            <a:chOff x="1219200" y="3849379"/>
            <a:chExt cx="5638800" cy="461665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6D864F9-338D-4C08-92A9-6B72CAD90BFB}"/>
                </a:ext>
              </a:extLst>
            </p:cNvPr>
            <p:cNvSpPr txBox="1"/>
            <p:nvPr/>
          </p:nvSpPr>
          <p:spPr>
            <a:xfrm>
              <a:off x="1219200" y="3849379"/>
              <a:ext cx="56388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If                        , predict “y = 0”</a:t>
              </a: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41870149-B092-47A4-9E7F-1CC7E717C95C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7058" y="3947097"/>
              <a:ext cx="1483614" cy="306324"/>
            </a:xfrm>
            <a:prstGeom prst="rect">
              <a:avLst/>
            </a:prstGeom>
          </p:spPr>
        </p:pic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2C8974-168E-43F1-88F1-209DEB34329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243075" y="3130448"/>
            <a:ext cx="1700594" cy="10913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94F35C-26F0-410D-9897-C832E35BD328}"/>
              </a:ext>
            </a:extLst>
          </p:cNvPr>
          <p:cNvCxnSpPr>
            <a:cxnSpLocks/>
          </p:cNvCxnSpPr>
          <p:nvPr/>
        </p:nvCxnSpPr>
        <p:spPr>
          <a:xfrm>
            <a:off x="3943669" y="3130447"/>
            <a:ext cx="0" cy="7373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76F30F0E-1A95-489C-9684-0B3B06864452}"/>
              </a:ext>
            </a:extLst>
          </p:cNvPr>
          <p:cNvSpPr/>
          <p:nvPr/>
        </p:nvSpPr>
        <p:spPr>
          <a:xfrm>
            <a:off x="3906136" y="3094602"/>
            <a:ext cx="75066" cy="71688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75635F-CAAF-47A1-8B72-A9D9DF029B27}"/>
              </a:ext>
            </a:extLst>
          </p:cNvPr>
          <p:cNvSpPr txBox="1"/>
          <p:nvPr/>
        </p:nvSpPr>
        <p:spPr>
          <a:xfrm>
            <a:off x="2194550" y="27797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CD5C99-E347-4044-B6E3-6DF9E9A26F08}"/>
              </a:ext>
            </a:extLst>
          </p:cNvPr>
          <p:cNvCxnSpPr/>
          <p:nvPr/>
        </p:nvCxnSpPr>
        <p:spPr>
          <a:xfrm>
            <a:off x="3999907" y="3440251"/>
            <a:ext cx="86169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845CE2-285F-4148-8CCE-7E3F13740008}"/>
              </a:ext>
            </a:extLst>
          </p:cNvPr>
          <p:cNvCxnSpPr>
            <a:cxnSpLocks/>
          </p:cNvCxnSpPr>
          <p:nvPr/>
        </p:nvCxnSpPr>
        <p:spPr>
          <a:xfrm flipH="1">
            <a:off x="3033238" y="3437028"/>
            <a:ext cx="815017" cy="180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22D06B-57BE-47FD-B19B-4ACCEAC24A9A}"/>
              </a:ext>
            </a:extLst>
          </p:cNvPr>
          <p:cNvSpPr txBox="1"/>
          <p:nvPr/>
        </p:nvSpPr>
        <p:spPr>
          <a:xfrm>
            <a:off x="3078204" y="3141361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A1D5C6-8B46-4332-A963-8243D53FFAEA}"/>
              </a:ext>
            </a:extLst>
          </p:cNvPr>
          <p:cNvSpPr txBox="1"/>
          <p:nvPr/>
        </p:nvSpPr>
        <p:spPr>
          <a:xfrm>
            <a:off x="4339993" y="309477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8199B020-EE22-49DA-AD63-AA0961BE27EA}"/>
              </a:ext>
            </a:extLst>
          </p:cNvPr>
          <p:cNvSpPr txBox="1"/>
          <p:nvPr/>
        </p:nvSpPr>
        <p:spPr>
          <a:xfrm>
            <a:off x="9107424" y="5604479"/>
            <a:ext cx="20066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Is this a good idea?</a:t>
            </a:r>
          </a:p>
        </p:txBody>
      </p:sp>
    </p:spTree>
    <p:extLst>
      <p:ext uri="{BB962C8B-B14F-4D97-AF65-F5344CB8AC3E}">
        <p14:creationId xmlns:p14="http://schemas.microsoft.com/office/powerpoint/2010/main" val="73296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7" grpId="0"/>
      <p:bldP spid="48" grpId="0"/>
      <p:bldP spid="4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Tumor Classification: Linear Regression?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CB5B795-E999-417D-9E75-B3CD86C405ED}"/>
              </a:ext>
            </a:extLst>
          </p:cNvPr>
          <p:cNvGrpSpPr/>
          <p:nvPr/>
        </p:nvGrpSpPr>
        <p:grpSpPr>
          <a:xfrm>
            <a:off x="547195" y="2192609"/>
            <a:ext cx="8335908" cy="2192027"/>
            <a:chOff x="547195" y="2192609"/>
            <a:chExt cx="8335908" cy="2192027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10CE42-FFD7-4DC4-8019-E4B270991B23}"/>
                </a:ext>
              </a:extLst>
            </p:cNvPr>
            <p:cNvCxnSpPr/>
            <p:nvPr/>
          </p:nvCxnSpPr>
          <p:spPr>
            <a:xfrm>
              <a:off x="2128435" y="3786852"/>
              <a:ext cx="6754668" cy="5957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61A7145-90DF-438E-B9B4-14875D240237}"/>
                </a:ext>
              </a:extLst>
            </p:cNvPr>
            <p:cNvCxnSpPr/>
            <p:nvPr/>
          </p:nvCxnSpPr>
          <p:spPr>
            <a:xfrm flipV="1">
              <a:off x="2237869" y="2192609"/>
              <a:ext cx="0" cy="1946645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3031836-1362-4B1D-A895-837B7F83C0B2}"/>
                </a:ext>
              </a:extLst>
            </p:cNvPr>
            <p:cNvCxnSpPr/>
            <p:nvPr/>
          </p:nvCxnSpPr>
          <p:spPr>
            <a:xfrm>
              <a:off x="2128435" y="3786852"/>
              <a:ext cx="3630468" cy="0"/>
            </a:xfrm>
            <a:prstGeom prst="line">
              <a:avLst/>
            </a:prstGeom>
            <a:ln w="38100">
              <a:solidFill>
                <a:schemeClr val="tx1"/>
              </a:solidFill>
              <a:tailEnd type="arrow" w="lg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18D3CF-4AF1-4E70-8C69-2F54FC7A1842}"/>
                </a:ext>
              </a:extLst>
            </p:cNvPr>
            <p:cNvSpPr txBox="1"/>
            <p:nvPr/>
          </p:nvSpPr>
          <p:spPr>
            <a:xfrm>
              <a:off x="3426886" y="3984526"/>
              <a:ext cx="283523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Tumor Size (x</a:t>
              </a:r>
              <a:r>
                <a:rPr lang="en-US" sz="2000" baseline="-25000" dirty="0"/>
                <a:t>1</a:t>
              </a:r>
              <a:r>
                <a:rPr lang="en-US" sz="2000" dirty="0"/>
                <a:t>)</a:t>
              </a:r>
            </a:p>
          </p:txBody>
        </p:sp>
        <p:sp>
          <p:nvSpPr>
            <p:cNvPr id="11" name="Cross 10">
              <a:extLst>
                <a:ext uri="{FF2B5EF4-FFF2-40B4-BE49-F238E27FC236}">
                  <a16:creationId xmlns:a16="http://schemas.microsoft.com/office/drawing/2014/main" id="{595D0CE7-11BA-41B0-AA25-124F6E38F4D9}"/>
                </a:ext>
              </a:extLst>
            </p:cNvPr>
            <p:cNvSpPr/>
            <p:nvPr/>
          </p:nvSpPr>
          <p:spPr>
            <a:xfrm rot="2734294">
              <a:off x="2383234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Cross 11">
              <a:extLst>
                <a:ext uri="{FF2B5EF4-FFF2-40B4-BE49-F238E27FC236}">
                  <a16:creationId xmlns:a16="http://schemas.microsoft.com/office/drawing/2014/main" id="{7D47A857-C2DE-42A6-B53F-FF71ED02A90C}"/>
                </a:ext>
              </a:extLst>
            </p:cNvPr>
            <p:cNvSpPr/>
            <p:nvPr/>
          </p:nvSpPr>
          <p:spPr>
            <a:xfrm rot="2734294">
              <a:off x="2688035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Cross 12">
              <a:extLst>
                <a:ext uri="{FF2B5EF4-FFF2-40B4-BE49-F238E27FC236}">
                  <a16:creationId xmlns:a16="http://schemas.microsoft.com/office/drawing/2014/main" id="{F455D7C5-BAEC-4CF8-B5F9-C5A245169CA9}"/>
                </a:ext>
              </a:extLst>
            </p:cNvPr>
            <p:cNvSpPr/>
            <p:nvPr/>
          </p:nvSpPr>
          <p:spPr>
            <a:xfrm rot="2734294">
              <a:off x="3009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Cross 13">
              <a:extLst>
                <a:ext uri="{FF2B5EF4-FFF2-40B4-BE49-F238E27FC236}">
                  <a16:creationId xmlns:a16="http://schemas.microsoft.com/office/drawing/2014/main" id="{B59115FA-A44F-483D-A8CC-D415E6F96578}"/>
                </a:ext>
              </a:extLst>
            </p:cNvPr>
            <p:cNvSpPr/>
            <p:nvPr/>
          </p:nvSpPr>
          <p:spPr>
            <a:xfrm rot="2734294">
              <a:off x="3390622" y="3664035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Cross 14">
              <a:extLst>
                <a:ext uri="{FF2B5EF4-FFF2-40B4-BE49-F238E27FC236}">
                  <a16:creationId xmlns:a16="http://schemas.microsoft.com/office/drawing/2014/main" id="{FDA131DC-A89E-48AD-9312-BBDD33D92E5D}"/>
                </a:ext>
              </a:extLst>
            </p:cNvPr>
            <p:cNvSpPr/>
            <p:nvPr/>
          </p:nvSpPr>
          <p:spPr>
            <a:xfrm rot="2734294">
              <a:off x="41358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Cross 15">
              <a:extLst>
                <a:ext uri="{FF2B5EF4-FFF2-40B4-BE49-F238E27FC236}">
                  <a16:creationId xmlns:a16="http://schemas.microsoft.com/office/drawing/2014/main" id="{825A2E6E-9040-40B2-8A6F-C696B88F8E83}"/>
                </a:ext>
              </a:extLst>
            </p:cNvPr>
            <p:cNvSpPr/>
            <p:nvPr/>
          </p:nvSpPr>
          <p:spPr>
            <a:xfrm rot="2734294">
              <a:off x="4533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Cross 16">
              <a:extLst>
                <a:ext uri="{FF2B5EF4-FFF2-40B4-BE49-F238E27FC236}">
                  <a16:creationId xmlns:a16="http://schemas.microsoft.com/office/drawing/2014/main" id="{31DF046C-34FF-493A-9181-7A7D21615874}"/>
                </a:ext>
              </a:extLst>
            </p:cNvPr>
            <p:cNvSpPr/>
            <p:nvPr/>
          </p:nvSpPr>
          <p:spPr>
            <a:xfrm rot="2734294">
              <a:off x="4914622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Cross 17">
              <a:extLst>
                <a:ext uri="{FF2B5EF4-FFF2-40B4-BE49-F238E27FC236}">
                  <a16:creationId xmlns:a16="http://schemas.microsoft.com/office/drawing/2014/main" id="{F17D35C3-FA00-48CA-A247-9E2A7E0DFC25}"/>
                </a:ext>
              </a:extLst>
            </p:cNvPr>
            <p:cNvSpPr/>
            <p:nvPr/>
          </p:nvSpPr>
          <p:spPr>
            <a:xfrm rot="2734294">
              <a:off x="5355035" y="2398342"/>
              <a:ext cx="257549" cy="257549"/>
            </a:xfrm>
            <a:prstGeom prst="plus">
              <a:avLst>
                <a:gd name="adj" fmla="val 46579"/>
              </a:avLst>
            </a:prstGeom>
            <a:solidFill>
              <a:schemeClr val="tx1"/>
            </a:solidFill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C94B452-0F58-42B8-B21D-D0289C139D25}"/>
                </a:ext>
              </a:extLst>
            </p:cNvPr>
            <p:cNvCxnSpPr/>
            <p:nvPr/>
          </p:nvCxnSpPr>
          <p:spPr>
            <a:xfrm>
              <a:off x="2128435" y="2527115"/>
              <a:ext cx="228600" cy="0"/>
            </a:xfrm>
            <a:prstGeom prst="line">
              <a:avLst/>
            </a:prstGeom>
            <a:ln w="3175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D828145-3851-42BB-8874-7779A8F1F7EE}"/>
                </a:ext>
              </a:extLst>
            </p:cNvPr>
            <p:cNvSpPr txBox="1"/>
            <p:nvPr/>
          </p:nvSpPr>
          <p:spPr>
            <a:xfrm>
              <a:off x="1395136" y="2333134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(Yes) 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0D14641-78DC-47C3-A31B-F8B3BCFF81CC}"/>
                </a:ext>
              </a:extLst>
            </p:cNvPr>
            <p:cNvSpPr txBox="1"/>
            <p:nvPr/>
          </p:nvSpPr>
          <p:spPr>
            <a:xfrm>
              <a:off x="1395135" y="3587959"/>
              <a:ext cx="938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(No) 0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7AF9DFB-A3BF-44BD-875A-EB78D2B8EE1A}"/>
                </a:ext>
              </a:extLst>
            </p:cNvPr>
            <p:cNvSpPr txBox="1"/>
            <p:nvPr/>
          </p:nvSpPr>
          <p:spPr>
            <a:xfrm>
              <a:off x="547195" y="2941306"/>
              <a:ext cx="169588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y=Malignant ?</a:t>
              </a:r>
            </a:p>
          </p:txBody>
        </p:sp>
      </p:grpSp>
      <p:pic>
        <p:nvPicPr>
          <p:cNvPr id="22" name="Picture 21">
            <a:extLst>
              <a:ext uri="{FF2B5EF4-FFF2-40B4-BE49-F238E27FC236}">
                <a16:creationId xmlns:a16="http://schemas.microsoft.com/office/drawing/2014/main" id="{8FD233E8-90E1-4BC1-8192-DA2C61F341A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300" y="2276857"/>
            <a:ext cx="678942" cy="306324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90B827F-01EE-4EE3-B125-72FD2DA9E488}"/>
              </a:ext>
            </a:extLst>
          </p:cNvPr>
          <p:cNvCxnSpPr>
            <a:cxnSpLocks/>
          </p:cNvCxnSpPr>
          <p:nvPr/>
        </p:nvCxnSpPr>
        <p:spPr>
          <a:xfrm flipV="1">
            <a:off x="1859641" y="2023809"/>
            <a:ext cx="4376338" cy="219347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2C8974-168E-43F1-88F1-209DEB343295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2243075" y="3105256"/>
            <a:ext cx="3014538" cy="36105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0694F35C-26F0-410D-9897-C832E35BD328}"/>
              </a:ext>
            </a:extLst>
          </p:cNvPr>
          <p:cNvCxnSpPr>
            <a:cxnSpLocks/>
          </p:cNvCxnSpPr>
          <p:nvPr/>
        </p:nvCxnSpPr>
        <p:spPr>
          <a:xfrm>
            <a:off x="5225503" y="3165931"/>
            <a:ext cx="0" cy="737382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41" name="Flowchart: Connector 40">
            <a:extLst>
              <a:ext uri="{FF2B5EF4-FFF2-40B4-BE49-F238E27FC236}">
                <a16:creationId xmlns:a16="http://schemas.microsoft.com/office/drawing/2014/main" id="{76F30F0E-1A95-489C-9684-0B3B06864452}"/>
              </a:ext>
            </a:extLst>
          </p:cNvPr>
          <p:cNvSpPr/>
          <p:nvPr/>
        </p:nvSpPr>
        <p:spPr>
          <a:xfrm>
            <a:off x="5197828" y="3058931"/>
            <a:ext cx="75066" cy="71688"/>
          </a:xfrm>
          <a:prstGeom prst="flowChartConnector">
            <a:avLst/>
          </a:prstGeom>
          <a:ln/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675635F-CAAF-47A1-8B72-A9D9DF029B27}"/>
              </a:ext>
            </a:extLst>
          </p:cNvPr>
          <p:cNvSpPr txBox="1"/>
          <p:nvPr/>
        </p:nvSpPr>
        <p:spPr>
          <a:xfrm>
            <a:off x="2194550" y="2779732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7CD5C99-E347-4044-B6E3-6DF9E9A26F08}"/>
              </a:ext>
            </a:extLst>
          </p:cNvPr>
          <p:cNvCxnSpPr/>
          <p:nvPr/>
        </p:nvCxnSpPr>
        <p:spPr>
          <a:xfrm>
            <a:off x="5301703" y="3439135"/>
            <a:ext cx="861695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845CE2-285F-4148-8CCE-7E3F13740008}"/>
              </a:ext>
            </a:extLst>
          </p:cNvPr>
          <p:cNvCxnSpPr>
            <a:cxnSpLocks/>
          </p:cNvCxnSpPr>
          <p:nvPr/>
        </p:nvCxnSpPr>
        <p:spPr>
          <a:xfrm flipH="1">
            <a:off x="4164596" y="3400203"/>
            <a:ext cx="815017" cy="180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E022D06B-57BE-47FD-B19B-4ACCEAC24A9A}"/>
              </a:ext>
            </a:extLst>
          </p:cNvPr>
          <p:cNvSpPr txBox="1"/>
          <p:nvPr/>
        </p:nvSpPr>
        <p:spPr>
          <a:xfrm>
            <a:off x="4339993" y="309263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y=0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80A1D5C6-8B46-4332-A963-8243D53FFAEA}"/>
              </a:ext>
            </a:extLst>
          </p:cNvPr>
          <p:cNvSpPr txBox="1"/>
          <p:nvPr/>
        </p:nvSpPr>
        <p:spPr>
          <a:xfrm>
            <a:off x="5717284" y="3094775"/>
            <a:ext cx="5212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y=1</a:t>
            </a:r>
          </a:p>
        </p:txBody>
      </p:sp>
      <p:sp>
        <p:nvSpPr>
          <p:cNvPr id="43" name="Cross 42">
            <a:extLst>
              <a:ext uri="{FF2B5EF4-FFF2-40B4-BE49-F238E27FC236}">
                <a16:creationId xmlns:a16="http://schemas.microsoft.com/office/drawing/2014/main" id="{518BF5AD-4214-4BBC-A330-D748497AC128}"/>
              </a:ext>
            </a:extLst>
          </p:cNvPr>
          <p:cNvSpPr/>
          <p:nvPr/>
        </p:nvSpPr>
        <p:spPr>
          <a:xfrm rot="2734294">
            <a:off x="7856422" y="2357369"/>
            <a:ext cx="257549" cy="257549"/>
          </a:xfrm>
          <a:prstGeom prst="plus">
            <a:avLst>
              <a:gd name="adj" fmla="val 46579"/>
            </a:avLst>
          </a:prstGeom>
          <a:solidFill>
            <a:schemeClr val="tx1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8188E6-1A48-4F7D-B2B2-C3FD7E8919AE}"/>
              </a:ext>
            </a:extLst>
          </p:cNvPr>
          <p:cNvCxnSpPr>
            <a:cxnSpLocks/>
          </p:cNvCxnSpPr>
          <p:nvPr/>
        </p:nvCxnSpPr>
        <p:spPr>
          <a:xfrm flipV="1">
            <a:off x="1999488" y="2192609"/>
            <a:ext cx="5985708" cy="2034287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1201308F-4B57-4DFA-88CE-12E73D0C29C6}"/>
              </a:ext>
            </a:extLst>
          </p:cNvPr>
          <p:cNvSpPr txBox="1"/>
          <p:nvPr/>
        </p:nvSpPr>
        <p:spPr>
          <a:xfrm>
            <a:off x="838200" y="5205984"/>
            <a:ext cx="56997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regression line sensitive: Add a new malignant point</a:t>
            </a:r>
          </a:p>
          <a:p>
            <a:endParaRPr lang="en-US" dirty="0"/>
          </a:p>
          <a:p>
            <a:r>
              <a:rPr lang="en-US" dirty="0"/>
              <a:t>The 0.5 threshold won’t work: misclassification </a:t>
            </a:r>
          </a:p>
        </p:txBody>
      </p:sp>
    </p:spTree>
    <p:extLst>
      <p:ext uri="{BB962C8B-B14F-4D97-AF65-F5344CB8AC3E}">
        <p14:creationId xmlns:p14="http://schemas.microsoft.com/office/powerpoint/2010/main" val="1031278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86F07C-EB5B-454A-BC45-F3AFFE18B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34286"/>
          </a:xfrm>
        </p:spPr>
        <p:txBody>
          <a:bodyPr>
            <a:normAutofit/>
          </a:bodyPr>
          <a:lstStyle/>
          <a:p>
            <a:r>
              <a:rPr lang="en-US" sz="3600" dirty="0"/>
              <a:t>Another issue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3B38FAB-A2B4-4404-9092-EA953BB2F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46"/>
            <a:ext cx="10515600" cy="1648848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Also… classification model should output 0 or 1.</a:t>
            </a:r>
          </a:p>
          <a:p>
            <a:endParaRPr lang="en-US" sz="2600" dirty="0"/>
          </a:p>
          <a:p>
            <a:r>
              <a:rPr lang="en-US" sz="2600" dirty="0"/>
              <a:t>Regression models provide output outside that range </a:t>
            </a:r>
          </a:p>
          <a:p>
            <a:pPr lvl="1"/>
            <a:r>
              <a:rPr lang="en-US" sz="2200" dirty="0"/>
              <a:t>Can range from – infinity to +infinity</a:t>
            </a:r>
          </a:p>
          <a:p>
            <a:endParaRPr lang="en-US" sz="2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926A7E4-F745-46BE-8312-DB32DFC9B5E0}"/>
              </a:ext>
            </a:extLst>
          </p:cNvPr>
          <p:cNvSpPr txBox="1"/>
          <p:nvPr/>
        </p:nvSpPr>
        <p:spPr>
          <a:xfrm>
            <a:off x="1053547" y="3192105"/>
            <a:ext cx="5638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Classification:    y   =   0   or   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843B5B4-C2B4-463A-942D-DEC0CD3166A5}"/>
              </a:ext>
            </a:extLst>
          </p:cNvPr>
          <p:cNvGrpSpPr/>
          <p:nvPr/>
        </p:nvGrpSpPr>
        <p:grpSpPr>
          <a:xfrm>
            <a:off x="1899212" y="4112791"/>
            <a:ext cx="7841135" cy="584775"/>
            <a:chOff x="1671449" y="3253085"/>
            <a:chExt cx="7841135" cy="584775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E78D5F-74A5-4619-8F26-AB2A3B6ED7A7}"/>
                </a:ext>
              </a:extLst>
            </p:cNvPr>
            <p:cNvSpPr txBox="1"/>
            <p:nvPr/>
          </p:nvSpPr>
          <p:spPr>
            <a:xfrm>
              <a:off x="2743199" y="3253085"/>
              <a:ext cx="676938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can be &gt; 1 or &lt; 0 for linear regression</a:t>
              </a:r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11FCA5B-27E4-49E5-8CDD-48BBB09EC07F}"/>
                </a:ext>
              </a:extLst>
            </p:cNvPr>
            <p:cNvPicPr>
              <a:picLocks noChangeAspect="1"/>
            </p:cNvPicPr>
            <p:nvPr>
              <p:custDataLst>
                <p:tags r:id="rId2"/>
              </p:custDataLst>
            </p:nvPr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71449" y="3362677"/>
              <a:ext cx="982215" cy="443155"/>
            </a:xfrm>
            <a:prstGeom prst="rect">
              <a:avLst/>
            </a:prstGeom>
          </p:spPr>
        </p:pic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89B983-31B2-4FEF-B03A-F1E8B4A47B3E}"/>
              </a:ext>
            </a:extLst>
          </p:cNvPr>
          <p:cNvGrpSpPr/>
          <p:nvPr/>
        </p:nvGrpSpPr>
        <p:grpSpPr>
          <a:xfrm>
            <a:off x="1053547" y="5369388"/>
            <a:ext cx="6311264" cy="584775"/>
            <a:chOff x="457200" y="2672775"/>
            <a:chExt cx="6311264" cy="58477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DD17DD2-C7B4-4DE7-B06E-2B7BBFD8B81B}"/>
                </a:ext>
              </a:extLst>
            </p:cNvPr>
            <p:cNvSpPr txBox="1"/>
            <p:nvPr/>
          </p:nvSpPr>
          <p:spPr>
            <a:xfrm>
              <a:off x="457200" y="2672775"/>
              <a:ext cx="56388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dirty="0"/>
                <a:t>Logistic Regression:</a:t>
              </a: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C28B98A-70CD-4530-B37D-D9B3A395CFC7}"/>
                </a:ext>
              </a:extLst>
            </p:cNvPr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9286" y="2747567"/>
              <a:ext cx="2559178" cy="43519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0805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y \in \{0,1\}&#10;$&#10;&#10;\end{document}"/>
  <p:tag name="IGUANATEXSIZE" val="3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^Tx)&#10;$&#10;&#10;\end{document}"/>
  <p:tag name="IGUANATEXSIZE" val="28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g(z) = \frac{1}{1+e^{-z}}&#10;$&#10;&#10;\end{document}"/>
  <p:tag name="IGUANATEXSIZE" val="28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\geq 0.5&#10;$&#10;&#10;\end{document}"/>
  <p:tag name="IGUANATEXSIZE" val="28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0&#10;$&#10;&#10;\end{document}"/>
  <p:tag name="IGUANATEXSIZE" val="28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&lt; 0.5&#10;$&#10;&#10;\end{document}"/>
  <p:tag name="IGUANATEXSIZE" val="28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3 + x_1 + x_2 \geq 0&#10;$&#10;&#10;\end{document}"/>
  <p:tag name="IGUANATEXSIZE" val="28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)&#10;$&#10;&#10;\end{document}"/>
  <p:tag name="IGUANATEXSIZE" val="28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&#10;$&#10;&#10;\end{document}"/>
  <p:tag name="IGUANATEXSIZE" val="28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3 x_1^2 + \theta_4 x_2^2)&#10;$&#10;&#10;\end{document}"/>
  <p:tag name="IGUANATEXSIZE" val="28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y = 1&#10;$&#10;&#10;\end{document}"/>
  <p:tag name="IGUANATEXSIZE" val="28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-1 + x_1^2 + x_2^2 \geq 0&#10;$&#10;&#10;\end{document}"/>
  <p:tag name="IGUANATEXSIZE" val="28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 (x) = g(\theta_0 + \theta_1 x_1 + \theta_2 x_2 + \theta_3 x_1^2&#10;$&#10;&#10;\end{document}"/>
  <p:tag name="IGUANATEXSIZE" val="28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+ \theta_4 x_1^2 x_2 + \theta_5 x_1^2 x_2^2 + \theta_6 x_1^3 x_2 + \dots)&#10;$&#10;&#10;\end{document}"/>
  <p:tag name="IGUANATEXSIZE" val="28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{ (x^{(1)},y^{(1)}), (x^{(2)},y^{(2)}), \cdots, (x^{(m)},y^{(m)})\}&#10;$&#10;&#10;\end{document}"/>
  <p:tag name="IGUANATEXSIZE" val="3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\displaystyle&#10;x \in \left[ &#10;\begin{array}{c}&#10;x_0 \\&#10;x_1 \\&#10;\cdots \\&#10;x_n&#10;\end{array}&#10;\right]&#10;$&#10;&#10;&#10;\end{document}"/>
  <p:tag name="IGUANATEXSIZE" val="3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&#10;x_0 = 1, y\in\{0,1\}&#10;$&#10;&#10;&#10;\end{document}"/>
  <p:tag name="IGUANATEXSIZE" val="3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lt; 0.5&#10;$&#10;&#10;\end{document}"/>
  <p:tag name="IGUANATEXSIZE" val="3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frac{1}{2} \left( h_\theta(x^{(i)}) - y^{(i)} \right)^2&#10;$&#10;% \delta_i^{(l)} = \left(\sum_j W_{ji}^{(l)} \delta_j^{(l+1)}\right) f'(z_i^{(l)})&#10;&#10;&#10;&#10;\end{document}"/>
  <p:tag name="IGUANATEXSIZE" val="24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^{(i)}),y^{(i)}) = \frac{1}{2} \left( h_\theta(x^{(i)}) - y^{(i)} \right)^2&#10;$&#10;% \delta_i^{(l)} = \left(\sum_j W_{ji}^{(l)} \delta_j^{(l+1)}\right) f'(z_i^{(l)})&#10;&#10;&#10;&#10;\end{document}"/>
  <p:tag name="IGUANATEXSIZE" val="2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\theta&#10;$&#10;&#10;\end{document}"/>
  <p:tag name="IGUANATEXSIZE" val="36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J(\theta)&#10;$&#10;&#10;\end{document}"/>
  <p:tag name="IGUANATEXSIZE" val="2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 = \frac{1}{1+e^{-\theta^Tx}}&#10;$&#10;&#10;\end{document}"/>
  <p:tag name="IGUANATEXSIZE" val="3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\ge 0.5&#10;$&#10;&#10;\end{document}"/>
  <p:tag name="IGUANATEXSIZE" val="3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Cost = 0 if &#10;$ \displaystyle&#10;y = 1, h_\theta(x) = 1&#10;$&#10;&#10;\begin{tabular}{ll}&#10;But as &amp; &#10;$ \displaystyle&#10;h_\theta(x) \rightarrow 0&#10;$&#10;\\&#10;&amp;&#10;$ \displaystyle&#10;Cost \rightarrow \infty&#10;$&#10;\end{tabular}&#10;&#10;\hspace{3mm}&#10;&#10;Captures intuition that if $h_\theta(x) = 0$,&#10;&#10;(predict $P(y=1|x;\theta) = 0)$, but $y=1$, &#10;&#10;we'll penalize learning algorithm by a very &#10;&#10;large cost.&#10;&#10;\end{document}"/>
  <p:tag name="IGUANATEXSIZE" val="2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mathrm{Cost}(h_\theta(x),y) = &#10;\left\{ \begin{array}{rl}&#10;- \mathrm{log}(h_\theta(x)) &amp;\mbox{if $y = 1$} \\&#10;- \mathrm{log}(1-h_\theta(x)) &amp;\mbox{if $y = 0$} &#10;\end{array} \right.&#10;$&#10;% \delta_i^{(l)} = \left(\sum_j W_{ji}^{(l)} \delta_j^{(l+1)}\right) f'(z_i^{(l)})&#10;&#10;&#10;&#10;\end{document}"/>
  <p:tag name="IGUANATEXSIZE" val="24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 = -\frac{1}{m}[ \sum\limits^{m}_{i=1} y^{(i)} \log {h_\theta(x^{(i)})}+ (1-y^{(i)}) \log {(1 - h_\theta(x^{(i)})})]&#10;$&#10;% \delta_i^{(l)} = \left(\sum_j W_{ji}^{(l)} \delta_j^{(l+1)}\right) f'(z_i^{(l)})&#10;&#10;&#10;&#10;\end{document}"/>
  <p:tag name="IGUANATEXSIZE" val="24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J(\theta) = \frac{1}{m} \sum\limits^{m}_{i=1} \mathrm{Cost}(h_\theta(x^{(i)}),y^{(i)}) &#10;$&#10;% \delta_i^{(l)} = \left(\sum_j W_{ji}^{(l)} \delta_j^{(l+1)}\right) f'(z_i^{(l)})&#10;&#10;&#10;&#10;\end{document}"/>
  <p:tag name="IGUANATEXSIZE" val="24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\theta&#10;$&#10;&#10;&#10;&#10;\end{document}"/>
  <p:tag name="IGUANATEXSIZE" val="24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\[&#10;\min_\theta J(\theta)&#10;\]&#10;&#10;&#10;&#10;\end{document}"/>
  <p:tag name="IGUANATEXSIZE" val="24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x&#10;$&#10;&#10;&#10;&#10;\end{document}"/>
  <p:tag name="IGUANATEXSIZE" val="24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usepackage{color}&#10;\pagestyle{empty}&#10;\begin{document}&#10;&#10;$&#10;h_\theta(x) = \frac{1}{1 + e^{- \theta^Tx}}&#10;$&#10;&#10;&#10;&#10;\end{document}"/>
  <p:tag name="IGUANATEXSIZE" val="24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0 \le h_\theta(x) \le 1&#10;$&#10;&#10;\end{document}"/>
  <p:tag name="IGUANATEXSIZE" val="3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LATEXADDIN" val="\documentclass{article}&#10;\usepackage{amsmath}&#10;\pagestyle{empty}&#10;\begin{document}&#10;&#10;&#10;$ \displaystyle&#10;h_\theta(x)&#10;$&#10;&#10;\end{document}"/>
  <p:tag name="IGUANATEXSIZE" val="3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793</TotalTime>
  <Words>2458</Words>
  <Application>Microsoft Office PowerPoint</Application>
  <PresentationFormat>Widescreen</PresentationFormat>
  <Paragraphs>436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Symbol</vt:lpstr>
      <vt:lpstr>Times New Roman</vt:lpstr>
      <vt:lpstr>Office Theme</vt:lpstr>
      <vt:lpstr>AIM-AHEAD Introductory Courses in AI/ML Concepts</vt:lpstr>
      <vt:lpstr>Classification </vt:lpstr>
      <vt:lpstr>Classification</vt:lpstr>
      <vt:lpstr>Hypothesis function: Notation</vt:lpstr>
      <vt:lpstr>Example: Tumor Classification</vt:lpstr>
      <vt:lpstr>Tumor Classification: Linear Regression?</vt:lpstr>
      <vt:lpstr>Tumor Classification: Linear Regression?</vt:lpstr>
      <vt:lpstr>Tumor Classification: Linear Regression?</vt:lpstr>
      <vt:lpstr>Another issue </vt:lpstr>
      <vt:lpstr>Logistic Regression: Hypothesis Representation</vt:lpstr>
      <vt:lpstr>Logistic Regression Model: Sigmoid function</vt:lpstr>
      <vt:lpstr>Logistic Regression: Decision Boundary</vt:lpstr>
      <vt:lpstr>PowerPoint Presentation</vt:lpstr>
      <vt:lpstr>Logistic Regression: Thresholding h(x)</vt:lpstr>
      <vt:lpstr>Logistic Regression: Thresholding h(x)</vt:lpstr>
      <vt:lpstr>Decision Boundary</vt:lpstr>
      <vt:lpstr>Decision Boundary</vt:lpstr>
      <vt:lpstr>Non-linear decision boundaries</vt:lpstr>
      <vt:lpstr>Polynomial Features</vt:lpstr>
      <vt:lpstr>More complex boundaries</vt:lpstr>
      <vt:lpstr>Logistic Regression: Cost/Loss Function</vt:lpstr>
      <vt:lpstr>PowerPoint Presentation</vt:lpstr>
      <vt:lpstr>Cost/Loss Function J(q)</vt:lpstr>
      <vt:lpstr>Can’t use linear regression cost function</vt:lpstr>
      <vt:lpstr>Logistic Regression Cost Function: Log Loss</vt:lpstr>
      <vt:lpstr>Logistic regression cost function</vt:lpstr>
      <vt:lpstr>Simplified Cost function</vt:lpstr>
      <vt:lpstr>Find best q: Minimize Cost function J(q)</vt:lpstr>
      <vt:lpstr>Classification Metrics</vt:lpstr>
      <vt:lpstr>Evaluating Classification Model Predictions</vt:lpstr>
      <vt:lpstr>Accuracy</vt:lpstr>
      <vt:lpstr>Accuracy: Some Terms</vt:lpstr>
      <vt:lpstr>Confusion Matrix</vt:lpstr>
      <vt:lpstr>Confusion Matrix</vt:lpstr>
      <vt:lpstr>Precision and Recall</vt:lpstr>
      <vt:lpstr>Precision and Recall</vt:lpstr>
      <vt:lpstr>F1 score: Combination of Precision and Recall</vt:lpstr>
      <vt:lpstr>Model comparison: Use Case</vt:lpstr>
      <vt:lpstr>Model comparison: Use Case</vt:lpstr>
      <vt:lpstr>Precision and Recall: A Tug of War</vt:lpstr>
      <vt:lpstr>ROC Curve and AUC</vt:lpstr>
      <vt:lpstr>Classification and Evaluation metrics demo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HIDS-506:  AI for Health Applications</dc:title>
  <dc:creator>Samir</dc:creator>
  <cp:lastModifiedBy>Matthew D. McCoy</cp:lastModifiedBy>
  <cp:revision>16</cp:revision>
  <dcterms:created xsi:type="dcterms:W3CDTF">2022-01-27T05:00:25Z</dcterms:created>
  <dcterms:modified xsi:type="dcterms:W3CDTF">2022-11-15T15:20:28Z</dcterms:modified>
</cp:coreProperties>
</file>