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7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1995" r:id="rId2"/>
    <p:sldId id="1974" r:id="rId3"/>
    <p:sldId id="1975" r:id="rId4"/>
    <p:sldId id="1979" r:id="rId5"/>
    <p:sldId id="1980" r:id="rId6"/>
    <p:sldId id="1982" r:id="rId7"/>
    <p:sldId id="1916" r:id="rId8"/>
    <p:sldId id="1984" r:id="rId9"/>
    <p:sldId id="1983" r:id="rId10"/>
    <p:sldId id="1985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3154" autoAdjust="0"/>
  </p:normalViewPr>
  <p:slideViewPr>
    <p:cSldViewPr snapToGrid="0">
      <p:cViewPr varScale="1">
        <p:scale>
          <a:sx n="80" d="100"/>
          <a:sy n="80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7BA16-693B-49DC-B4FA-AF7A11A8ED46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2EA0D-22F4-4AFD-9B05-B1DF3425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64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building a mathematical model for a binary classification problem, we want a function that limits its output between zero and one.</a:t>
            </a:r>
          </a:p>
          <a:p>
            <a:endParaRPr lang="en-US" dirty="0"/>
          </a:p>
          <a:p>
            <a:r>
              <a:rPr lang="en-US" dirty="0"/>
              <a:t>One such function is called the Sigmoid function, also known as Logistic function.</a:t>
            </a:r>
          </a:p>
          <a:p>
            <a:endParaRPr lang="en-US" dirty="0"/>
          </a:p>
          <a:p>
            <a:r>
              <a:rPr lang="en-US" dirty="0"/>
              <a:t>The function, represented by g(z), will output a value between zero and one for any input value of z.</a:t>
            </a:r>
          </a:p>
          <a:p>
            <a:endParaRPr lang="en-US" dirty="0"/>
          </a:p>
          <a:p>
            <a:r>
              <a:rPr lang="en-US" dirty="0"/>
              <a:t>We can define z to be a linear, weighed combination of our input features. </a:t>
            </a:r>
          </a:p>
          <a:p>
            <a:endParaRPr lang="en-US" dirty="0"/>
          </a:p>
          <a:p>
            <a:r>
              <a:rPr lang="en-US" dirty="0"/>
              <a:t>That is to say, if we have 10 datapoints, z is the sum of each of those datapoints multiplied by a weight (</a:t>
            </a:r>
            <a:r>
              <a:rPr lang="el-GR" dirty="0"/>
              <a:t>θ</a:t>
            </a:r>
            <a:r>
              <a:rPr lang="en-US" dirty="0"/>
              <a:t>1 is the weight for variable 1)</a:t>
            </a:r>
          </a:p>
          <a:p>
            <a:endParaRPr lang="en-US" dirty="0"/>
          </a:p>
          <a:p>
            <a:r>
              <a:rPr lang="en-US" dirty="0"/>
              <a:t>In linear algebra the weighted sum can be defined as </a:t>
            </a:r>
            <a:r>
              <a:rPr lang="el-GR" dirty="0"/>
              <a:t>θ</a:t>
            </a:r>
            <a:r>
              <a:rPr lang="en-US" dirty="0"/>
              <a:t>T (Theta transpose: the weights for each datapoint) times x (the values for each datapoint)</a:t>
            </a:r>
          </a:p>
          <a:p>
            <a:endParaRPr lang="en-US" dirty="0"/>
          </a:p>
          <a:p>
            <a:r>
              <a:rPr lang="en-US" dirty="0"/>
              <a:t>If we define z = </a:t>
            </a:r>
            <a:r>
              <a:rPr lang="el-GR" dirty="0"/>
              <a:t>θ</a:t>
            </a:r>
            <a:r>
              <a:rPr lang="en-US" dirty="0"/>
              <a:t>Tx , our function for predicting our binary classification is g(</a:t>
            </a:r>
            <a:r>
              <a:rPr lang="el-GR" dirty="0"/>
              <a:t>θ</a:t>
            </a:r>
            <a:r>
              <a:rPr lang="en-US" dirty="0"/>
              <a:t>Tx).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2EA0D-22F4-4AFD-9B05-B1DF34251A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61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for any set of input data, we will have an output value between 0 and 1.</a:t>
            </a:r>
          </a:p>
          <a:p>
            <a:endParaRPr lang="en-US" dirty="0"/>
          </a:p>
          <a:p>
            <a:r>
              <a:rPr lang="en-US" dirty="0"/>
              <a:t>The behavior of the logistic function means the inflection point will always be at y = 0.5.</a:t>
            </a:r>
          </a:p>
          <a:p>
            <a:endParaRPr lang="en-US" dirty="0"/>
          </a:p>
          <a:p>
            <a:r>
              <a:rPr lang="en-US" dirty="0"/>
              <a:t>So we can predict y = 1 if the output of our logistic function is larger than 0.5.</a:t>
            </a:r>
          </a:p>
          <a:p>
            <a:endParaRPr lang="en-US" dirty="0"/>
          </a:p>
          <a:p>
            <a:r>
              <a:rPr lang="en-US" dirty="0"/>
              <a:t>Similarly, we can predict y – 0 if the output of the logistic function is smaller than 0.5.</a:t>
            </a:r>
          </a:p>
          <a:p>
            <a:endParaRPr lang="en-US" dirty="0"/>
          </a:p>
          <a:p>
            <a:r>
              <a:rPr lang="en-US" dirty="0"/>
              <a:t>What does our </a:t>
            </a:r>
            <a:r>
              <a:rPr lang="el-GR" dirty="0"/>
              <a:t>θ</a:t>
            </a:r>
            <a:r>
              <a:rPr lang="en-US" dirty="0"/>
              <a:t>Tx look like in each of these scenarios? That is, what does the input look like?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2EA0D-22F4-4AFD-9B05-B1DF34251A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49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Whatever value </a:t>
            </a:r>
            <a:r>
              <a:rPr lang="el-GR" dirty="0"/>
              <a:t>θ</a:t>
            </a:r>
            <a:r>
              <a:rPr lang="en-US" dirty="0"/>
              <a:t>Tx turns out to be, it shows up as a negative exponent in the denominator of the logistic function.</a:t>
            </a:r>
          </a:p>
          <a:p>
            <a:endParaRPr lang="en-US" dirty="0"/>
          </a:p>
          <a:p>
            <a:r>
              <a:rPr lang="en-US" dirty="0"/>
              <a:t>This means that if the weighted sum of our data point (</a:t>
            </a:r>
            <a:r>
              <a:rPr lang="el-GR" dirty="0"/>
              <a:t>θ</a:t>
            </a:r>
            <a:r>
              <a:rPr lang="en-US" dirty="0"/>
              <a:t>Tx) is large, the exponential term will be very small (e raised to a very large negative number), and the output will be close to 1.</a:t>
            </a:r>
          </a:p>
          <a:p>
            <a:endParaRPr lang="en-US" dirty="0"/>
          </a:p>
          <a:p>
            <a:r>
              <a:rPr lang="en-US" dirty="0"/>
              <a:t>On the other hand, negative values of </a:t>
            </a:r>
            <a:r>
              <a:rPr lang="el-GR" dirty="0"/>
              <a:t>θ</a:t>
            </a:r>
            <a:r>
              <a:rPr lang="en-US" dirty="0"/>
              <a:t>Tx will produce a very large exponential term, and drive the output of the logistic function to 0.</a:t>
            </a:r>
          </a:p>
          <a:p>
            <a:endParaRPr lang="en-US" dirty="0"/>
          </a:p>
          <a:p>
            <a:r>
              <a:rPr lang="en-US" dirty="0"/>
              <a:t>When the value of z (</a:t>
            </a:r>
            <a:r>
              <a:rPr lang="el-GR" dirty="0"/>
              <a:t>θ</a:t>
            </a:r>
            <a:r>
              <a:rPr lang="en-US" dirty="0"/>
              <a:t>Tx) is zero, the value of the exponential term will be 1, which will output 0.5.</a:t>
            </a:r>
          </a:p>
          <a:p>
            <a:endParaRPr lang="en-US" dirty="0"/>
          </a:p>
          <a:p>
            <a:r>
              <a:rPr lang="en-US" dirty="0"/>
              <a:t>Therefore, when our weighted sum of the input data is positive, we can predict y = 1. When our sum is negative, we can predict y = 0.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2EA0D-22F4-4AFD-9B05-B1DF34251A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19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this provides us a prediction directly based on the input datapoints, we can use this threshold to generate a decision boundary.</a:t>
            </a:r>
          </a:p>
          <a:p>
            <a:endParaRPr lang="en-US" dirty="0"/>
          </a:p>
          <a:p>
            <a:r>
              <a:rPr lang="en-US" dirty="0"/>
              <a:t>Consider the case where we have 2 variables describing each datapoint, x1 and x2.</a:t>
            </a:r>
          </a:p>
          <a:p>
            <a:endParaRPr lang="en-US" dirty="0"/>
          </a:p>
          <a:p>
            <a:r>
              <a:rPr lang="en-US" dirty="0"/>
              <a:t>We learn the weights (</a:t>
            </a:r>
            <a:r>
              <a:rPr lang="el-GR" dirty="0"/>
              <a:t>θ</a:t>
            </a:r>
            <a:r>
              <a:rPr lang="en-US" dirty="0"/>
              <a:t>) from the training data but for now, assume we know what they are. </a:t>
            </a:r>
          </a:p>
          <a:p>
            <a:endParaRPr lang="en-US" dirty="0"/>
          </a:p>
          <a:p>
            <a:r>
              <a:rPr lang="en-US" dirty="0"/>
              <a:t>Our model can then be described in terms of our two input variables, which will describe a line within the 2D parameter space where </a:t>
            </a:r>
            <a:r>
              <a:rPr lang="el-GR" dirty="0"/>
              <a:t>θ</a:t>
            </a:r>
            <a:r>
              <a:rPr lang="en-US" dirty="0"/>
              <a:t>Tx = 0.</a:t>
            </a:r>
          </a:p>
          <a:p>
            <a:endParaRPr lang="en-US" dirty="0"/>
          </a:p>
          <a:p>
            <a:r>
              <a:rPr lang="en-US" dirty="0"/>
              <a:t>We can then predict if a new datapoint is classified as a 1 or 0 based on where it falls relative to this 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2EA0D-22F4-4AFD-9B05-B1DF34251A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51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line, where </a:t>
            </a:r>
            <a:r>
              <a:rPr lang="el-GR" dirty="0"/>
              <a:t>θ</a:t>
            </a:r>
            <a:r>
              <a:rPr lang="en-US" dirty="0"/>
              <a:t>Tx = 0, is known as the “Decision Boundary.”</a:t>
            </a:r>
          </a:p>
          <a:p>
            <a:endParaRPr lang="en-US" dirty="0"/>
          </a:p>
          <a:p>
            <a:r>
              <a:rPr lang="en-US" dirty="0"/>
              <a:t>Depending on which side of our decision boundary our new data falls, we can make a prediction.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2EA0D-22F4-4AFD-9B05-B1DF34251A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40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if the Decision Boundary is not linear?</a:t>
            </a:r>
          </a:p>
          <a:p>
            <a:endParaRPr lang="en-US" dirty="0"/>
          </a:p>
          <a:p>
            <a:r>
              <a:rPr lang="en-US" dirty="0"/>
              <a:t>We can define polynomial features from our original dataset by combining individual datapoint into new input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2EA0D-22F4-4AFD-9B05-B1DF34251A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64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case of 2 input variables, we can create 3 new variable through multiplication… the square of each of our two inputs and the product of the two.</a:t>
            </a:r>
          </a:p>
          <a:p>
            <a:endParaRPr lang="en-US" dirty="0"/>
          </a:p>
          <a:p>
            <a:r>
              <a:rPr lang="en-US" dirty="0"/>
              <a:t>These nonlinear variable can now be used to define a complex function. In this case the input parameters (</a:t>
            </a:r>
            <a:r>
              <a:rPr lang="el-GR" dirty="0"/>
              <a:t>θ</a:t>
            </a:r>
            <a:r>
              <a:rPr lang="en-US" dirty="0"/>
              <a:t>) define a circle.</a:t>
            </a:r>
          </a:p>
          <a:p>
            <a:endParaRPr lang="en-US" dirty="0"/>
          </a:p>
          <a:p>
            <a:r>
              <a:rPr lang="en-US" dirty="0"/>
              <a:t>If a point falls within the circle, we’d predict y = 0. We’d predict y=1 for a point falling outside the circular decision boundary.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2EA0D-22F4-4AFD-9B05-B1DF34251A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80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even more complex combinations can be made to help learn even more complex decision boundaries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2EA0D-22F4-4AFD-9B05-B1DF34251A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90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FC70-667C-474B-9C86-A5CA27EFE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4E0E7-5065-457D-9E95-A09488550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26FC5-A3F7-4794-8C01-463056C1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C3CA9-7547-4646-8213-A7CC9045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81F7-121A-4A7B-965C-75F6FADE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2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C478-FD02-4B38-8DC5-B97386B1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EE02D-D357-4E9C-82EA-580B0D198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46883-F8E8-4C8C-9D83-7E978E3D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9831-3C8B-4303-8DF0-0453B3A5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E865-482E-4FB7-82CA-344143C2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D622E-EF7D-4B95-83FE-50D638081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86606-A278-441F-BF65-521EE0448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BDD61-D4D1-41D6-BCDF-58F53F03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63793-B3F7-4255-9E17-6E98377F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15B6B-0E2B-4526-B449-89A49ED9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0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F869-1DEB-43AA-8959-E67D5EDA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43E9C-1121-4F5D-A993-570EF6CE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2F28-9617-41FF-A05A-E481E242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4F652-3094-4E7D-8FAA-40A8592E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02806-2A44-4AD4-BDAA-A1068E47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0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DA60-F1FB-4B06-AF92-49FB797D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06540-E78C-46E6-AB32-91E5F267F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0E9BF-E1B6-44A1-A31D-BED1BDEF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1C6F3-B495-49F4-AF91-B81FDCA0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DE864-230B-4EBC-9828-1C65DC28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2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DE1D-64E1-4219-80FC-B610B191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7476E-9814-4DC4-A6A4-F4AC30DB9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0E1FD-7620-4995-B51C-3313DB63D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AE30D-E11E-4D58-AA68-DA86FEC2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53384-7E91-49CF-9BF2-1E72C25D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DD198-1C8E-4C5A-A1CF-27720791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2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76DA-B530-4393-BD19-0E0E5E00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94D36-73C8-4F3D-9E0B-321C820F2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54D51-8157-4955-99D0-AC12AE5E4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2CD48-EC7B-4912-9944-397693153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1940E-15F3-4257-B92F-BA6C38232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736C2E-A26A-49CC-80C4-2F8ACC0F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F5374-1F22-470B-81B1-998B5861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549AF-6420-4CC1-B1FB-66C97D98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0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3D8C-B9EA-4735-821F-5784895A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3C9D7-B30A-4B2C-BF60-8F383B49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408FA-D3B9-4F14-A7FA-57D05320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44423-F1CE-4C70-8765-CD443B0F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3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93C2A-4ABA-4A25-9D1B-9ECE5847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C494D-86AD-450E-B9A5-2FC8DE4D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21D8C-13F5-4515-874B-2CC1CF0B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4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1F8D-4707-43B9-856E-AA43D747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C047B-A60F-4979-92DA-18BA1657D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4E626-5CAF-4B22-B667-F5D808978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1608A-E653-4D28-A0E9-84034DF7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D1EEB-D4FC-4A35-AA3F-83C9E006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640AE-17CE-4A4C-AF3C-9A74BC06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1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B3D4-C0FA-4165-BAEF-2ACE2F3E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89CDD-563F-49D7-84E3-7149E5D6A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BDBE1-38EC-4C5C-9F94-9CBE8361D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A21A-8281-41A3-A6B0-68D472D0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94303-24EA-4584-8F43-585D5F7C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4307E-22A4-47C7-8FBA-8F18CEEB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1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60A58-620D-4E20-A417-C04CEE37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990E9-C8EE-42A8-AF07-3C6869BD8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2F4B8-755B-413C-85AC-1BADAD632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8A639-B81C-4455-ABEE-AAB245CF394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C87E0-B200-42D7-BCB2-EBE26B33F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4853-8AE0-4510-B2FB-5AF0ACF94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5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13" Type="http://schemas.openxmlformats.org/officeDocument/2006/relationships/image" Target="../media/image21.png"/><Relationship Id="rId3" Type="http://schemas.openxmlformats.org/officeDocument/2006/relationships/tags" Target="../tags/tag2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0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image" Target="../media/image14.png"/><Relationship Id="rId5" Type="http://schemas.openxmlformats.org/officeDocument/2006/relationships/tags" Target="../tags/tag25.xml"/><Relationship Id="rId10" Type="http://schemas.openxmlformats.org/officeDocument/2006/relationships/image" Target="../media/image19.png"/><Relationship Id="rId4" Type="http://schemas.openxmlformats.org/officeDocument/2006/relationships/tags" Target="../tags/tag24.xml"/><Relationship Id="rId9" Type="http://schemas.openxmlformats.org/officeDocument/2006/relationships/image" Target="../media/image18.png"/><Relationship Id="rId1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13" Type="http://schemas.openxmlformats.org/officeDocument/2006/relationships/image" Target="../media/image10.png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9.png"/><Relationship Id="rId2" Type="http://schemas.openxmlformats.org/officeDocument/2006/relationships/tags" Target="../tags/tag3.xml"/><Relationship Id="rId16" Type="http://schemas.openxmlformats.org/officeDocument/2006/relationships/image" Target="../media/image12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8.png"/><Relationship Id="rId5" Type="http://schemas.openxmlformats.org/officeDocument/2006/relationships/tags" Target="../tags/tag6.xml"/><Relationship Id="rId1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tags" Target="../tags/tag5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13" Type="http://schemas.openxmlformats.org/officeDocument/2006/relationships/image" Target="../media/image10.png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9.png"/><Relationship Id="rId2" Type="http://schemas.openxmlformats.org/officeDocument/2006/relationships/tags" Target="../tags/tag9.xml"/><Relationship Id="rId16" Type="http://schemas.openxmlformats.org/officeDocument/2006/relationships/image" Target="../media/image12.pn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8.png"/><Relationship Id="rId5" Type="http://schemas.openxmlformats.org/officeDocument/2006/relationships/tags" Target="../tags/tag12.xml"/><Relationship Id="rId1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tags" Target="../tags/tag11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6.xml"/><Relationship Id="rId7" Type="http://schemas.openxmlformats.org/officeDocument/2006/relationships/image" Target="../media/image14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3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9.xml"/><Relationship Id="rId7" Type="http://schemas.openxmlformats.org/officeDocument/2006/relationships/image" Target="../media/image18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0.png"/><Relationship Id="rId4" Type="http://schemas.openxmlformats.org/officeDocument/2006/relationships/tags" Target="../tags/tag20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C6FAD-F819-40BE-9402-81FBE98E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61" y="127820"/>
            <a:ext cx="7075277" cy="46946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FAFACC-3A77-4930-806F-AEC046CCD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463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AIM-AHEAD Introductory Courses in AI/ML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701D1-BCDF-4163-B365-80F2E75A5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Module 1: Introduction to Classification</a:t>
            </a:r>
          </a:p>
          <a:p>
            <a:r>
              <a:rPr lang="en-US" sz="1600" dirty="0"/>
              <a:t>Adapted from the Health Informatics and Data Science Masters Degree Program, Georgetown University</a:t>
            </a:r>
          </a:p>
        </p:txBody>
      </p:sp>
    </p:spTree>
    <p:extLst>
      <p:ext uri="{BB962C8B-B14F-4D97-AF65-F5344CB8AC3E}">
        <p14:creationId xmlns:p14="http://schemas.microsoft.com/office/powerpoint/2010/main" val="53503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5CD072F4-4364-44BA-8AD1-AEAEEAB6E7E6}"/>
              </a:ext>
            </a:extLst>
          </p:cNvPr>
          <p:cNvSpPr/>
          <p:nvPr/>
        </p:nvSpPr>
        <p:spPr>
          <a:xfrm>
            <a:off x="2495198" y="2478099"/>
            <a:ext cx="1148948" cy="110429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722C8-42C0-462F-97DC-EDBD653D1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txBody>
          <a:bodyPr/>
          <a:lstStyle/>
          <a:p>
            <a:r>
              <a:rPr lang="en-US" dirty="0"/>
              <a:t>More complex boundaries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65D475-87FB-476A-817F-E55CF9BA2362}"/>
              </a:ext>
            </a:extLst>
          </p:cNvPr>
          <p:cNvSpPr txBox="1"/>
          <p:nvPr/>
        </p:nvSpPr>
        <p:spPr>
          <a:xfrm>
            <a:off x="4154248" y="2879618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B3D22-D811-4872-8FE0-0E2A9E4CDD81}"/>
              </a:ext>
            </a:extLst>
          </p:cNvPr>
          <p:cNvSpPr txBox="1"/>
          <p:nvPr/>
        </p:nvSpPr>
        <p:spPr>
          <a:xfrm>
            <a:off x="2741731" y="1617329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A5A2C9-8199-404A-B871-F962C343F04E}"/>
              </a:ext>
            </a:extLst>
          </p:cNvPr>
          <p:cNvCxnSpPr/>
          <p:nvPr/>
        </p:nvCxnSpPr>
        <p:spPr>
          <a:xfrm flipV="1">
            <a:off x="3085057" y="1927189"/>
            <a:ext cx="0" cy="211913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A17E53-DBC4-41FD-B0BA-2FEB699282DD}"/>
              </a:ext>
            </a:extLst>
          </p:cNvPr>
          <p:cNvCxnSpPr/>
          <p:nvPr/>
        </p:nvCxnSpPr>
        <p:spPr>
          <a:xfrm>
            <a:off x="2051262" y="3023546"/>
            <a:ext cx="201863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A02CA60-8729-4884-88E6-2BDEDDDDD95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914" y="1998448"/>
            <a:ext cx="4147185" cy="357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402BA-9566-4CB9-BA7B-3CF851381D4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031" y="2485158"/>
            <a:ext cx="2168271" cy="3840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4C014C-97EE-493F-B025-89C113991CA9}"/>
              </a:ext>
            </a:extLst>
          </p:cNvPr>
          <p:cNvSpPr txBox="1"/>
          <p:nvPr/>
        </p:nvSpPr>
        <p:spPr>
          <a:xfrm>
            <a:off x="4181336" y="3436723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Predict “          “ if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FC82EE-B9BF-426B-8D60-D4587DA7248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52" y="3567160"/>
            <a:ext cx="800100" cy="3093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AFE135-2E95-4F40-A6E3-8B372BF4FBD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04" y="3545423"/>
            <a:ext cx="2650998" cy="3840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773BFF-D93D-4972-B8BD-33EC54BB564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27" y="4787349"/>
            <a:ext cx="5267325" cy="3840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BD4828-E3B7-455D-B14F-396AD81F59DF}"/>
              </a:ext>
            </a:extLst>
          </p:cNvPr>
          <p:cNvSpPr txBox="1"/>
          <p:nvPr/>
        </p:nvSpPr>
        <p:spPr>
          <a:xfrm>
            <a:off x="3522622" y="4936089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56BC66-5383-4E96-BFDC-0465EF42CE1F}"/>
              </a:ext>
            </a:extLst>
          </p:cNvPr>
          <p:cNvSpPr txBox="1"/>
          <p:nvPr/>
        </p:nvSpPr>
        <p:spPr>
          <a:xfrm>
            <a:off x="2332392" y="3894314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135DFE-EC6C-4B2C-A1F4-0ED31BFAF095}"/>
              </a:ext>
            </a:extLst>
          </p:cNvPr>
          <p:cNvCxnSpPr/>
          <p:nvPr/>
        </p:nvCxnSpPr>
        <p:spPr>
          <a:xfrm flipV="1">
            <a:off x="2666286" y="4204174"/>
            <a:ext cx="9432" cy="168694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355D88-78D0-486E-8D47-1CED925363D6}"/>
              </a:ext>
            </a:extLst>
          </p:cNvPr>
          <p:cNvCxnSpPr/>
          <p:nvPr/>
        </p:nvCxnSpPr>
        <p:spPr>
          <a:xfrm>
            <a:off x="1821245" y="5101462"/>
            <a:ext cx="172865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F87B9F4-F40D-4AE4-8753-C8F932EB483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16" y="5262475"/>
            <a:ext cx="5277993" cy="38404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E6DC815-3675-472B-8213-C9E0AAF2C1C5}"/>
              </a:ext>
            </a:extLst>
          </p:cNvPr>
          <p:cNvGrpSpPr/>
          <p:nvPr/>
        </p:nvGrpSpPr>
        <p:grpSpPr>
          <a:xfrm>
            <a:off x="2122671" y="2077293"/>
            <a:ext cx="1814029" cy="1829875"/>
            <a:chOff x="812855" y="1212320"/>
            <a:chExt cx="1814029" cy="182987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A4DAD53-143B-4F93-904A-696DD05C8F66}"/>
                </a:ext>
              </a:extLst>
            </p:cNvPr>
            <p:cNvSpPr/>
            <p:nvPr/>
          </p:nvSpPr>
          <p:spPr>
            <a:xfrm>
              <a:off x="1366477" y="231930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127E32E-D17F-441C-9A47-FE9F611E2325}"/>
                </a:ext>
              </a:extLst>
            </p:cNvPr>
            <p:cNvSpPr/>
            <p:nvPr/>
          </p:nvSpPr>
          <p:spPr>
            <a:xfrm>
              <a:off x="1597322" y="237620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1CCFCA3-8E8B-448C-B567-7772DE77D2EC}"/>
                </a:ext>
              </a:extLst>
            </p:cNvPr>
            <p:cNvSpPr/>
            <p:nvPr/>
          </p:nvSpPr>
          <p:spPr>
            <a:xfrm>
              <a:off x="1538039" y="214762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4993957-A2C6-4B75-A917-FFA690E87D03}"/>
                </a:ext>
              </a:extLst>
            </p:cNvPr>
            <p:cNvSpPr/>
            <p:nvPr/>
          </p:nvSpPr>
          <p:spPr>
            <a:xfrm>
              <a:off x="1387791" y="182393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8FF0426-EE25-4328-8F5C-0098DD259F8F}"/>
                </a:ext>
              </a:extLst>
            </p:cNvPr>
            <p:cNvSpPr/>
            <p:nvPr/>
          </p:nvSpPr>
          <p:spPr>
            <a:xfrm>
              <a:off x="1704237" y="179114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18B4522-39BD-4818-B439-1B444A87E36F}"/>
                </a:ext>
              </a:extLst>
            </p:cNvPr>
            <p:cNvSpPr/>
            <p:nvPr/>
          </p:nvSpPr>
          <p:spPr>
            <a:xfrm>
              <a:off x="1531490" y="192751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0D07982-EA2C-4D19-8DB8-FF0DAF110E4D}"/>
                </a:ext>
              </a:extLst>
            </p:cNvPr>
            <p:cNvSpPr/>
            <p:nvPr/>
          </p:nvSpPr>
          <p:spPr>
            <a:xfrm>
              <a:off x="1295400" y="206462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3B22560-C79C-4655-9190-766C2C9478FB}"/>
                </a:ext>
              </a:extLst>
            </p:cNvPr>
            <p:cNvSpPr/>
            <p:nvPr/>
          </p:nvSpPr>
          <p:spPr>
            <a:xfrm>
              <a:off x="1580767" y="168385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Cross 27">
              <a:extLst>
                <a:ext uri="{FF2B5EF4-FFF2-40B4-BE49-F238E27FC236}">
                  <a16:creationId xmlns:a16="http://schemas.microsoft.com/office/drawing/2014/main" id="{6B207B42-789F-4485-AC4F-9C2D0AA9DEA9}"/>
                </a:ext>
              </a:extLst>
            </p:cNvPr>
            <p:cNvSpPr/>
            <p:nvPr/>
          </p:nvSpPr>
          <p:spPr>
            <a:xfrm rot="2734294">
              <a:off x="2472981" y="22371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9" name="Cross 28">
              <a:extLst>
                <a:ext uri="{FF2B5EF4-FFF2-40B4-BE49-F238E27FC236}">
                  <a16:creationId xmlns:a16="http://schemas.microsoft.com/office/drawing/2014/main" id="{D52B3030-6A59-46BF-880C-05D696C5F990}"/>
                </a:ext>
              </a:extLst>
            </p:cNvPr>
            <p:cNvSpPr/>
            <p:nvPr/>
          </p:nvSpPr>
          <p:spPr>
            <a:xfrm rot="2734294">
              <a:off x="1120341" y="264673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0" name="Cross 29">
              <a:extLst>
                <a:ext uri="{FF2B5EF4-FFF2-40B4-BE49-F238E27FC236}">
                  <a16:creationId xmlns:a16="http://schemas.microsoft.com/office/drawing/2014/main" id="{A98646BF-5FAA-4A2D-A447-A9C25109D3EF}"/>
                </a:ext>
              </a:extLst>
            </p:cNvPr>
            <p:cNvSpPr/>
            <p:nvPr/>
          </p:nvSpPr>
          <p:spPr>
            <a:xfrm rot="2734294">
              <a:off x="1452062" y="284100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" name="Cross 30">
              <a:extLst>
                <a:ext uri="{FF2B5EF4-FFF2-40B4-BE49-F238E27FC236}">
                  <a16:creationId xmlns:a16="http://schemas.microsoft.com/office/drawing/2014/main" id="{2EE09689-B336-40AB-AA97-97BB9DADD9F3}"/>
                </a:ext>
              </a:extLst>
            </p:cNvPr>
            <p:cNvSpPr/>
            <p:nvPr/>
          </p:nvSpPr>
          <p:spPr>
            <a:xfrm rot="2734294">
              <a:off x="2271958" y="267063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2" name="Cross 31">
              <a:extLst>
                <a:ext uri="{FF2B5EF4-FFF2-40B4-BE49-F238E27FC236}">
                  <a16:creationId xmlns:a16="http://schemas.microsoft.com/office/drawing/2014/main" id="{AEEDD4A3-F56B-445B-976A-17EB4E481996}"/>
                </a:ext>
              </a:extLst>
            </p:cNvPr>
            <p:cNvSpPr/>
            <p:nvPr/>
          </p:nvSpPr>
          <p:spPr>
            <a:xfrm rot="2734294">
              <a:off x="1853770" y="288828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Cross 32">
              <a:extLst>
                <a:ext uri="{FF2B5EF4-FFF2-40B4-BE49-F238E27FC236}">
                  <a16:creationId xmlns:a16="http://schemas.microsoft.com/office/drawing/2014/main" id="{CDB8FB1D-772D-4201-9855-BE320DB559D3}"/>
                </a:ext>
              </a:extLst>
            </p:cNvPr>
            <p:cNvSpPr/>
            <p:nvPr/>
          </p:nvSpPr>
          <p:spPr>
            <a:xfrm rot="2734294">
              <a:off x="812855" y="2319072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069EF8-8258-46A1-945D-8F113442A889}"/>
                </a:ext>
              </a:extLst>
            </p:cNvPr>
            <p:cNvSpPr/>
            <p:nvPr/>
          </p:nvSpPr>
          <p:spPr>
            <a:xfrm>
              <a:off x="1848800" y="207090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6FD6E51-7DAF-40AC-94CC-47C471C44F4F}"/>
                </a:ext>
              </a:extLst>
            </p:cNvPr>
            <p:cNvSpPr/>
            <p:nvPr/>
          </p:nvSpPr>
          <p:spPr>
            <a:xfrm>
              <a:off x="2045415" y="222434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749EA01-5D9B-4AE1-80A2-FAA62E7BF72E}"/>
                </a:ext>
              </a:extLst>
            </p:cNvPr>
            <p:cNvSpPr/>
            <p:nvPr/>
          </p:nvSpPr>
          <p:spPr>
            <a:xfrm>
              <a:off x="2026623" y="188211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B74B05B-4A52-4B26-8134-24F84D2FB909}"/>
                </a:ext>
              </a:extLst>
            </p:cNvPr>
            <p:cNvSpPr/>
            <p:nvPr/>
          </p:nvSpPr>
          <p:spPr>
            <a:xfrm>
              <a:off x="1848801" y="24281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8" name="Cross 37">
              <a:extLst>
                <a:ext uri="{FF2B5EF4-FFF2-40B4-BE49-F238E27FC236}">
                  <a16:creationId xmlns:a16="http://schemas.microsoft.com/office/drawing/2014/main" id="{F10F9043-9139-4BF6-BB8B-F1F10309FD50}"/>
                </a:ext>
              </a:extLst>
            </p:cNvPr>
            <p:cNvSpPr/>
            <p:nvPr/>
          </p:nvSpPr>
          <p:spPr>
            <a:xfrm rot="2734294">
              <a:off x="2472982" y="1734874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9" name="Cross 38">
              <a:extLst>
                <a:ext uri="{FF2B5EF4-FFF2-40B4-BE49-F238E27FC236}">
                  <a16:creationId xmlns:a16="http://schemas.microsoft.com/office/drawing/2014/main" id="{0282E96B-6F7C-4EBF-8BEA-CDA2FC9EF642}"/>
                </a:ext>
              </a:extLst>
            </p:cNvPr>
            <p:cNvSpPr/>
            <p:nvPr/>
          </p:nvSpPr>
          <p:spPr>
            <a:xfrm rot="2734294">
              <a:off x="2292182" y="14108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" name="Cross 39">
              <a:extLst>
                <a:ext uri="{FF2B5EF4-FFF2-40B4-BE49-F238E27FC236}">
                  <a16:creationId xmlns:a16="http://schemas.microsoft.com/office/drawing/2014/main" id="{2ED4062C-36D5-4852-B51B-868E182E514F}"/>
                </a:ext>
              </a:extLst>
            </p:cNvPr>
            <p:cNvSpPr/>
            <p:nvPr/>
          </p:nvSpPr>
          <p:spPr>
            <a:xfrm rot="2734294">
              <a:off x="1902299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1" name="Cross 40">
              <a:extLst>
                <a:ext uri="{FF2B5EF4-FFF2-40B4-BE49-F238E27FC236}">
                  <a16:creationId xmlns:a16="http://schemas.microsoft.com/office/drawing/2014/main" id="{C4D878D8-D0AE-4D99-B09A-D2C3B8BA363B}"/>
                </a:ext>
              </a:extLst>
            </p:cNvPr>
            <p:cNvSpPr/>
            <p:nvPr/>
          </p:nvSpPr>
          <p:spPr>
            <a:xfrm rot="2734294">
              <a:off x="1433225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2" name="Cross 41">
              <a:extLst>
                <a:ext uri="{FF2B5EF4-FFF2-40B4-BE49-F238E27FC236}">
                  <a16:creationId xmlns:a16="http://schemas.microsoft.com/office/drawing/2014/main" id="{92E9437B-A061-4048-8DF7-34405B795634}"/>
                </a:ext>
              </a:extLst>
            </p:cNvPr>
            <p:cNvSpPr/>
            <p:nvPr/>
          </p:nvSpPr>
          <p:spPr>
            <a:xfrm rot="2734294">
              <a:off x="1019788" y="1354717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Cross 42">
              <a:extLst>
                <a:ext uri="{FF2B5EF4-FFF2-40B4-BE49-F238E27FC236}">
                  <a16:creationId xmlns:a16="http://schemas.microsoft.com/office/drawing/2014/main" id="{049D9EBB-1AE5-4E45-ABB7-5CAFC4D27D29}"/>
                </a:ext>
              </a:extLst>
            </p:cNvPr>
            <p:cNvSpPr/>
            <p:nvPr/>
          </p:nvSpPr>
          <p:spPr>
            <a:xfrm rot="2734294">
              <a:off x="816315" y="1790525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19E3856-D2ED-4C1F-83E9-1B19BCE63718}"/>
              </a:ext>
            </a:extLst>
          </p:cNvPr>
          <p:cNvSpPr txBox="1"/>
          <p:nvPr/>
        </p:nvSpPr>
        <p:spPr>
          <a:xfrm>
            <a:off x="3508670" y="3007274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48F4780-3362-4D98-848D-4EE4A29EF6BC}"/>
              </a:ext>
            </a:extLst>
          </p:cNvPr>
          <p:cNvCxnSpPr/>
          <p:nvPr/>
        </p:nvCxnSpPr>
        <p:spPr>
          <a:xfrm rot="16200000">
            <a:off x="3594400" y="3015413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6F53EB-42B4-48F6-BDDD-000C00EDD1A9}"/>
              </a:ext>
            </a:extLst>
          </p:cNvPr>
          <p:cNvCxnSpPr/>
          <p:nvPr/>
        </p:nvCxnSpPr>
        <p:spPr>
          <a:xfrm rot="16200000">
            <a:off x="2458693" y="3017298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3D39190-CC09-4D36-8967-6EB6280E2859}"/>
              </a:ext>
            </a:extLst>
          </p:cNvPr>
          <p:cNvSpPr txBox="1"/>
          <p:nvPr/>
        </p:nvSpPr>
        <p:spPr>
          <a:xfrm>
            <a:off x="2359426" y="3023824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4F19D5-E5A9-4693-A858-03C4459A5470}"/>
              </a:ext>
            </a:extLst>
          </p:cNvPr>
          <p:cNvSpPr txBox="1"/>
          <p:nvPr/>
        </p:nvSpPr>
        <p:spPr>
          <a:xfrm>
            <a:off x="2805993" y="3447356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0C30CDE-FE36-493A-97E1-F5F9D74BA47B}"/>
              </a:ext>
            </a:extLst>
          </p:cNvPr>
          <p:cNvCxnSpPr/>
          <p:nvPr/>
        </p:nvCxnSpPr>
        <p:spPr>
          <a:xfrm>
            <a:off x="3041150" y="3556566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2D287A7-C24E-41C1-A7D8-95B66C552A0A}"/>
              </a:ext>
            </a:extLst>
          </p:cNvPr>
          <p:cNvCxnSpPr/>
          <p:nvPr/>
        </p:nvCxnSpPr>
        <p:spPr>
          <a:xfrm>
            <a:off x="3041150" y="2456756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9C3A200-4348-412C-B71A-88A968ED93FD}"/>
              </a:ext>
            </a:extLst>
          </p:cNvPr>
          <p:cNvSpPr txBox="1"/>
          <p:nvPr/>
        </p:nvSpPr>
        <p:spPr>
          <a:xfrm>
            <a:off x="2832047" y="2327391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02A35B3-384F-47EC-9620-DAE3FCA70920}"/>
              </a:ext>
            </a:extLst>
          </p:cNvPr>
          <p:cNvSpPr txBox="1"/>
          <p:nvPr/>
        </p:nvSpPr>
        <p:spPr>
          <a:xfrm>
            <a:off x="9975933" y="3479839"/>
            <a:ext cx="1800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Symbol" panose="05050102010706020507" pitchFamily="18" charset="2"/>
              </a:rPr>
              <a:t>q</a:t>
            </a:r>
            <a:r>
              <a:rPr lang="en-US" sz="1800" dirty="0"/>
              <a:t> = [-1, </a:t>
            </a:r>
            <a:r>
              <a:rPr lang="en-US" dirty="0"/>
              <a:t>0</a:t>
            </a:r>
            <a:r>
              <a:rPr lang="en-US" sz="1800" dirty="0"/>
              <a:t>, </a:t>
            </a:r>
            <a:r>
              <a:rPr lang="en-US" dirty="0"/>
              <a:t>0, 1, 1</a:t>
            </a:r>
            <a:r>
              <a:rPr lang="en-US" sz="1800" dirty="0"/>
              <a:t>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8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DA1F-07CD-3349-9902-6FBDD13F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</p:spPr>
        <p:txBody>
          <a:bodyPr>
            <a:normAutofit/>
          </a:bodyPr>
          <a:lstStyle/>
          <a:p>
            <a:r>
              <a:rPr lang="en-US" sz="4800" dirty="0"/>
              <a:t>Logistic Regression: Hypothesis Representation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4EB56-9B70-3145-AECE-F50984C1A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i="1" dirty="0"/>
              <a:t>Making h(x) between 0 and 1</a:t>
            </a:r>
          </a:p>
        </p:txBody>
      </p:sp>
    </p:spTree>
    <p:extLst>
      <p:ext uri="{BB962C8B-B14F-4D97-AF65-F5344CB8AC3E}">
        <p14:creationId xmlns:p14="http://schemas.microsoft.com/office/powerpoint/2010/main" val="181432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93838D-B854-4339-B385-3BDF8F633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925" y="1579708"/>
            <a:ext cx="6113950" cy="429768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Logistic Regression Model: Sigmoid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0EC06-D61A-4D42-A479-C6B6D7AEE08F}"/>
              </a:ext>
            </a:extLst>
          </p:cNvPr>
          <p:cNvSpPr txBox="1"/>
          <p:nvPr/>
        </p:nvSpPr>
        <p:spPr>
          <a:xfrm>
            <a:off x="838200" y="1579708"/>
            <a:ext cx="148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6FACA8-5CFC-45A9-9D9D-CDB21509B3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253" y="1684123"/>
            <a:ext cx="1801368" cy="3063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E50402-20EB-4C17-8D1B-EEDD33417CD8}"/>
              </a:ext>
            </a:extLst>
          </p:cNvPr>
          <p:cNvSpPr txBox="1"/>
          <p:nvPr/>
        </p:nvSpPr>
        <p:spPr>
          <a:xfrm>
            <a:off x="1955340" y="5877388"/>
            <a:ext cx="23185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Symbol" panose="05050102010706020507" pitchFamily="18" charset="2"/>
              </a:rPr>
              <a:t>q</a:t>
            </a:r>
            <a:r>
              <a:rPr lang="en-US" sz="2400" baseline="-25000" dirty="0">
                <a:solidFill>
                  <a:srgbClr val="0070C0"/>
                </a:solidFill>
                <a:latin typeface="Symbol" panose="05050102010706020507" pitchFamily="18" charset="2"/>
              </a:rPr>
              <a:t>0</a:t>
            </a:r>
            <a:r>
              <a:rPr lang="en-US" sz="2400" dirty="0">
                <a:solidFill>
                  <a:srgbClr val="0070C0"/>
                </a:solidFill>
              </a:rPr>
              <a:t> + </a:t>
            </a:r>
            <a:r>
              <a:rPr lang="en-US" sz="2400" dirty="0">
                <a:solidFill>
                  <a:srgbClr val="0070C0"/>
                </a:solidFill>
                <a:latin typeface="Symbol" panose="05050102010706020507" pitchFamily="18" charset="2"/>
              </a:rPr>
              <a:t>q</a:t>
            </a:r>
            <a:r>
              <a:rPr lang="en-US" sz="2400" baseline="-25000" dirty="0">
                <a:solidFill>
                  <a:srgbClr val="0070C0"/>
                </a:solidFill>
                <a:latin typeface="Symbol" panose="05050102010706020507" pitchFamily="18" charset="2"/>
              </a:rPr>
              <a:t>1</a:t>
            </a:r>
            <a:r>
              <a:rPr lang="en-US" sz="2400" dirty="0">
                <a:solidFill>
                  <a:srgbClr val="0070C0"/>
                </a:solidFill>
                <a:latin typeface="Symbol" panose="05050102010706020507" pitchFamily="18" charset="2"/>
              </a:rPr>
              <a:t>*</a:t>
            </a:r>
            <a:r>
              <a:rPr lang="en-US" sz="2400" dirty="0">
                <a:solidFill>
                  <a:srgbClr val="0070C0"/>
                </a:solidFill>
              </a:rPr>
              <a:t>x</a:t>
            </a:r>
            <a:r>
              <a:rPr lang="en-US" sz="2400" baseline="-25000" dirty="0">
                <a:solidFill>
                  <a:srgbClr val="0070C0"/>
                </a:solidFill>
              </a:rPr>
              <a:t>1 </a:t>
            </a:r>
            <a:r>
              <a:rPr lang="en-US" sz="2400" dirty="0">
                <a:solidFill>
                  <a:srgbClr val="0070C0"/>
                </a:solidFill>
              </a:rPr>
              <a:t>+ …</a:t>
            </a: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FDB86B-4F36-4031-9740-9A691BE624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144" y="5282120"/>
            <a:ext cx="2885159" cy="5952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859DA6-EB8B-4529-903D-6ED56F2CECC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9456"/>
          <a:stretch/>
        </p:blipFill>
        <p:spPr>
          <a:xfrm>
            <a:off x="826720" y="3286562"/>
            <a:ext cx="2896241" cy="9589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8FC07D-258E-4924-B761-4E8E2A788009}"/>
              </a:ext>
            </a:extLst>
          </p:cNvPr>
          <p:cNvSpPr txBox="1"/>
          <p:nvPr/>
        </p:nvSpPr>
        <p:spPr>
          <a:xfrm>
            <a:off x="838200" y="2049691"/>
            <a:ext cx="37324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Sigmoid function</a:t>
            </a:r>
          </a:p>
          <a:p>
            <a:r>
              <a:rPr lang="en-US" sz="3200" dirty="0"/>
              <a:t>Logistic function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F7E796-8D16-479D-81BC-271C17965AFC}"/>
              </a:ext>
            </a:extLst>
          </p:cNvPr>
          <p:cNvSpPr txBox="1"/>
          <p:nvPr/>
        </p:nvSpPr>
        <p:spPr>
          <a:xfrm>
            <a:off x="8410613" y="5877388"/>
            <a:ext cx="25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z</a:t>
            </a:r>
            <a:endParaRPr lang="en-US" sz="2000" b="1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3C79B8-B3D1-4A38-837C-0BBDE8AA398F}"/>
              </a:ext>
            </a:extLst>
          </p:cNvPr>
          <p:cNvSpPr txBox="1"/>
          <p:nvPr/>
        </p:nvSpPr>
        <p:spPr>
          <a:xfrm>
            <a:off x="5700713" y="3419481"/>
            <a:ext cx="790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  <a:r>
              <a:rPr lang="en-US" sz="2000" b="1" dirty="0"/>
              <a:t>(</a:t>
            </a:r>
            <a:r>
              <a:rPr lang="en-US" b="1" dirty="0"/>
              <a:t>z)</a:t>
            </a:r>
            <a:endParaRPr lang="en-US" b="1" baseline="-25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A5B877-C327-4278-B4A7-A364DEAE291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7" r="39201" b="56592"/>
          <a:stretch/>
        </p:blipFill>
        <p:spPr>
          <a:xfrm>
            <a:off x="811669" y="4424270"/>
            <a:ext cx="1760891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5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Logistic Regression: Thresholding h(x)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3B02D83-C974-42CC-82F8-D753810CFB07}"/>
              </a:ext>
            </a:extLst>
          </p:cNvPr>
          <p:cNvGrpSpPr/>
          <p:nvPr/>
        </p:nvGrpSpPr>
        <p:grpSpPr>
          <a:xfrm>
            <a:off x="577159" y="1905075"/>
            <a:ext cx="6495793" cy="3848069"/>
            <a:chOff x="1455012" y="2295525"/>
            <a:chExt cx="5543627" cy="28370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9C70806-0781-4FE1-B8B6-BD51AC9A1C6C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0582" y="2295525"/>
              <a:ext cx="2322957" cy="38404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3ED399-505D-4C32-980F-1C852611EFCA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655" y="2838948"/>
              <a:ext cx="1981581" cy="45872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9B2AD5-6D07-4058-974D-8461EC3AA30D}"/>
                </a:ext>
              </a:extLst>
            </p:cNvPr>
            <p:cNvSpPr txBox="1"/>
            <p:nvPr/>
          </p:nvSpPr>
          <p:spPr>
            <a:xfrm>
              <a:off x="1455012" y="3452954"/>
              <a:ext cx="5410200" cy="338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 Suppose predict                       if   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CA223D7-FA82-49A9-A852-501EB1295040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1393" y="3468750"/>
              <a:ext cx="598608" cy="26737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0354BE9-4F3F-4FFA-8E72-44F36515A725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401" y="3414074"/>
              <a:ext cx="1421797" cy="29356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A7EF25-26FA-4F0A-AB81-88C3D07B8BB1}"/>
                </a:ext>
              </a:extLst>
            </p:cNvPr>
            <p:cNvSpPr txBox="1"/>
            <p:nvPr/>
          </p:nvSpPr>
          <p:spPr>
            <a:xfrm>
              <a:off x="1588439" y="4794316"/>
              <a:ext cx="5410200" cy="338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	    predict                  if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397E997-C424-4B28-B0E9-F59B311C7666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3168" y="4836368"/>
              <a:ext cx="670370" cy="25412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6B69D2-06FE-4E3A-9CD6-A5A5CB62460E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5190" y="4816650"/>
              <a:ext cx="1421797" cy="293561"/>
            </a:xfrm>
            <a:prstGeom prst="rect">
              <a:avLst/>
            </a:prstGeom>
          </p:spPr>
        </p:pic>
      </p:grpSp>
      <p:pic>
        <p:nvPicPr>
          <p:cNvPr id="23" name="Picture 22" descr="A picture containing diagram&#10;&#10;Description automatically generated">
            <a:extLst>
              <a:ext uri="{FF2B5EF4-FFF2-40B4-BE49-F238E27FC236}">
                <a16:creationId xmlns:a16="http://schemas.microsoft.com/office/drawing/2014/main" id="{84F83584-0920-4CCE-A8AB-2C361095D71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975" y="1191880"/>
            <a:ext cx="2701083" cy="233787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E9BCD27-51CD-47F5-AB7C-2FC0E6301DCD}"/>
              </a:ext>
            </a:extLst>
          </p:cNvPr>
          <p:cNvSpPr txBox="1"/>
          <p:nvPr/>
        </p:nvSpPr>
        <p:spPr>
          <a:xfrm>
            <a:off x="9333779" y="3429000"/>
            <a:ext cx="25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z</a:t>
            </a:r>
            <a:endParaRPr lang="en-US" sz="2000" b="1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C9E608-BF25-442D-81C2-0B860868B7F5}"/>
              </a:ext>
            </a:extLst>
          </p:cNvPr>
          <p:cNvSpPr txBox="1"/>
          <p:nvPr/>
        </p:nvSpPr>
        <p:spPr>
          <a:xfrm>
            <a:off x="10128202" y="1387206"/>
            <a:ext cx="47389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baseline="-25000" dirty="0"/>
              <a:t>g(z)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73DCC5-3E5E-49D2-A196-95E8711F274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83026" y="2556029"/>
            <a:ext cx="1380813" cy="56857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80619DC-5557-48EF-A64D-CC2F149CA18C}"/>
              </a:ext>
            </a:extLst>
          </p:cNvPr>
          <p:cNvSpPr txBox="1"/>
          <p:nvPr/>
        </p:nvSpPr>
        <p:spPr>
          <a:xfrm>
            <a:off x="7525265" y="5033576"/>
            <a:ext cx="4361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are conditions for z = </a:t>
            </a:r>
            <a:r>
              <a:rPr lang="en-US" sz="2400" b="1" dirty="0" err="1">
                <a:latin typeface="Symbol" panose="05050102010706020507" pitchFamily="18" charset="2"/>
              </a:rPr>
              <a:t>q</a:t>
            </a:r>
            <a:r>
              <a:rPr lang="en-US" sz="2400" b="1" baseline="30000" dirty="0" err="1"/>
              <a:t>T</a:t>
            </a:r>
            <a:r>
              <a:rPr lang="en-US" sz="2400" b="1" dirty="0" err="1"/>
              <a:t>x</a:t>
            </a:r>
            <a:r>
              <a:rPr lang="en-US" sz="2400" b="1" dirty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010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Logistic Regression: Thresholding h(x)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3B02D83-C974-42CC-82F8-D753810CFB07}"/>
              </a:ext>
            </a:extLst>
          </p:cNvPr>
          <p:cNvGrpSpPr/>
          <p:nvPr/>
        </p:nvGrpSpPr>
        <p:grpSpPr>
          <a:xfrm>
            <a:off x="559915" y="1875111"/>
            <a:ext cx="6495793" cy="3848069"/>
            <a:chOff x="1455012" y="2295525"/>
            <a:chExt cx="5543627" cy="28370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9C70806-0781-4FE1-B8B6-BD51AC9A1C6C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0582" y="2295525"/>
              <a:ext cx="2322957" cy="38404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3ED399-505D-4C32-980F-1C852611EFCA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655" y="2838948"/>
              <a:ext cx="1981581" cy="45872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9B2AD5-6D07-4058-974D-8461EC3AA30D}"/>
                </a:ext>
              </a:extLst>
            </p:cNvPr>
            <p:cNvSpPr txBox="1"/>
            <p:nvPr/>
          </p:nvSpPr>
          <p:spPr>
            <a:xfrm>
              <a:off x="1455012" y="3452954"/>
              <a:ext cx="5410200" cy="338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 Suppose predict                       if   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CA223D7-FA82-49A9-A852-501EB1295040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1393" y="3468750"/>
              <a:ext cx="598608" cy="26737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0354BE9-4F3F-4FFA-8E72-44F36515A725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401" y="3414074"/>
              <a:ext cx="1421797" cy="29356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A7EF25-26FA-4F0A-AB81-88C3D07B8BB1}"/>
                </a:ext>
              </a:extLst>
            </p:cNvPr>
            <p:cNvSpPr txBox="1"/>
            <p:nvPr/>
          </p:nvSpPr>
          <p:spPr>
            <a:xfrm>
              <a:off x="1588439" y="4794316"/>
              <a:ext cx="5410200" cy="338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	    predict                  if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397E997-C424-4B28-B0E9-F59B311C7666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3168" y="4836368"/>
              <a:ext cx="670370" cy="25412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6B69D2-06FE-4E3A-9CD6-A5A5CB62460E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5190" y="4816650"/>
              <a:ext cx="1421797" cy="293561"/>
            </a:xfrm>
            <a:prstGeom prst="rect">
              <a:avLst/>
            </a:prstGeom>
          </p:spPr>
        </p:pic>
      </p:grpSp>
      <p:pic>
        <p:nvPicPr>
          <p:cNvPr id="23" name="Picture 22" descr="A picture containing diagram&#10;&#10;Description automatically generated">
            <a:extLst>
              <a:ext uri="{FF2B5EF4-FFF2-40B4-BE49-F238E27FC236}">
                <a16:creationId xmlns:a16="http://schemas.microsoft.com/office/drawing/2014/main" id="{84F83584-0920-4CCE-A8AB-2C361095D71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611" y="1191880"/>
            <a:ext cx="3294300" cy="271191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E9BCD27-51CD-47F5-AB7C-2FC0E6301DCD}"/>
              </a:ext>
            </a:extLst>
          </p:cNvPr>
          <p:cNvSpPr txBox="1"/>
          <p:nvPr/>
        </p:nvSpPr>
        <p:spPr>
          <a:xfrm>
            <a:off x="9333779" y="3429000"/>
            <a:ext cx="25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z</a:t>
            </a:r>
            <a:endParaRPr lang="en-US" sz="2000" b="1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C9E608-BF25-442D-81C2-0B860868B7F5}"/>
              </a:ext>
            </a:extLst>
          </p:cNvPr>
          <p:cNvSpPr txBox="1"/>
          <p:nvPr/>
        </p:nvSpPr>
        <p:spPr>
          <a:xfrm>
            <a:off x="10128202" y="1387206"/>
            <a:ext cx="47389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baseline="-25000" dirty="0"/>
              <a:t>g(z)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73DCC5-3E5E-49D2-A196-95E8711F274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83026" y="2556029"/>
            <a:ext cx="1380813" cy="56857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80619DC-5557-48EF-A64D-CC2F149CA18C}"/>
              </a:ext>
            </a:extLst>
          </p:cNvPr>
          <p:cNvSpPr txBox="1"/>
          <p:nvPr/>
        </p:nvSpPr>
        <p:spPr>
          <a:xfrm>
            <a:off x="7525265" y="5033576"/>
            <a:ext cx="4361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are conditions for z = </a:t>
            </a:r>
            <a:r>
              <a:rPr lang="en-US" sz="2400" b="1" dirty="0" err="1">
                <a:latin typeface="Symbol" panose="05050102010706020507" pitchFamily="18" charset="2"/>
              </a:rPr>
              <a:t>q</a:t>
            </a:r>
            <a:r>
              <a:rPr lang="en-US" sz="2400" b="1" baseline="30000" dirty="0" err="1"/>
              <a:t>T</a:t>
            </a:r>
            <a:r>
              <a:rPr lang="en-US" sz="2400" b="1" dirty="0" err="1"/>
              <a:t>x</a:t>
            </a:r>
            <a:r>
              <a:rPr lang="en-US" sz="2400" b="1" dirty="0"/>
              <a:t>?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E871AC-3368-4CBD-A4AA-893C9DA82758}"/>
              </a:ext>
            </a:extLst>
          </p:cNvPr>
          <p:cNvSpPr txBox="1"/>
          <p:nvPr/>
        </p:nvSpPr>
        <p:spPr>
          <a:xfrm>
            <a:off x="1936922" y="4168600"/>
            <a:ext cx="1772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Symbol" panose="05050102010706020507" pitchFamily="18" charset="2"/>
              </a:rPr>
              <a:t>q</a:t>
            </a:r>
            <a:r>
              <a:rPr lang="en-US" sz="2400" b="1" baseline="30000" dirty="0" err="1"/>
              <a:t>T</a:t>
            </a:r>
            <a:r>
              <a:rPr lang="en-US" sz="2400" b="1" dirty="0" err="1"/>
              <a:t>x</a:t>
            </a:r>
            <a:r>
              <a:rPr lang="en-US" sz="2400" b="1" dirty="0"/>
              <a:t> &gt;= 0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4311C6-AD0E-44AA-AA3E-5CA0200C684E}"/>
              </a:ext>
            </a:extLst>
          </p:cNvPr>
          <p:cNvSpPr txBox="1"/>
          <p:nvPr/>
        </p:nvSpPr>
        <p:spPr>
          <a:xfrm>
            <a:off x="1936922" y="5936070"/>
            <a:ext cx="1454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Symbol" panose="05050102010706020507" pitchFamily="18" charset="2"/>
              </a:rPr>
              <a:t>q</a:t>
            </a:r>
            <a:r>
              <a:rPr lang="en-US" sz="2400" b="1" baseline="30000" dirty="0" err="1"/>
              <a:t>T</a:t>
            </a:r>
            <a:r>
              <a:rPr lang="en-US" sz="2400" b="1" dirty="0" err="1"/>
              <a:t>x</a:t>
            </a:r>
            <a:r>
              <a:rPr lang="en-US" sz="2400" b="1" dirty="0"/>
              <a:t> &lt;= 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18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Decision Boundary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8C3F644-5BC9-492E-8B2A-535C7FE43D54}"/>
              </a:ext>
            </a:extLst>
          </p:cNvPr>
          <p:cNvGrpSpPr/>
          <p:nvPr/>
        </p:nvGrpSpPr>
        <p:grpSpPr>
          <a:xfrm>
            <a:off x="1346805" y="2217869"/>
            <a:ext cx="9303454" cy="2137054"/>
            <a:chOff x="1346805" y="2217869"/>
            <a:chExt cx="8728806" cy="21370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83CC81-885E-4340-B9CD-0B611E6A8B28}"/>
                </a:ext>
              </a:extLst>
            </p:cNvPr>
            <p:cNvSpPr txBox="1"/>
            <p:nvPr/>
          </p:nvSpPr>
          <p:spPr>
            <a:xfrm>
              <a:off x="3643251" y="4011378"/>
              <a:ext cx="241668" cy="25323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Calibri"/>
                </a:rPr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2452B3-04C2-40D2-A4F6-2F5DFE79DA38}"/>
                </a:ext>
              </a:extLst>
            </p:cNvPr>
            <p:cNvSpPr txBox="1"/>
            <p:nvPr/>
          </p:nvSpPr>
          <p:spPr>
            <a:xfrm>
              <a:off x="1346805" y="2217869"/>
              <a:ext cx="241668" cy="25323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Calibri"/>
                </a:rPr>
                <a:t>2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3C2672A-E8E4-4476-81AD-4AD73BAA07E6}"/>
                </a:ext>
              </a:extLst>
            </p:cNvPr>
            <p:cNvCxnSpPr/>
            <p:nvPr/>
          </p:nvCxnSpPr>
          <p:spPr>
            <a:xfrm flipV="1">
              <a:off x="1944608" y="2365804"/>
              <a:ext cx="0" cy="169512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9C1EE2B-069E-4369-9F6A-81F04B8F8212}"/>
                </a:ext>
              </a:extLst>
            </p:cNvPr>
            <p:cNvCxnSpPr/>
            <p:nvPr/>
          </p:nvCxnSpPr>
          <p:spPr>
            <a:xfrm>
              <a:off x="1822465" y="3955487"/>
              <a:ext cx="1747602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CB5D2E-D356-4836-8B2D-5CECD255D2C0}"/>
                </a:ext>
              </a:extLst>
            </p:cNvPr>
            <p:cNvCxnSpPr/>
            <p:nvPr/>
          </p:nvCxnSpPr>
          <p:spPr>
            <a:xfrm>
              <a:off x="1889819" y="3568560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8F88BFA-8AD7-4466-BA72-461C18A50C8E}"/>
                </a:ext>
              </a:extLst>
            </p:cNvPr>
            <p:cNvCxnSpPr/>
            <p:nvPr/>
          </p:nvCxnSpPr>
          <p:spPr>
            <a:xfrm>
              <a:off x="1895042" y="3958093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E23E203-21A7-477B-BF3F-2F3C5440EA69}"/>
                </a:ext>
              </a:extLst>
            </p:cNvPr>
            <p:cNvCxnSpPr/>
            <p:nvPr/>
          </p:nvCxnSpPr>
          <p:spPr>
            <a:xfrm>
              <a:off x="1896469" y="3182319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37573C5-3B20-4031-860D-AAF4BCCCB8E8}"/>
                </a:ext>
              </a:extLst>
            </p:cNvPr>
            <p:cNvCxnSpPr/>
            <p:nvPr/>
          </p:nvCxnSpPr>
          <p:spPr>
            <a:xfrm>
              <a:off x="1901692" y="3571852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409BB97-DB39-40C7-B86F-EA04984A959F}"/>
                </a:ext>
              </a:extLst>
            </p:cNvPr>
            <p:cNvCxnSpPr/>
            <p:nvPr/>
          </p:nvCxnSpPr>
          <p:spPr>
            <a:xfrm>
              <a:off x="1896928" y="2793006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29F4CF7-B99C-46A9-AE29-9B467233C6B4}"/>
                </a:ext>
              </a:extLst>
            </p:cNvPr>
            <p:cNvCxnSpPr/>
            <p:nvPr/>
          </p:nvCxnSpPr>
          <p:spPr>
            <a:xfrm>
              <a:off x="1902151" y="3182539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13E2C22-294C-470E-B6DA-D84F3A1F1383}"/>
                </a:ext>
              </a:extLst>
            </p:cNvPr>
            <p:cNvGrpSpPr/>
            <p:nvPr/>
          </p:nvGrpSpPr>
          <p:grpSpPr>
            <a:xfrm rot="16200000">
              <a:off x="2477150" y="3381127"/>
              <a:ext cx="105224" cy="1165087"/>
              <a:chOff x="1144375" y="1474952"/>
              <a:chExt cx="105224" cy="1165087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4AFBE519-7060-4A70-A77C-2B9DB2C441B6}"/>
                  </a:ext>
                </a:extLst>
              </p:cNvPr>
              <p:cNvCxnSpPr/>
              <p:nvPr/>
            </p:nvCxnSpPr>
            <p:spPr>
              <a:xfrm>
                <a:off x="1144375" y="2640039"/>
                <a:ext cx="9811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A454AA1-C34C-42A1-AE34-5E933403222B}"/>
                  </a:ext>
                </a:extLst>
              </p:cNvPr>
              <p:cNvCxnSpPr/>
              <p:nvPr/>
            </p:nvCxnSpPr>
            <p:spPr>
              <a:xfrm>
                <a:off x="1151025" y="2253798"/>
                <a:ext cx="9811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86C8506-A26C-467D-9B5A-E21571291B30}"/>
                  </a:ext>
                </a:extLst>
              </p:cNvPr>
              <p:cNvCxnSpPr/>
              <p:nvPr/>
            </p:nvCxnSpPr>
            <p:spPr>
              <a:xfrm>
                <a:off x="1146261" y="1474952"/>
                <a:ext cx="9811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E1C2B72C-A370-4018-982E-9BE4E63816DB}"/>
                  </a:ext>
                </a:extLst>
              </p:cNvPr>
              <p:cNvCxnSpPr/>
              <p:nvPr/>
            </p:nvCxnSpPr>
            <p:spPr>
              <a:xfrm>
                <a:off x="1151484" y="1864485"/>
                <a:ext cx="9811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2A8CCBA-B9C1-4213-B4BB-4B4A4C71300D}"/>
                </a:ext>
              </a:extLst>
            </p:cNvPr>
            <p:cNvGrpSpPr/>
            <p:nvPr/>
          </p:nvGrpSpPr>
          <p:grpSpPr>
            <a:xfrm>
              <a:off x="2025183" y="2485573"/>
              <a:ext cx="1413976" cy="1425485"/>
              <a:chOff x="1122116" y="1015119"/>
              <a:chExt cx="1413976" cy="142548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0DEC564-4091-4ED2-B5D0-DF9B83DB710F}"/>
                  </a:ext>
                </a:extLst>
              </p:cNvPr>
              <p:cNvSpPr/>
              <p:nvPr/>
            </p:nvSpPr>
            <p:spPr>
              <a:xfrm>
                <a:off x="1122116" y="1795221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13CFADD-3A0B-4F69-BC9F-49FE12483EAA}"/>
                  </a:ext>
                </a:extLst>
              </p:cNvPr>
              <p:cNvSpPr/>
              <p:nvPr/>
            </p:nvSpPr>
            <p:spPr>
              <a:xfrm>
                <a:off x="1204609" y="2021386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2F25F0E-B603-45B5-9A84-45E30D96C5B1}"/>
                  </a:ext>
                </a:extLst>
              </p:cNvPr>
              <p:cNvSpPr/>
              <p:nvPr/>
            </p:nvSpPr>
            <p:spPr>
              <a:xfrm>
                <a:off x="1127889" y="1542765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FEE261F-FAC3-4486-834A-4AF426A77AD0}"/>
                  </a:ext>
                </a:extLst>
              </p:cNvPr>
              <p:cNvSpPr/>
              <p:nvPr/>
            </p:nvSpPr>
            <p:spPr>
              <a:xfrm>
                <a:off x="1384434" y="1888832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4E77A79-E273-41FA-82DF-01F4571A035F}"/>
                  </a:ext>
                </a:extLst>
              </p:cNvPr>
              <p:cNvSpPr/>
              <p:nvPr/>
            </p:nvSpPr>
            <p:spPr>
              <a:xfrm>
                <a:off x="1348695" y="2216372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995A6A5-9CCB-4F48-ABAF-760B1B5703AA}"/>
                  </a:ext>
                </a:extLst>
              </p:cNvPr>
              <p:cNvSpPr/>
              <p:nvPr/>
            </p:nvSpPr>
            <p:spPr>
              <a:xfrm>
                <a:off x="1537873" y="2114448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DEC1AA0-1F5B-4E15-B4AB-9C86EF6C0E85}"/>
                  </a:ext>
                </a:extLst>
              </p:cNvPr>
              <p:cNvSpPr/>
              <p:nvPr/>
            </p:nvSpPr>
            <p:spPr>
              <a:xfrm>
                <a:off x="1123402" y="2231856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9" name="Cross 28">
                <a:extLst>
                  <a:ext uri="{FF2B5EF4-FFF2-40B4-BE49-F238E27FC236}">
                    <a16:creationId xmlns:a16="http://schemas.microsoft.com/office/drawing/2014/main" id="{E9A4C7E6-0AE3-4660-BEBB-6FEF72754853}"/>
                  </a:ext>
                </a:extLst>
              </p:cNvPr>
              <p:cNvSpPr/>
              <p:nvPr/>
            </p:nvSpPr>
            <p:spPr>
              <a:xfrm rot="2734294">
                <a:off x="1839342" y="1510425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0" name="Cross 29">
                <a:extLst>
                  <a:ext uri="{FF2B5EF4-FFF2-40B4-BE49-F238E27FC236}">
                    <a16:creationId xmlns:a16="http://schemas.microsoft.com/office/drawing/2014/main" id="{0587B948-6EBC-4A62-842E-571C3F688B82}"/>
                  </a:ext>
                </a:extLst>
              </p:cNvPr>
              <p:cNvSpPr/>
              <p:nvPr/>
            </p:nvSpPr>
            <p:spPr>
              <a:xfrm rot="2734294">
                <a:off x="1496419" y="1147713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1" name="Cross 30">
                <a:extLst>
                  <a:ext uri="{FF2B5EF4-FFF2-40B4-BE49-F238E27FC236}">
                    <a16:creationId xmlns:a16="http://schemas.microsoft.com/office/drawing/2014/main" id="{2FDC4983-C0DA-4DFC-A066-AA646B25EC37}"/>
                  </a:ext>
                </a:extLst>
              </p:cNvPr>
              <p:cNvSpPr/>
              <p:nvPr/>
            </p:nvSpPr>
            <p:spPr>
              <a:xfrm rot="2734294">
                <a:off x="1790032" y="1280276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2" name="Cross 31">
                <a:extLst>
                  <a:ext uri="{FF2B5EF4-FFF2-40B4-BE49-F238E27FC236}">
                    <a16:creationId xmlns:a16="http://schemas.microsoft.com/office/drawing/2014/main" id="{724C630A-F8D2-4724-B4C3-7136818863F5}"/>
                  </a:ext>
                </a:extLst>
              </p:cNvPr>
              <p:cNvSpPr/>
              <p:nvPr/>
            </p:nvSpPr>
            <p:spPr>
              <a:xfrm rot="2734294">
                <a:off x="1718996" y="1030771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3" name="Cross 32">
                <a:extLst>
                  <a:ext uri="{FF2B5EF4-FFF2-40B4-BE49-F238E27FC236}">
                    <a16:creationId xmlns:a16="http://schemas.microsoft.com/office/drawing/2014/main" id="{BE556A49-C27D-47BD-8707-DAEF971D5575}"/>
                  </a:ext>
                </a:extLst>
              </p:cNvPr>
              <p:cNvSpPr/>
              <p:nvPr/>
            </p:nvSpPr>
            <p:spPr>
              <a:xfrm rot="2734294">
                <a:off x="2099755" y="1232768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99985A6-ED53-49F2-95EE-BA28532D7AB3}"/>
                  </a:ext>
                </a:extLst>
              </p:cNvPr>
              <p:cNvSpPr/>
              <p:nvPr/>
            </p:nvSpPr>
            <p:spPr>
              <a:xfrm>
                <a:off x="1681443" y="2287165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5" name="Cross 34">
                <a:extLst>
                  <a:ext uri="{FF2B5EF4-FFF2-40B4-BE49-F238E27FC236}">
                    <a16:creationId xmlns:a16="http://schemas.microsoft.com/office/drawing/2014/main" id="{7FB1EBF7-C453-4147-BEEC-7BB35BD6AD54}"/>
                  </a:ext>
                </a:extLst>
              </p:cNvPr>
              <p:cNvSpPr/>
              <p:nvPr/>
            </p:nvSpPr>
            <p:spPr>
              <a:xfrm rot="2734294">
                <a:off x="2184711" y="1497927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6" name="Cross 35">
                <a:extLst>
                  <a:ext uri="{FF2B5EF4-FFF2-40B4-BE49-F238E27FC236}">
                    <a16:creationId xmlns:a16="http://schemas.microsoft.com/office/drawing/2014/main" id="{DDF37830-74DA-4AFD-84B7-2C90B55B5458}"/>
                  </a:ext>
                </a:extLst>
              </p:cNvPr>
              <p:cNvSpPr/>
              <p:nvPr/>
            </p:nvSpPr>
            <p:spPr>
              <a:xfrm rot="2734294">
                <a:off x="2066327" y="1718267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7" name="Cross 36">
                <a:extLst>
                  <a:ext uri="{FF2B5EF4-FFF2-40B4-BE49-F238E27FC236}">
                    <a16:creationId xmlns:a16="http://schemas.microsoft.com/office/drawing/2014/main" id="{B6B0D8AF-83BE-4171-9D63-E31E4225EB43}"/>
                  </a:ext>
                </a:extLst>
              </p:cNvPr>
              <p:cNvSpPr/>
              <p:nvPr/>
            </p:nvSpPr>
            <p:spPr>
              <a:xfrm rot="2734294">
                <a:off x="2184616" y="1965316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8" name="Cross 37">
                <a:extLst>
                  <a:ext uri="{FF2B5EF4-FFF2-40B4-BE49-F238E27FC236}">
                    <a16:creationId xmlns:a16="http://schemas.microsoft.com/office/drawing/2014/main" id="{7FFD6FCD-413E-443E-B571-BC67BBE07799}"/>
                  </a:ext>
                </a:extLst>
              </p:cNvPr>
              <p:cNvSpPr/>
              <p:nvPr/>
            </p:nvSpPr>
            <p:spPr>
              <a:xfrm rot="2734294">
                <a:off x="2382183" y="1703053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9" name="Cross 38">
                <a:extLst>
                  <a:ext uri="{FF2B5EF4-FFF2-40B4-BE49-F238E27FC236}">
                    <a16:creationId xmlns:a16="http://schemas.microsoft.com/office/drawing/2014/main" id="{7DBEC44B-8B12-43C3-BEFA-EC4DF2407DCF}"/>
                  </a:ext>
                </a:extLst>
              </p:cNvPr>
              <p:cNvSpPr/>
              <p:nvPr/>
            </p:nvSpPr>
            <p:spPr>
              <a:xfrm rot="2734294">
                <a:off x="1948167" y="1015119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CD72DE8-2967-4E99-BE13-63CA21B534FB}"/>
                </a:ext>
              </a:extLst>
            </p:cNvPr>
            <p:cNvSpPr txBox="1"/>
            <p:nvPr/>
          </p:nvSpPr>
          <p:spPr>
            <a:xfrm>
              <a:off x="2208033" y="4016283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1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E735789-F6FD-461A-AD0B-86E924D7E079}"/>
                </a:ext>
              </a:extLst>
            </p:cNvPr>
            <p:cNvSpPr txBox="1"/>
            <p:nvPr/>
          </p:nvSpPr>
          <p:spPr>
            <a:xfrm>
              <a:off x="2594379" y="4016369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2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03261D2-329B-448A-A87A-5AB4E3A6A45F}"/>
                </a:ext>
              </a:extLst>
            </p:cNvPr>
            <p:cNvSpPr txBox="1"/>
            <p:nvPr/>
          </p:nvSpPr>
          <p:spPr>
            <a:xfrm>
              <a:off x="3002720" y="4016369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3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8FFD22E-78AA-42AD-ACFB-A392E5519BE0}"/>
                </a:ext>
              </a:extLst>
            </p:cNvPr>
            <p:cNvSpPr txBox="1"/>
            <p:nvPr/>
          </p:nvSpPr>
          <p:spPr>
            <a:xfrm>
              <a:off x="1615546" y="3415625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1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5DA4251-3455-4A62-8CA2-4508B29F0889}"/>
                </a:ext>
              </a:extLst>
            </p:cNvPr>
            <p:cNvSpPr txBox="1"/>
            <p:nvPr/>
          </p:nvSpPr>
          <p:spPr>
            <a:xfrm>
              <a:off x="1626163" y="2984884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2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59FC7C8-C763-4F1F-B02C-50ABA27F3659}"/>
                </a:ext>
              </a:extLst>
            </p:cNvPr>
            <p:cNvSpPr txBox="1"/>
            <p:nvPr/>
          </p:nvSpPr>
          <p:spPr>
            <a:xfrm>
              <a:off x="1640788" y="2620381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3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ACCF8A8-1D62-4EA6-9FF3-85B2F0DA909D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4467" y="2866646"/>
              <a:ext cx="4285869" cy="357378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755E491-7FAE-49CC-818A-996A46E9A49A}"/>
                </a:ext>
              </a:extLst>
            </p:cNvPr>
            <p:cNvSpPr txBox="1"/>
            <p:nvPr/>
          </p:nvSpPr>
          <p:spPr>
            <a:xfrm>
              <a:off x="8838644" y="2725052"/>
              <a:ext cx="123696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Symbol" panose="05050102010706020507" pitchFamily="18" charset="2"/>
                </a:rPr>
                <a:t>= </a:t>
              </a:r>
              <a:r>
                <a:rPr lang="en-US" sz="2400" b="1" dirty="0"/>
                <a:t>g</a:t>
              </a:r>
              <a:r>
                <a:rPr lang="en-US" sz="2400" b="1" dirty="0">
                  <a:latin typeface="Symbol" panose="05050102010706020507" pitchFamily="18" charset="2"/>
                </a:rPr>
                <a:t>(</a:t>
              </a:r>
              <a:r>
                <a:rPr lang="en-US" sz="2400" b="1" dirty="0" err="1">
                  <a:latin typeface="Symbol" panose="05050102010706020507" pitchFamily="18" charset="2"/>
                </a:rPr>
                <a:t>q</a:t>
              </a:r>
              <a:r>
                <a:rPr lang="en-US" sz="2400" b="1" baseline="30000" dirty="0" err="1"/>
                <a:t>T</a:t>
              </a:r>
              <a:r>
                <a:rPr lang="en-US" sz="2400" b="1" dirty="0" err="1"/>
                <a:t>x</a:t>
              </a:r>
              <a:r>
                <a:rPr lang="en-US" sz="2400" b="1" dirty="0"/>
                <a:t>)</a:t>
              </a:r>
              <a:endParaRPr lang="en-US" sz="24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1D765DB-F8B5-4FBC-B955-47876679F4F2}"/>
              </a:ext>
            </a:extLst>
          </p:cNvPr>
          <p:cNvSpPr txBox="1"/>
          <p:nvPr/>
        </p:nvSpPr>
        <p:spPr>
          <a:xfrm>
            <a:off x="7053820" y="3341304"/>
            <a:ext cx="3433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predict    y=1 if   </a:t>
            </a:r>
            <a:r>
              <a:rPr lang="en-US" sz="2400" b="1" dirty="0" err="1">
                <a:latin typeface="Symbol" panose="05050102010706020507" pitchFamily="18" charset="2"/>
              </a:rPr>
              <a:t>q</a:t>
            </a:r>
            <a:r>
              <a:rPr lang="en-US" sz="2400" b="1" baseline="30000" dirty="0" err="1"/>
              <a:t>T</a:t>
            </a:r>
            <a:r>
              <a:rPr lang="en-US" sz="2400" b="1" dirty="0" err="1"/>
              <a:t>x</a:t>
            </a:r>
            <a:r>
              <a:rPr lang="en-US" sz="2400" b="1" dirty="0"/>
              <a:t> &gt;= 0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predict    y=0 if   </a:t>
            </a:r>
            <a:r>
              <a:rPr lang="en-US" sz="2400" b="1" dirty="0" err="1">
                <a:latin typeface="Symbol" panose="05050102010706020507" pitchFamily="18" charset="2"/>
              </a:rPr>
              <a:t>q</a:t>
            </a:r>
            <a:r>
              <a:rPr lang="en-US" sz="2400" b="1" baseline="30000" dirty="0" err="1"/>
              <a:t>T</a:t>
            </a:r>
            <a:r>
              <a:rPr lang="en-US" sz="2400" b="1" dirty="0" err="1"/>
              <a:t>x</a:t>
            </a:r>
            <a:r>
              <a:rPr lang="en-US" sz="2400" b="1" dirty="0"/>
              <a:t> &lt;= 0</a:t>
            </a:r>
          </a:p>
          <a:p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9015830-8F3B-46A2-95E5-D0AB67BEC524}"/>
              </a:ext>
            </a:extLst>
          </p:cNvPr>
          <p:cNvCxnSpPr>
            <a:cxnSpLocks/>
          </p:cNvCxnSpPr>
          <p:nvPr/>
        </p:nvCxnSpPr>
        <p:spPr>
          <a:xfrm>
            <a:off x="2054130" y="2469354"/>
            <a:ext cx="1245694" cy="162135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B835E43-F36E-456A-A285-607257BB99FC}"/>
              </a:ext>
            </a:extLst>
          </p:cNvPr>
          <p:cNvSpPr txBox="1"/>
          <p:nvPr/>
        </p:nvSpPr>
        <p:spPr>
          <a:xfrm>
            <a:off x="890040" y="4560911"/>
            <a:ext cx="7353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  <a:r>
              <a:rPr lang="en-US" sz="2400" dirty="0"/>
              <a:t> = [-3, 1, 1] i.e. 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  <a:r>
              <a:rPr lang="en-US" sz="2400" baseline="-25000" dirty="0"/>
              <a:t>0</a:t>
            </a:r>
            <a:r>
              <a:rPr lang="en-US" sz="2400" dirty="0"/>
              <a:t>=-3, 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  <a:r>
              <a:rPr lang="en-US" sz="2400" baseline="-25000" dirty="0"/>
              <a:t>1</a:t>
            </a:r>
            <a:r>
              <a:rPr lang="en-US" sz="2400" dirty="0"/>
              <a:t>=1, 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  <a:r>
              <a:rPr lang="en-US" sz="2400" baseline="-25000" dirty="0"/>
              <a:t>2</a:t>
            </a:r>
            <a:r>
              <a:rPr lang="en-US" sz="2400" dirty="0"/>
              <a:t>=1. then</a:t>
            </a:r>
          </a:p>
          <a:p>
            <a:endParaRPr lang="en-US" sz="2400" dirty="0"/>
          </a:p>
          <a:p>
            <a:r>
              <a:rPr lang="en-US" sz="2400" dirty="0" err="1">
                <a:latin typeface="Symbol" panose="05050102010706020507" pitchFamily="18" charset="2"/>
              </a:rPr>
              <a:t>q</a:t>
            </a:r>
            <a:r>
              <a:rPr lang="en-US" sz="2400" baseline="30000" dirty="0" err="1"/>
              <a:t>T</a:t>
            </a:r>
            <a:r>
              <a:rPr lang="en-US" sz="2400" dirty="0" err="1"/>
              <a:t>x</a:t>
            </a:r>
            <a:r>
              <a:rPr lang="en-US" sz="2400" dirty="0"/>
              <a:t> = -3 + x</a:t>
            </a:r>
            <a:r>
              <a:rPr lang="en-US" sz="2400" baseline="-25000" dirty="0"/>
              <a:t>1</a:t>
            </a:r>
            <a:r>
              <a:rPr lang="en-US" sz="2400" dirty="0"/>
              <a:t> + x</a:t>
            </a:r>
            <a:r>
              <a:rPr lang="en-US" sz="2400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A016B8-E672-4279-93D1-A2E53BB8CD72}"/>
              </a:ext>
            </a:extLst>
          </p:cNvPr>
          <p:cNvSpPr txBox="1"/>
          <p:nvPr/>
        </p:nvSpPr>
        <p:spPr>
          <a:xfrm>
            <a:off x="964004" y="5772512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Predict “          “ if 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D14C07-EB8B-4F3D-9129-DB9080E8701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320" y="5902949"/>
            <a:ext cx="800100" cy="30937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C105866-E2DA-4772-B099-EFAA0F6F013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072" y="5890737"/>
            <a:ext cx="2650998" cy="290703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F8059F7-B0A8-40B1-BC39-72DAB279B3BA}"/>
              </a:ext>
            </a:extLst>
          </p:cNvPr>
          <p:cNvSpPr txBox="1"/>
          <p:nvPr/>
        </p:nvSpPr>
        <p:spPr>
          <a:xfrm>
            <a:off x="7769063" y="5647760"/>
            <a:ext cx="2169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x1+x2 &gt;= 3; y=1</a:t>
            </a:r>
          </a:p>
          <a:p>
            <a:r>
              <a:rPr lang="en-US" sz="2400" dirty="0"/>
              <a:t>x1+ x2 &lt; 3 ; y =0</a:t>
            </a:r>
          </a:p>
        </p:txBody>
      </p:sp>
    </p:spTree>
    <p:extLst>
      <p:ext uri="{BB962C8B-B14F-4D97-AF65-F5344CB8AC3E}">
        <p14:creationId xmlns:p14="http://schemas.microsoft.com/office/powerpoint/2010/main" val="131505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2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3A754-FF5B-41C1-B0A6-5B3606CE9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542" y="220285"/>
            <a:ext cx="11043451" cy="1950378"/>
          </a:xfrm>
        </p:spPr>
        <p:txBody>
          <a:bodyPr>
            <a:normAutofit fontScale="92500"/>
          </a:bodyPr>
          <a:lstStyle/>
          <a:p>
            <a:r>
              <a:rPr lang="en-US" dirty="0"/>
              <a:t>Prediction function f(x) here is a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line (decision boundary) </a:t>
            </a:r>
            <a:r>
              <a:rPr lang="en-US" dirty="0"/>
              <a:t>separating the labels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Equation of the line =&gt;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ymbol" panose="05050102010706020507" pitchFamily="18" charset="2"/>
              </a:rPr>
              <a:t>q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  <a:latin typeface="Symbol" panose="05050102010706020507" pitchFamily="18" charset="2"/>
              </a:rPr>
              <a:t>0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*x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</a:rPr>
              <a:t>0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+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ymbol" panose="05050102010706020507" pitchFamily="18" charset="2"/>
              </a:rPr>
              <a:t>q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  <a:latin typeface="Symbol" panose="05050102010706020507" pitchFamily="18" charset="2"/>
              </a:rPr>
              <a:t>1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ymbol" panose="05050102010706020507" pitchFamily="18" charset="2"/>
              </a:rPr>
              <a:t>*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+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ymbol" panose="05050102010706020507" pitchFamily="18" charset="2"/>
              </a:rPr>
              <a:t>q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  <a:latin typeface="Symbol" panose="05050102010706020507" pitchFamily="18" charset="2"/>
              </a:rPr>
              <a:t>2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ymbol" panose="05050102010706020507" pitchFamily="18" charset="2"/>
              </a:rPr>
              <a:t>*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= </a:t>
            </a:r>
            <a:r>
              <a:rPr lang="en-US" sz="2800" b="1" dirty="0" err="1">
                <a:latin typeface="Symbol" panose="05050102010706020507" pitchFamily="18" charset="2"/>
              </a:rPr>
              <a:t>q</a:t>
            </a:r>
            <a:r>
              <a:rPr lang="en-US" sz="2800" b="1" baseline="30000" dirty="0" err="1"/>
              <a:t>T</a:t>
            </a:r>
            <a:r>
              <a:rPr lang="en-US" sz="2800" b="1" dirty="0" err="1"/>
              <a:t>x</a:t>
            </a:r>
            <a:r>
              <a:rPr lang="en-US" sz="2800" b="1" dirty="0"/>
              <a:t>: </a:t>
            </a:r>
          </a:p>
          <a:p>
            <a:pPr lvl="1"/>
            <a:r>
              <a:rPr lang="en-US" dirty="0"/>
              <a:t>(Note x</a:t>
            </a:r>
            <a:r>
              <a:rPr lang="en-US" baseline="-25000" dirty="0"/>
              <a:t>0</a:t>
            </a:r>
            <a:r>
              <a:rPr lang="en-US" dirty="0"/>
              <a:t> is always 1 and </a:t>
            </a:r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baseline="-25000" dirty="0">
                <a:latin typeface="Symbol" panose="05050102010706020507" pitchFamily="18" charset="2"/>
              </a:rPr>
              <a:t>0</a:t>
            </a:r>
            <a:r>
              <a:rPr lang="en-US" dirty="0"/>
              <a:t> is the intercept)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/>
              <a:t>prediction for new point x is determined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on which side </a:t>
            </a:r>
            <a:r>
              <a:rPr lang="en-US" dirty="0"/>
              <a:t>of the line the point lies</a:t>
            </a:r>
          </a:p>
          <a:p>
            <a:endParaRPr lang="en-US" baseline="-25000" dirty="0"/>
          </a:p>
          <a:p>
            <a:endParaRPr lang="en-US" baseline="-25000" dirty="0"/>
          </a:p>
          <a:p>
            <a:endParaRPr lang="en-US" dirty="0"/>
          </a:p>
          <a:p>
            <a:endParaRPr lang="en-US" b="1" baseline="-25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C250AC-D36B-4CC1-8759-EAD6270A4F1B}"/>
              </a:ext>
            </a:extLst>
          </p:cNvPr>
          <p:cNvCxnSpPr>
            <a:cxnSpLocks/>
          </p:cNvCxnSpPr>
          <p:nvPr/>
        </p:nvCxnSpPr>
        <p:spPr>
          <a:xfrm>
            <a:off x="2549039" y="6030098"/>
            <a:ext cx="53592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782D53-BF0B-47ED-9099-BBA093CE398B}"/>
              </a:ext>
            </a:extLst>
          </p:cNvPr>
          <p:cNvCxnSpPr>
            <a:cxnSpLocks/>
          </p:cNvCxnSpPr>
          <p:nvPr/>
        </p:nvCxnSpPr>
        <p:spPr>
          <a:xfrm flipH="1" flipV="1">
            <a:off x="2549039" y="2676524"/>
            <a:ext cx="1" cy="3353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BEA3FD7-6454-4B55-AEDA-81F9FBD37CCD}"/>
              </a:ext>
            </a:extLst>
          </p:cNvPr>
          <p:cNvSpPr txBox="1"/>
          <p:nvPr/>
        </p:nvSpPr>
        <p:spPr>
          <a:xfrm>
            <a:off x="4676418" y="5895485"/>
            <a:ext cx="1809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Tumor Size (x</a:t>
            </a:r>
            <a:r>
              <a:rPr lang="en-US" sz="2000" b="1" baseline="-25000" dirty="0"/>
              <a:t>1</a:t>
            </a:r>
            <a:r>
              <a:rPr lang="en-US" sz="2000" b="1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D31E74-0C42-46A9-A762-F2508D39043E}"/>
              </a:ext>
            </a:extLst>
          </p:cNvPr>
          <p:cNvSpPr txBox="1"/>
          <p:nvPr/>
        </p:nvSpPr>
        <p:spPr>
          <a:xfrm>
            <a:off x="1500869" y="3718237"/>
            <a:ext cx="593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Age</a:t>
            </a:r>
          </a:p>
          <a:p>
            <a:pPr algn="ctr"/>
            <a:r>
              <a:rPr lang="en-US" sz="2000" b="1" dirty="0"/>
              <a:t>(x</a:t>
            </a:r>
            <a:r>
              <a:rPr lang="en-US" sz="2000" b="1" baseline="-25000" dirty="0"/>
              <a:t>2</a:t>
            </a:r>
            <a:r>
              <a:rPr lang="en-US" sz="2000" b="1" dirty="0"/>
              <a:t>)</a:t>
            </a:r>
          </a:p>
        </p:txBody>
      </p:sp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FD82F552-CBE2-4EB1-ADFA-511E2F5EF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1" y="2971801"/>
            <a:ext cx="339809" cy="339809"/>
          </a:xfrm>
          <a:prstGeom prst="rect">
            <a:avLst/>
          </a:prstGeom>
        </p:spPr>
      </p:pic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0BAF3E20-76EF-4711-9941-167D728A0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55268" y="3030382"/>
            <a:ext cx="339809" cy="339809"/>
          </a:xfrm>
          <a:prstGeom prst="rect">
            <a:avLst/>
          </a:prstGeom>
        </p:spPr>
      </p:pic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ED3028E6-4E94-4731-836E-3DA2E2CE9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2923" y="3365229"/>
            <a:ext cx="339809" cy="339809"/>
          </a:xfrm>
          <a:prstGeom prst="rect">
            <a:avLst/>
          </a:prstGeom>
        </p:spPr>
      </p:pic>
      <p:pic>
        <p:nvPicPr>
          <p:cNvPr id="19" name="Graphic 18" descr="Close with solid fill">
            <a:extLst>
              <a:ext uri="{FF2B5EF4-FFF2-40B4-BE49-F238E27FC236}">
                <a16:creationId xmlns:a16="http://schemas.microsoft.com/office/drawing/2014/main" id="{344410B9-7EE9-4DCC-903E-6063898CF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26095" y="3649364"/>
            <a:ext cx="339809" cy="339809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6B7A2DBE-9D51-4878-A7DC-5E6DF50B9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6012" y="3277629"/>
            <a:ext cx="339809" cy="339809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888F6F7C-DC00-46BB-870D-0CEFBD2AD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2904" y="3819268"/>
            <a:ext cx="339809" cy="339809"/>
          </a:xfrm>
          <a:prstGeom prst="rect">
            <a:avLst/>
          </a:prstGeom>
        </p:spPr>
      </p:pic>
      <p:pic>
        <p:nvPicPr>
          <p:cNvPr id="22" name="Graphic 21" descr="Close with solid fill">
            <a:extLst>
              <a:ext uri="{FF2B5EF4-FFF2-40B4-BE49-F238E27FC236}">
                <a16:creationId xmlns:a16="http://schemas.microsoft.com/office/drawing/2014/main" id="{18BE1863-05A8-4859-88DC-113B02241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7460" y="3693549"/>
            <a:ext cx="339809" cy="339809"/>
          </a:xfrm>
          <a:prstGeom prst="rect">
            <a:avLst/>
          </a:prstGeom>
        </p:spPr>
      </p:pic>
      <p:pic>
        <p:nvPicPr>
          <p:cNvPr id="23" name="Graphic 22" descr="Close with solid fill">
            <a:extLst>
              <a:ext uri="{FF2B5EF4-FFF2-40B4-BE49-F238E27FC236}">
                <a16:creationId xmlns:a16="http://schemas.microsoft.com/office/drawing/2014/main" id="{BF5CD62A-E515-4484-9FE5-1F7769429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1245" y="4041402"/>
            <a:ext cx="339809" cy="339809"/>
          </a:xfrm>
          <a:prstGeom prst="rect">
            <a:avLst/>
          </a:prstGeom>
        </p:spPr>
      </p:pic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73190C12-3E8D-4756-897A-0BA73A394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30238" y="4324463"/>
            <a:ext cx="339809" cy="339809"/>
          </a:xfrm>
          <a:prstGeom prst="rect">
            <a:avLst/>
          </a:prstGeom>
        </p:spPr>
      </p:pic>
      <p:pic>
        <p:nvPicPr>
          <p:cNvPr id="25" name="Graphic 24" descr="Close with solid fill">
            <a:extLst>
              <a:ext uri="{FF2B5EF4-FFF2-40B4-BE49-F238E27FC236}">
                <a16:creationId xmlns:a16="http://schemas.microsoft.com/office/drawing/2014/main" id="{B9A48A28-DDA7-4F2F-9E22-1F87D12FC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5685" y="4396208"/>
            <a:ext cx="339809" cy="339809"/>
          </a:xfrm>
          <a:prstGeom prst="rect">
            <a:avLst/>
          </a:prstGeom>
        </p:spPr>
      </p:pic>
      <p:pic>
        <p:nvPicPr>
          <p:cNvPr id="26" name="Graphic 25" descr="Close with solid fill">
            <a:extLst>
              <a:ext uri="{FF2B5EF4-FFF2-40B4-BE49-F238E27FC236}">
                <a16:creationId xmlns:a16="http://schemas.microsoft.com/office/drawing/2014/main" id="{7CE453CF-B5D8-416D-9115-E55FE5065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9010" y="4406649"/>
            <a:ext cx="339809" cy="339809"/>
          </a:xfrm>
          <a:prstGeom prst="rect">
            <a:avLst/>
          </a:prstGeom>
        </p:spPr>
      </p:pic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231497E4-74B5-4D43-A1D1-EE25D43B5C90}"/>
              </a:ext>
            </a:extLst>
          </p:cNvPr>
          <p:cNvSpPr/>
          <p:nvPr/>
        </p:nvSpPr>
        <p:spPr>
          <a:xfrm>
            <a:off x="3514911" y="3859259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7FD7737D-AAD3-4C3D-95B4-A89680AA720F}"/>
              </a:ext>
            </a:extLst>
          </p:cNvPr>
          <p:cNvSpPr/>
          <p:nvPr/>
        </p:nvSpPr>
        <p:spPr>
          <a:xfrm>
            <a:off x="3015689" y="5337175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4546FA70-FCBE-4B1E-B419-C173B9B9C802}"/>
              </a:ext>
            </a:extLst>
          </p:cNvPr>
          <p:cNvSpPr/>
          <p:nvPr/>
        </p:nvSpPr>
        <p:spPr>
          <a:xfrm>
            <a:off x="3859159" y="4141587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99DCC367-C6A1-47B4-BD4B-1A9503CCB7E2}"/>
              </a:ext>
            </a:extLst>
          </p:cNvPr>
          <p:cNvSpPr/>
          <p:nvPr/>
        </p:nvSpPr>
        <p:spPr>
          <a:xfrm>
            <a:off x="4417192" y="4611680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3221756F-18E8-4B30-9F65-B25BD0E53AB6}"/>
              </a:ext>
            </a:extLst>
          </p:cNvPr>
          <p:cNvSpPr/>
          <p:nvPr/>
        </p:nvSpPr>
        <p:spPr>
          <a:xfrm>
            <a:off x="2984759" y="4130089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C0247AF8-30AB-465D-91EF-A6BACBF64FEA}"/>
              </a:ext>
            </a:extLst>
          </p:cNvPr>
          <p:cNvSpPr/>
          <p:nvPr/>
        </p:nvSpPr>
        <p:spPr>
          <a:xfrm>
            <a:off x="3329007" y="4412417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118D51B2-C23F-46A9-B1CD-44C80B973423}"/>
              </a:ext>
            </a:extLst>
          </p:cNvPr>
          <p:cNvSpPr/>
          <p:nvPr/>
        </p:nvSpPr>
        <p:spPr>
          <a:xfrm>
            <a:off x="3887040" y="4882510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EF94D442-FEDF-4A26-B4FE-C0646E07B479}"/>
              </a:ext>
            </a:extLst>
          </p:cNvPr>
          <p:cNvSpPr/>
          <p:nvPr/>
        </p:nvSpPr>
        <p:spPr>
          <a:xfrm>
            <a:off x="4644537" y="5304603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A2FD8ED8-9ADD-4D4B-9A09-6E94926B94FE}"/>
              </a:ext>
            </a:extLst>
          </p:cNvPr>
          <p:cNvSpPr/>
          <p:nvPr/>
        </p:nvSpPr>
        <p:spPr>
          <a:xfrm>
            <a:off x="3789049" y="5304603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528EFBCE-AE82-4CB2-AE3E-4CD91CF3DA3E}"/>
              </a:ext>
            </a:extLst>
          </p:cNvPr>
          <p:cNvSpPr/>
          <p:nvPr/>
        </p:nvSpPr>
        <p:spPr>
          <a:xfrm>
            <a:off x="3301023" y="4906093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Close with solid fill">
            <a:extLst>
              <a:ext uri="{FF2B5EF4-FFF2-40B4-BE49-F238E27FC236}">
                <a16:creationId xmlns:a16="http://schemas.microsoft.com/office/drawing/2014/main" id="{430E55C7-A376-4DDA-ACB7-4ECDC31FD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5029" y="3089191"/>
            <a:ext cx="339809" cy="339809"/>
          </a:xfrm>
          <a:prstGeom prst="rect">
            <a:avLst/>
          </a:prstGeom>
        </p:spPr>
      </p:pic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73D62BBE-4EB0-4FB0-B9C2-D7A2CA75C4A7}"/>
              </a:ext>
            </a:extLst>
          </p:cNvPr>
          <p:cNvSpPr/>
          <p:nvPr/>
        </p:nvSpPr>
        <p:spPr>
          <a:xfrm>
            <a:off x="5670526" y="3840789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Graphic 39" descr="Close with solid fill">
            <a:extLst>
              <a:ext uri="{FF2B5EF4-FFF2-40B4-BE49-F238E27FC236}">
                <a16:creationId xmlns:a16="http://schemas.microsoft.com/office/drawing/2014/main" id="{4735574B-31A4-4926-8DA7-D6E632E35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48757" y="4474195"/>
            <a:ext cx="339809" cy="339809"/>
          </a:xfrm>
          <a:prstGeom prst="rect">
            <a:avLst/>
          </a:prstGeom>
        </p:spPr>
      </p:pic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46AB6803-DBCB-42BE-ADE3-6F66475D1BDE}"/>
              </a:ext>
            </a:extLst>
          </p:cNvPr>
          <p:cNvSpPr/>
          <p:nvPr/>
        </p:nvSpPr>
        <p:spPr>
          <a:xfrm>
            <a:off x="9225612" y="3666630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52C6B1-AEA1-4640-874F-D30097475E39}"/>
              </a:ext>
            </a:extLst>
          </p:cNvPr>
          <p:cNvSpPr txBox="1"/>
          <p:nvPr/>
        </p:nvSpPr>
        <p:spPr>
          <a:xfrm>
            <a:off x="9642961" y="3000231"/>
            <a:ext cx="2041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Malignant (y = 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753A95-92CB-4CAE-9C63-179F4861A89F}"/>
              </a:ext>
            </a:extLst>
          </p:cNvPr>
          <p:cNvSpPr txBox="1"/>
          <p:nvPr/>
        </p:nvSpPr>
        <p:spPr>
          <a:xfrm>
            <a:off x="9670242" y="3535490"/>
            <a:ext cx="1632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Benign (y = 0)</a:t>
            </a:r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8F08A205-F37D-4C1D-A3CE-5B29D6BEFA1D}"/>
              </a:ext>
            </a:extLst>
          </p:cNvPr>
          <p:cNvSpPr/>
          <p:nvPr/>
        </p:nvSpPr>
        <p:spPr>
          <a:xfrm>
            <a:off x="4207779" y="4364454"/>
            <a:ext cx="172850" cy="155595"/>
          </a:xfrm>
          <a:prstGeom prst="flowChartConnector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C5BE66CE-8788-4D57-858C-18AE3D7C61ED}"/>
              </a:ext>
            </a:extLst>
          </p:cNvPr>
          <p:cNvSpPr/>
          <p:nvPr/>
        </p:nvSpPr>
        <p:spPr>
          <a:xfrm>
            <a:off x="9398413" y="5508051"/>
            <a:ext cx="172850" cy="155595"/>
          </a:xfrm>
          <a:prstGeom prst="flowChartConnector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8A6EB1-F4AA-4C7E-87FA-EC69C054B5EA}"/>
              </a:ext>
            </a:extLst>
          </p:cNvPr>
          <p:cNvSpPr txBox="1"/>
          <p:nvPr/>
        </p:nvSpPr>
        <p:spPr>
          <a:xfrm>
            <a:off x="9670242" y="5385794"/>
            <a:ext cx="2136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x: New point (y=0)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1E1ABD-B5B4-4D4D-8818-A744D5731ED0}"/>
              </a:ext>
            </a:extLst>
          </p:cNvPr>
          <p:cNvCxnSpPr>
            <a:cxnSpLocks/>
          </p:cNvCxnSpPr>
          <p:nvPr/>
        </p:nvCxnSpPr>
        <p:spPr>
          <a:xfrm>
            <a:off x="3342106" y="2703382"/>
            <a:ext cx="2907450" cy="30591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78EDAB-0C8B-46EC-98A7-F4651EF61CBC}"/>
              </a:ext>
            </a:extLst>
          </p:cNvPr>
          <p:cNvCxnSpPr/>
          <p:nvPr/>
        </p:nvCxnSpPr>
        <p:spPr>
          <a:xfrm flipH="1">
            <a:off x="2800350" y="3089191"/>
            <a:ext cx="500673" cy="35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D2F3B79-CA8A-4211-AE6A-7DA844F92530}"/>
              </a:ext>
            </a:extLst>
          </p:cNvPr>
          <p:cNvCxnSpPr/>
          <p:nvPr/>
        </p:nvCxnSpPr>
        <p:spPr>
          <a:xfrm flipH="1">
            <a:off x="5007608" y="5457820"/>
            <a:ext cx="500673" cy="35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795628-4D86-4697-B940-779DCFBAD083}"/>
              </a:ext>
            </a:extLst>
          </p:cNvPr>
          <p:cNvSpPr txBox="1"/>
          <p:nvPr/>
        </p:nvSpPr>
        <p:spPr>
          <a:xfrm>
            <a:off x="2984759" y="2732602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081E92-AC2D-4D53-8338-498F0BD895BF}"/>
              </a:ext>
            </a:extLst>
          </p:cNvPr>
          <p:cNvSpPr txBox="1"/>
          <p:nvPr/>
        </p:nvSpPr>
        <p:spPr>
          <a:xfrm>
            <a:off x="4207779" y="2455076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5BFD537-D2F2-400D-81D5-E64AC270F65E}"/>
              </a:ext>
            </a:extLst>
          </p:cNvPr>
          <p:cNvCxnSpPr>
            <a:cxnSpLocks/>
          </p:cNvCxnSpPr>
          <p:nvPr/>
        </p:nvCxnSpPr>
        <p:spPr>
          <a:xfrm flipV="1">
            <a:off x="3715480" y="2440260"/>
            <a:ext cx="550815" cy="4565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EBD7303-48D9-40CC-AD67-1657D69FF7E4}"/>
              </a:ext>
            </a:extLst>
          </p:cNvPr>
          <p:cNvCxnSpPr>
            <a:cxnSpLocks/>
          </p:cNvCxnSpPr>
          <p:nvPr/>
        </p:nvCxnSpPr>
        <p:spPr>
          <a:xfrm flipV="1">
            <a:off x="6170181" y="4933197"/>
            <a:ext cx="550815" cy="4565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63A5FDA-027B-46BE-8FBE-D4AD1D6D0E40}"/>
              </a:ext>
            </a:extLst>
          </p:cNvPr>
          <p:cNvSpPr txBox="1"/>
          <p:nvPr/>
        </p:nvSpPr>
        <p:spPr>
          <a:xfrm>
            <a:off x="381607" y="6348150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How does this relate to our new hypothesis function?</a:t>
            </a:r>
          </a:p>
        </p:txBody>
      </p:sp>
    </p:spTree>
    <p:extLst>
      <p:ext uri="{BB962C8B-B14F-4D97-AF65-F5344CB8AC3E}">
        <p14:creationId xmlns:p14="http://schemas.microsoft.com/office/powerpoint/2010/main" val="184485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Non-linear decision boundaries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ED9310-4C11-4839-B231-1D03C9718628}"/>
              </a:ext>
            </a:extLst>
          </p:cNvPr>
          <p:cNvSpPr txBox="1"/>
          <p:nvPr/>
        </p:nvSpPr>
        <p:spPr>
          <a:xfrm>
            <a:off x="5854332" y="3052613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E34C32F-429D-4BB7-8539-B1DFF36B2093}"/>
              </a:ext>
            </a:extLst>
          </p:cNvPr>
          <p:cNvSpPr txBox="1"/>
          <p:nvPr/>
        </p:nvSpPr>
        <p:spPr>
          <a:xfrm>
            <a:off x="4441815" y="1790324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344BF70-CA98-4DBC-83A3-51EDCDC852BA}"/>
              </a:ext>
            </a:extLst>
          </p:cNvPr>
          <p:cNvCxnSpPr/>
          <p:nvPr/>
        </p:nvCxnSpPr>
        <p:spPr>
          <a:xfrm flipV="1">
            <a:off x="4785141" y="2100184"/>
            <a:ext cx="0" cy="211913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11D7A7-7859-4632-A316-CC0BFB8E3B22}"/>
              </a:ext>
            </a:extLst>
          </p:cNvPr>
          <p:cNvCxnSpPr/>
          <p:nvPr/>
        </p:nvCxnSpPr>
        <p:spPr>
          <a:xfrm>
            <a:off x="3751346" y="3196541"/>
            <a:ext cx="201863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288F1B1-03EC-486A-A6EA-499937922134}"/>
              </a:ext>
            </a:extLst>
          </p:cNvPr>
          <p:cNvSpPr txBox="1"/>
          <p:nvPr/>
        </p:nvSpPr>
        <p:spPr>
          <a:xfrm>
            <a:off x="4032476" y="4067309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5EDBB65-7248-47CD-9D91-F3F85E3D2F52}"/>
              </a:ext>
            </a:extLst>
          </p:cNvPr>
          <p:cNvGrpSpPr/>
          <p:nvPr/>
        </p:nvGrpSpPr>
        <p:grpSpPr>
          <a:xfrm>
            <a:off x="3822755" y="2250288"/>
            <a:ext cx="1814029" cy="1829875"/>
            <a:chOff x="812855" y="1212320"/>
            <a:chExt cx="1814029" cy="1829875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4E6D8B4-DB36-439C-B6C9-545FE1150631}"/>
                </a:ext>
              </a:extLst>
            </p:cNvPr>
            <p:cNvSpPr/>
            <p:nvPr/>
          </p:nvSpPr>
          <p:spPr>
            <a:xfrm>
              <a:off x="1366477" y="231930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D3314B8-8AA4-4766-B05C-F31FDF96B701}"/>
                </a:ext>
              </a:extLst>
            </p:cNvPr>
            <p:cNvSpPr/>
            <p:nvPr/>
          </p:nvSpPr>
          <p:spPr>
            <a:xfrm>
              <a:off x="1597322" y="237620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C2DD4FE-54F7-4398-8D20-8494AEAFDEF8}"/>
                </a:ext>
              </a:extLst>
            </p:cNvPr>
            <p:cNvSpPr/>
            <p:nvPr/>
          </p:nvSpPr>
          <p:spPr>
            <a:xfrm>
              <a:off x="1538039" y="214762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F7D325B-0587-4382-848B-3E1EADB48D86}"/>
                </a:ext>
              </a:extLst>
            </p:cNvPr>
            <p:cNvSpPr/>
            <p:nvPr/>
          </p:nvSpPr>
          <p:spPr>
            <a:xfrm>
              <a:off x="1387791" y="182393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D869168-88BE-479A-932C-3712D5404D8E}"/>
                </a:ext>
              </a:extLst>
            </p:cNvPr>
            <p:cNvSpPr/>
            <p:nvPr/>
          </p:nvSpPr>
          <p:spPr>
            <a:xfrm>
              <a:off x="1704237" y="179114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80C7CD4-4B7D-4B92-A8EC-0273CB402B87}"/>
                </a:ext>
              </a:extLst>
            </p:cNvPr>
            <p:cNvSpPr/>
            <p:nvPr/>
          </p:nvSpPr>
          <p:spPr>
            <a:xfrm>
              <a:off x="1531490" y="192751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84D5AC5-8DFE-4BE3-A69C-175700FD8234}"/>
                </a:ext>
              </a:extLst>
            </p:cNvPr>
            <p:cNvSpPr/>
            <p:nvPr/>
          </p:nvSpPr>
          <p:spPr>
            <a:xfrm>
              <a:off x="1295400" y="206462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4FC0D9B-5104-42B6-BF7D-0C6A489F0525}"/>
                </a:ext>
              </a:extLst>
            </p:cNvPr>
            <p:cNvSpPr/>
            <p:nvPr/>
          </p:nvSpPr>
          <p:spPr>
            <a:xfrm>
              <a:off x="1580767" y="168385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1" name="Cross 60">
              <a:extLst>
                <a:ext uri="{FF2B5EF4-FFF2-40B4-BE49-F238E27FC236}">
                  <a16:creationId xmlns:a16="http://schemas.microsoft.com/office/drawing/2014/main" id="{066EC976-8B3D-4EC2-A64E-2E2624966471}"/>
                </a:ext>
              </a:extLst>
            </p:cNvPr>
            <p:cNvSpPr/>
            <p:nvPr/>
          </p:nvSpPr>
          <p:spPr>
            <a:xfrm rot="2734294">
              <a:off x="2472981" y="22371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2" name="Cross 61">
              <a:extLst>
                <a:ext uri="{FF2B5EF4-FFF2-40B4-BE49-F238E27FC236}">
                  <a16:creationId xmlns:a16="http://schemas.microsoft.com/office/drawing/2014/main" id="{93C461F1-8942-4738-B3CE-3778ABE730F3}"/>
                </a:ext>
              </a:extLst>
            </p:cNvPr>
            <p:cNvSpPr/>
            <p:nvPr/>
          </p:nvSpPr>
          <p:spPr>
            <a:xfrm rot="2734294">
              <a:off x="1120341" y="264673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3" name="Cross 62">
              <a:extLst>
                <a:ext uri="{FF2B5EF4-FFF2-40B4-BE49-F238E27FC236}">
                  <a16:creationId xmlns:a16="http://schemas.microsoft.com/office/drawing/2014/main" id="{A024AE6D-DECE-4FC5-A1F6-A7729628AAAF}"/>
                </a:ext>
              </a:extLst>
            </p:cNvPr>
            <p:cNvSpPr/>
            <p:nvPr/>
          </p:nvSpPr>
          <p:spPr>
            <a:xfrm rot="2734294">
              <a:off x="1452062" y="284100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4" name="Cross 63">
              <a:extLst>
                <a:ext uri="{FF2B5EF4-FFF2-40B4-BE49-F238E27FC236}">
                  <a16:creationId xmlns:a16="http://schemas.microsoft.com/office/drawing/2014/main" id="{3C80E2B0-1A19-4F01-9BC6-EEEDDB1CFCC0}"/>
                </a:ext>
              </a:extLst>
            </p:cNvPr>
            <p:cNvSpPr/>
            <p:nvPr/>
          </p:nvSpPr>
          <p:spPr>
            <a:xfrm rot="2734294">
              <a:off x="2271958" y="267063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5" name="Cross 64">
              <a:extLst>
                <a:ext uri="{FF2B5EF4-FFF2-40B4-BE49-F238E27FC236}">
                  <a16:creationId xmlns:a16="http://schemas.microsoft.com/office/drawing/2014/main" id="{51393FF8-2CD8-4403-94CD-602252320498}"/>
                </a:ext>
              </a:extLst>
            </p:cNvPr>
            <p:cNvSpPr/>
            <p:nvPr/>
          </p:nvSpPr>
          <p:spPr>
            <a:xfrm rot="2734294">
              <a:off x="1853770" y="288828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6" name="Cross 65">
              <a:extLst>
                <a:ext uri="{FF2B5EF4-FFF2-40B4-BE49-F238E27FC236}">
                  <a16:creationId xmlns:a16="http://schemas.microsoft.com/office/drawing/2014/main" id="{DD296EE6-3DE4-478E-9F28-ECFFBDB7FB60}"/>
                </a:ext>
              </a:extLst>
            </p:cNvPr>
            <p:cNvSpPr/>
            <p:nvPr/>
          </p:nvSpPr>
          <p:spPr>
            <a:xfrm rot="2734294">
              <a:off x="812855" y="2319072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C9220F9-F91D-4720-BE59-E1A671F0E9DA}"/>
                </a:ext>
              </a:extLst>
            </p:cNvPr>
            <p:cNvSpPr/>
            <p:nvPr/>
          </p:nvSpPr>
          <p:spPr>
            <a:xfrm>
              <a:off x="1848800" y="207090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6BCB2D5-8A01-4C17-B105-E400799A363C}"/>
                </a:ext>
              </a:extLst>
            </p:cNvPr>
            <p:cNvSpPr/>
            <p:nvPr/>
          </p:nvSpPr>
          <p:spPr>
            <a:xfrm>
              <a:off x="2045415" y="222434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58DB8A8-06DB-4F25-9F15-D491699FF4F6}"/>
                </a:ext>
              </a:extLst>
            </p:cNvPr>
            <p:cNvSpPr/>
            <p:nvPr/>
          </p:nvSpPr>
          <p:spPr>
            <a:xfrm>
              <a:off x="2026623" y="188211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7FAF162-CA78-47CC-B351-33D16AF7F5F7}"/>
                </a:ext>
              </a:extLst>
            </p:cNvPr>
            <p:cNvSpPr/>
            <p:nvPr/>
          </p:nvSpPr>
          <p:spPr>
            <a:xfrm>
              <a:off x="1848801" y="24281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1" name="Cross 70">
              <a:extLst>
                <a:ext uri="{FF2B5EF4-FFF2-40B4-BE49-F238E27FC236}">
                  <a16:creationId xmlns:a16="http://schemas.microsoft.com/office/drawing/2014/main" id="{CE620C71-3628-491A-92A5-164529681ABF}"/>
                </a:ext>
              </a:extLst>
            </p:cNvPr>
            <p:cNvSpPr/>
            <p:nvPr/>
          </p:nvSpPr>
          <p:spPr>
            <a:xfrm rot="2734294">
              <a:off x="2472982" y="1734874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Cross 71">
              <a:extLst>
                <a:ext uri="{FF2B5EF4-FFF2-40B4-BE49-F238E27FC236}">
                  <a16:creationId xmlns:a16="http://schemas.microsoft.com/office/drawing/2014/main" id="{C13B1E6C-D3E9-42CC-BDD4-DEF9EACE1EBF}"/>
                </a:ext>
              </a:extLst>
            </p:cNvPr>
            <p:cNvSpPr/>
            <p:nvPr/>
          </p:nvSpPr>
          <p:spPr>
            <a:xfrm rot="2734294">
              <a:off x="2292182" y="14108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3" name="Cross 72">
              <a:extLst>
                <a:ext uri="{FF2B5EF4-FFF2-40B4-BE49-F238E27FC236}">
                  <a16:creationId xmlns:a16="http://schemas.microsoft.com/office/drawing/2014/main" id="{1425E6C6-FCD1-465A-8616-86F0BAAB607E}"/>
                </a:ext>
              </a:extLst>
            </p:cNvPr>
            <p:cNvSpPr/>
            <p:nvPr/>
          </p:nvSpPr>
          <p:spPr>
            <a:xfrm rot="2734294">
              <a:off x="1902299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4" name="Cross 73">
              <a:extLst>
                <a:ext uri="{FF2B5EF4-FFF2-40B4-BE49-F238E27FC236}">
                  <a16:creationId xmlns:a16="http://schemas.microsoft.com/office/drawing/2014/main" id="{A5D0E707-C1E4-4C02-B8CA-774BFA97E6C5}"/>
                </a:ext>
              </a:extLst>
            </p:cNvPr>
            <p:cNvSpPr/>
            <p:nvPr/>
          </p:nvSpPr>
          <p:spPr>
            <a:xfrm rot="2734294">
              <a:off x="1433225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5" name="Cross 74">
              <a:extLst>
                <a:ext uri="{FF2B5EF4-FFF2-40B4-BE49-F238E27FC236}">
                  <a16:creationId xmlns:a16="http://schemas.microsoft.com/office/drawing/2014/main" id="{BCFA1D8D-E91A-463C-A282-86BF5A2C22FE}"/>
                </a:ext>
              </a:extLst>
            </p:cNvPr>
            <p:cNvSpPr/>
            <p:nvPr/>
          </p:nvSpPr>
          <p:spPr>
            <a:xfrm rot="2734294">
              <a:off x="1019788" y="1354717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6" name="Cross 75">
              <a:extLst>
                <a:ext uri="{FF2B5EF4-FFF2-40B4-BE49-F238E27FC236}">
                  <a16:creationId xmlns:a16="http://schemas.microsoft.com/office/drawing/2014/main" id="{33AA412A-0EC3-4B12-810F-5EED4FC2108C}"/>
                </a:ext>
              </a:extLst>
            </p:cNvPr>
            <p:cNvSpPr/>
            <p:nvPr/>
          </p:nvSpPr>
          <p:spPr>
            <a:xfrm rot="2734294">
              <a:off x="816315" y="1790525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062B7696-E62B-4098-920C-37A8540E27D2}"/>
              </a:ext>
            </a:extLst>
          </p:cNvPr>
          <p:cNvSpPr txBox="1"/>
          <p:nvPr/>
        </p:nvSpPr>
        <p:spPr>
          <a:xfrm>
            <a:off x="5208754" y="3180269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0F12775-4664-495A-9CAA-D4977963BA5A}"/>
              </a:ext>
            </a:extLst>
          </p:cNvPr>
          <p:cNvCxnSpPr/>
          <p:nvPr/>
        </p:nvCxnSpPr>
        <p:spPr>
          <a:xfrm rot="16200000">
            <a:off x="5294484" y="3188408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ABF6424-35F1-4EF1-ACE5-93E48862BF06}"/>
              </a:ext>
            </a:extLst>
          </p:cNvPr>
          <p:cNvCxnSpPr/>
          <p:nvPr/>
        </p:nvCxnSpPr>
        <p:spPr>
          <a:xfrm rot="16200000">
            <a:off x="4158777" y="3190293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BBBDFE0-DEFC-4151-B647-09D9847C8675}"/>
              </a:ext>
            </a:extLst>
          </p:cNvPr>
          <p:cNvSpPr txBox="1"/>
          <p:nvPr/>
        </p:nvSpPr>
        <p:spPr>
          <a:xfrm>
            <a:off x="4059510" y="3196819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A9E86D5-F893-447F-B97C-7BF4D0AD36F7}"/>
              </a:ext>
            </a:extLst>
          </p:cNvPr>
          <p:cNvSpPr txBox="1"/>
          <p:nvPr/>
        </p:nvSpPr>
        <p:spPr>
          <a:xfrm>
            <a:off x="4506077" y="3620351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CA9BB33-335D-4F97-A638-619C5D9548E3}"/>
              </a:ext>
            </a:extLst>
          </p:cNvPr>
          <p:cNvCxnSpPr/>
          <p:nvPr/>
        </p:nvCxnSpPr>
        <p:spPr>
          <a:xfrm>
            <a:off x="4741234" y="3729561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880DA2A-5241-473E-8BCF-34D6F756D9A6}"/>
              </a:ext>
            </a:extLst>
          </p:cNvPr>
          <p:cNvCxnSpPr/>
          <p:nvPr/>
        </p:nvCxnSpPr>
        <p:spPr>
          <a:xfrm>
            <a:off x="4741234" y="2629751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2F106AF-B825-4B4F-A676-8D527EEBE8A9}"/>
              </a:ext>
            </a:extLst>
          </p:cNvPr>
          <p:cNvSpPr txBox="1"/>
          <p:nvPr/>
        </p:nvSpPr>
        <p:spPr>
          <a:xfrm>
            <a:off x="4532131" y="2500386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E0F3852-5DB4-4582-8406-A2D28DE32F6A}"/>
              </a:ext>
            </a:extLst>
          </p:cNvPr>
          <p:cNvSpPr txBox="1"/>
          <p:nvPr/>
        </p:nvSpPr>
        <p:spPr>
          <a:xfrm>
            <a:off x="1865870" y="4992130"/>
            <a:ext cx="57681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this decision boundary separating the y=1 and y=0?</a:t>
            </a:r>
          </a:p>
          <a:p>
            <a:endParaRPr lang="en-US" dirty="0"/>
          </a:p>
          <a:p>
            <a:r>
              <a:rPr lang="en-US" dirty="0"/>
              <a:t>How can we handle it?</a:t>
            </a:r>
          </a:p>
          <a:p>
            <a:r>
              <a:rPr lang="en-US" dirty="0"/>
              <a:t>	Generate synthetic polynomial features</a:t>
            </a:r>
          </a:p>
        </p:txBody>
      </p:sp>
    </p:spTree>
    <p:extLst>
      <p:ext uri="{BB962C8B-B14F-4D97-AF65-F5344CB8AC3E}">
        <p14:creationId xmlns:p14="http://schemas.microsoft.com/office/powerpoint/2010/main" val="77890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E9EA18A-DA6F-4514-8EF7-7451044E967A}"/>
              </a:ext>
            </a:extLst>
          </p:cNvPr>
          <p:cNvSpPr/>
          <p:nvPr/>
        </p:nvSpPr>
        <p:spPr>
          <a:xfrm>
            <a:off x="1704073" y="2847685"/>
            <a:ext cx="1148948" cy="110429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83D46-9A10-4E69-8C3E-C9CB340F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8E18E-1EAE-421C-AD2C-203B4BE8B1D9}"/>
              </a:ext>
            </a:extLst>
          </p:cNvPr>
          <p:cNvSpPr txBox="1"/>
          <p:nvPr/>
        </p:nvSpPr>
        <p:spPr>
          <a:xfrm>
            <a:off x="3363812" y="3275034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91CC1-5B29-43FF-98A2-4D4A7DE93992}"/>
              </a:ext>
            </a:extLst>
          </p:cNvPr>
          <p:cNvSpPr txBox="1"/>
          <p:nvPr/>
        </p:nvSpPr>
        <p:spPr>
          <a:xfrm>
            <a:off x="1951295" y="2012745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4BF2C8-F617-4769-A800-D7F70985C2F5}"/>
              </a:ext>
            </a:extLst>
          </p:cNvPr>
          <p:cNvCxnSpPr/>
          <p:nvPr/>
        </p:nvCxnSpPr>
        <p:spPr>
          <a:xfrm flipV="1">
            <a:off x="2294621" y="2322605"/>
            <a:ext cx="0" cy="211913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B8313C-E58C-48ED-879E-224CAC4A5E31}"/>
              </a:ext>
            </a:extLst>
          </p:cNvPr>
          <p:cNvCxnSpPr/>
          <p:nvPr/>
        </p:nvCxnSpPr>
        <p:spPr>
          <a:xfrm>
            <a:off x="1260826" y="3418962"/>
            <a:ext cx="201863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EE397F9-27D6-42D3-8553-73B405C25B8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478" y="2393864"/>
            <a:ext cx="4147185" cy="357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5A068E-1772-4C5B-844C-98F5C5A3073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595" y="2880574"/>
            <a:ext cx="2168271" cy="3840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437328-F460-4BEB-90F3-3EBFE4883604}"/>
              </a:ext>
            </a:extLst>
          </p:cNvPr>
          <p:cNvSpPr txBox="1"/>
          <p:nvPr/>
        </p:nvSpPr>
        <p:spPr>
          <a:xfrm>
            <a:off x="1104900" y="5289728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Predict “          “ if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2DE325-1FA6-448F-AC59-63FE8B8D43B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246" y="5392574"/>
            <a:ext cx="800100" cy="3093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EFEC8A-48F8-4CF3-8196-AD33D14F188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61" y="5380034"/>
            <a:ext cx="2650998" cy="3840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3A8D76-A38F-47A2-A043-6364CD13E87D}"/>
              </a:ext>
            </a:extLst>
          </p:cNvPr>
          <p:cNvSpPr txBox="1"/>
          <p:nvPr/>
        </p:nvSpPr>
        <p:spPr>
          <a:xfrm>
            <a:off x="1541956" y="4289730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DF6F40-D8C6-442A-9010-1F198D669B6C}"/>
              </a:ext>
            </a:extLst>
          </p:cNvPr>
          <p:cNvGrpSpPr/>
          <p:nvPr/>
        </p:nvGrpSpPr>
        <p:grpSpPr>
          <a:xfrm>
            <a:off x="1332235" y="2472709"/>
            <a:ext cx="1814029" cy="1829875"/>
            <a:chOff x="812855" y="1212320"/>
            <a:chExt cx="1814029" cy="182987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86A7636-4F83-4278-BBF6-32CB1AC07D21}"/>
                </a:ext>
              </a:extLst>
            </p:cNvPr>
            <p:cNvSpPr/>
            <p:nvPr/>
          </p:nvSpPr>
          <p:spPr>
            <a:xfrm>
              <a:off x="1366477" y="231930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1376F9-4484-4A26-954B-1C18FBA1BA15}"/>
                </a:ext>
              </a:extLst>
            </p:cNvPr>
            <p:cNvSpPr/>
            <p:nvPr/>
          </p:nvSpPr>
          <p:spPr>
            <a:xfrm>
              <a:off x="1597322" y="237620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5A8069-E388-4088-B0E6-5E0B5C805ED4}"/>
                </a:ext>
              </a:extLst>
            </p:cNvPr>
            <p:cNvSpPr/>
            <p:nvPr/>
          </p:nvSpPr>
          <p:spPr>
            <a:xfrm>
              <a:off x="1538039" y="214762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CD86C3A-41E1-4996-800E-5BE656AF09ED}"/>
                </a:ext>
              </a:extLst>
            </p:cNvPr>
            <p:cNvSpPr/>
            <p:nvPr/>
          </p:nvSpPr>
          <p:spPr>
            <a:xfrm>
              <a:off x="1387791" y="182393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D7502EB-DC41-4278-A54F-2C5CE9EEB7CF}"/>
                </a:ext>
              </a:extLst>
            </p:cNvPr>
            <p:cNvSpPr/>
            <p:nvPr/>
          </p:nvSpPr>
          <p:spPr>
            <a:xfrm>
              <a:off x="1704237" y="179114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66A64CA-8042-4A0F-A553-602DAB9833EC}"/>
                </a:ext>
              </a:extLst>
            </p:cNvPr>
            <p:cNvSpPr/>
            <p:nvPr/>
          </p:nvSpPr>
          <p:spPr>
            <a:xfrm>
              <a:off x="1531490" y="192751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26F866B-F98B-4109-9574-7097B1D11313}"/>
                </a:ext>
              </a:extLst>
            </p:cNvPr>
            <p:cNvSpPr/>
            <p:nvPr/>
          </p:nvSpPr>
          <p:spPr>
            <a:xfrm>
              <a:off x="1295400" y="206462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204575-CAEF-434C-AB2D-7A31D15B45CD}"/>
                </a:ext>
              </a:extLst>
            </p:cNvPr>
            <p:cNvSpPr/>
            <p:nvPr/>
          </p:nvSpPr>
          <p:spPr>
            <a:xfrm>
              <a:off x="1580767" y="168385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Cross 22">
              <a:extLst>
                <a:ext uri="{FF2B5EF4-FFF2-40B4-BE49-F238E27FC236}">
                  <a16:creationId xmlns:a16="http://schemas.microsoft.com/office/drawing/2014/main" id="{19E8292F-CE03-42A3-91A0-DC7F61EACCA9}"/>
                </a:ext>
              </a:extLst>
            </p:cNvPr>
            <p:cNvSpPr/>
            <p:nvPr/>
          </p:nvSpPr>
          <p:spPr>
            <a:xfrm rot="2734294">
              <a:off x="2472981" y="22371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" name="Cross 23">
              <a:extLst>
                <a:ext uri="{FF2B5EF4-FFF2-40B4-BE49-F238E27FC236}">
                  <a16:creationId xmlns:a16="http://schemas.microsoft.com/office/drawing/2014/main" id="{D41F5348-960C-4360-A4C6-7CC78D7F6710}"/>
                </a:ext>
              </a:extLst>
            </p:cNvPr>
            <p:cNvSpPr/>
            <p:nvPr/>
          </p:nvSpPr>
          <p:spPr>
            <a:xfrm rot="2734294">
              <a:off x="1120341" y="264673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" name="Cross 24">
              <a:extLst>
                <a:ext uri="{FF2B5EF4-FFF2-40B4-BE49-F238E27FC236}">
                  <a16:creationId xmlns:a16="http://schemas.microsoft.com/office/drawing/2014/main" id="{E8FA6CC2-5545-40AE-9D3A-9989F5C11044}"/>
                </a:ext>
              </a:extLst>
            </p:cNvPr>
            <p:cNvSpPr/>
            <p:nvPr/>
          </p:nvSpPr>
          <p:spPr>
            <a:xfrm rot="2734294">
              <a:off x="1452062" y="284100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6" name="Cross 25">
              <a:extLst>
                <a:ext uri="{FF2B5EF4-FFF2-40B4-BE49-F238E27FC236}">
                  <a16:creationId xmlns:a16="http://schemas.microsoft.com/office/drawing/2014/main" id="{95C5A63A-2A82-4DDC-838B-F8AFFA5D5AB6}"/>
                </a:ext>
              </a:extLst>
            </p:cNvPr>
            <p:cNvSpPr/>
            <p:nvPr/>
          </p:nvSpPr>
          <p:spPr>
            <a:xfrm rot="2734294">
              <a:off x="2271958" y="267063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7" name="Cross 26">
              <a:extLst>
                <a:ext uri="{FF2B5EF4-FFF2-40B4-BE49-F238E27FC236}">
                  <a16:creationId xmlns:a16="http://schemas.microsoft.com/office/drawing/2014/main" id="{7597D166-6D1D-4C64-B09D-61A234D2AD8C}"/>
                </a:ext>
              </a:extLst>
            </p:cNvPr>
            <p:cNvSpPr/>
            <p:nvPr/>
          </p:nvSpPr>
          <p:spPr>
            <a:xfrm rot="2734294">
              <a:off x="1853770" y="288828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Cross 27">
              <a:extLst>
                <a:ext uri="{FF2B5EF4-FFF2-40B4-BE49-F238E27FC236}">
                  <a16:creationId xmlns:a16="http://schemas.microsoft.com/office/drawing/2014/main" id="{B836E8CC-8EDC-4FB8-85C5-E107D8BBE08E}"/>
                </a:ext>
              </a:extLst>
            </p:cNvPr>
            <p:cNvSpPr/>
            <p:nvPr/>
          </p:nvSpPr>
          <p:spPr>
            <a:xfrm rot="2734294">
              <a:off x="812855" y="2319072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3A835F3-156C-42D7-8C0E-C216BA39437F}"/>
                </a:ext>
              </a:extLst>
            </p:cNvPr>
            <p:cNvSpPr/>
            <p:nvPr/>
          </p:nvSpPr>
          <p:spPr>
            <a:xfrm>
              <a:off x="1848800" y="207090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13D5C61-9DF3-4213-983B-B39DA081749A}"/>
                </a:ext>
              </a:extLst>
            </p:cNvPr>
            <p:cNvSpPr/>
            <p:nvPr/>
          </p:nvSpPr>
          <p:spPr>
            <a:xfrm>
              <a:off x="2045415" y="222434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E9AB4B6-4158-4EA1-BEBE-20B8EAABBBB2}"/>
                </a:ext>
              </a:extLst>
            </p:cNvPr>
            <p:cNvSpPr/>
            <p:nvPr/>
          </p:nvSpPr>
          <p:spPr>
            <a:xfrm>
              <a:off x="2026623" y="188211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CC517F6-98D0-460F-A178-16275E3DAD05}"/>
                </a:ext>
              </a:extLst>
            </p:cNvPr>
            <p:cNvSpPr/>
            <p:nvPr/>
          </p:nvSpPr>
          <p:spPr>
            <a:xfrm>
              <a:off x="1848801" y="24281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Cross 32">
              <a:extLst>
                <a:ext uri="{FF2B5EF4-FFF2-40B4-BE49-F238E27FC236}">
                  <a16:creationId xmlns:a16="http://schemas.microsoft.com/office/drawing/2014/main" id="{875F3C16-BD2A-44EF-9338-75455E0026E7}"/>
                </a:ext>
              </a:extLst>
            </p:cNvPr>
            <p:cNvSpPr/>
            <p:nvPr/>
          </p:nvSpPr>
          <p:spPr>
            <a:xfrm rot="2734294">
              <a:off x="2472982" y="1734874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4" name="Cross 33">
              <a:extLst>
                <a:ext uri="{FF2B5EF4-FFF2-40B4-BE49-F238E27FC236}">
                  <a16:creationId xmlns:a16="http://schemas.microsoft.com/office/drawing/2014/main" id="{878A3921-8ED8-4F8B-A896-BC4B80E096A7}"/>
                </a:ext>
              </a:extLst>
            </p:cNvPr>
            <p:cNvSpPr/>
            <p:nvPr/>
          </p:nvSpPr>
          <p:spPr>
            <a:xfrm rot="2734294">
              <a:off x="2292182" y="14108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5" name="Cross 34">
              <a:extLst>
                <a:ext uri="{FF2B5EF4-FFF2-40B4-BE49-F238E27FC236}">
                  <a16:creationId xmlns:a16="http://schemas.microsoft.com/office/drawing/2014/main" id="{1793633B-8023-445E-A858-F8D1321E13F8}"/>
                </a:ext>
              </a:extLst>
            </p:cNvPr>
            <p:cNvSpPr/>
            <p:nvPr/>
          </p:nvSpPr>
          <p:spPr>
            <a:xfrm rot="2734294">
              <a:off x="1902299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6" name="Cross 35">
              <a:extLst>
                <a:ext uri="{FF2B5EF4-FFF2-40B4-BE49-F238E27FC236}">
                  <a16:creationId xmlns:a16="http://schemas.microsoft.com/office/drawing/2014/main" id="{169A4C88-6E06-453E-8BAF-6FF197C2D26E}"/>
                </a:ext>
              </a:extLst>
            </p:cNvPr>
            <p:cNvSpPr/>
            <p:nvPr/>
          </p:nvSpPr>
          <p:spPr>
            <a:xfrm rot="2734294">
              <a:off x="1433225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Cross 36">
              <a:extLst>
                <a:ext uri="{FF2B5EF4-FFF2-40B4-BE49-F238E27FC236}">
                  <a16:creationId xmlns:a16="http://schemas.microsoft.com/office/drawing/2014/main" id="{28EB489C-CDE4-4DE3-B597-10E0835CDE2C}"/>
                </a:ext>
              </a:extLst>
            </p:cNvPr>
            <p:cNvSpPr/>
            <p:nvPr/>
          </p:nvSpPr>
          <p:spPr>
            <a:xfrm rot="2734294">
              <a:off x="1019788" y="1354717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8" name="Cross 37">
              <a:extLst>
                <a:ext uri="{FF2B5EF4-FFF2-40B4-BE49-F238E27FC236}">
                  <a16:creationId xmlns:a16="http://schemas.microsoft.com/office/drawing/2014/main" id="{DDCC1B47-8281-4498-BEAF-481521EF1884}"/>
                </a:ext>
              </a:extLst>
            </p:cNvPr>
            <p:cNvSpPr/>
            <p:nvPr/>
          </p:nvSpPr>
          <p:spPr>
            <a:xfrm rot="2734294">
              <a:off x="816315" y="1790525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64BB2DB-5674-4F70-85D8-59B935A00CEC}"/>
              </a:ext>
            </a:extLst>
          </p:cNvPr>
          <p:cNvSpPr txBox="1"/>
          <p:nvPr/>
        </p:nvSpPr>
        <p:spPr>
          <a:xfrm>
            <a:off x="2718234" y="3402690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813471D-786E-4A3B-83B2-0B8A90AF9D24}"/>
              </a:ext>
            </a:extLst>
          </p:cNvPr>
          <p:cNvCxnSpPr/>
          <p:nvPr/>
        </p:nvCxnSpPr>
        <p:spPr>
          <a:xfrm rot="16200000">
            <a:off x="2803964" y="3410829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5BA9F41-7526-4705-A91D-8EB7BE9414C8}"/>
              </a:ext>
            </a:extLst>
          </p:cNvPr>
          <p:cNvCxnSpPr/>
          <p:nvPr/>
        </p:nvCxnSpPr>
        <p:spPr>
          <a:xfrm rot="16200000">
            <a:off x="1668257" y="3412714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1B87F13-EFB6-47D7-B55F-BE43D802693B}"/>
              </a:ext>
            </a:extLst>
          </p:cNvPr>
          <p:cNvSpPr txBox="1"/>
          <p:nvPr/>
        </p:nvSpPr>
        <p:spPr>
          <a:xfrm>
            <a:off x="1568990" y="3419240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ADECFB-6BDF-47B2-8F12-FD62F0018D02}"/>
              </a:ext>
            </a:extLst>
          </p:cNvPr>
          <p:cNvSpPr txBox="1"/>
          <p:nvPr/>
        </p:nvSpPr>
        <p:spPr>
          <a:xfrm>
            <a:off x="2015557" y="3842772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C377D22-9444-4B21-ABC5-574444C21320}"/>
              </a:ext>
            </a:extLst>
          </p:cNvPr>
          <p:cNvCxnSpPr/>
          <p:nvPr/>
        </p:nvCxnSpPr>
        <p:spPr>
          <a:xfrm>
            <a:off x="2250714" y="3951982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5D8445A-2B60-4070-8228-D0683326D647}"/>
              </a:ext>
            </a:extLst>
          </p:cNvPr>
          <p:cNvCxnSpPr/>
          <p:nvPr/>
        </p:nvCxnSpPr>
        <p:spPr>
          <a:xfrm>
            <a:off x="2250714" y="2852172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8C5A615-3514-486C-93FF-2D6550657109}"/>
              </a:ext>
            </a:extLst>
          </p:cNvPr>
          <p:cNvSpPr txBox="1"/>
          <p:nvPr/>
        </p:nvSpPr>
        <p:spPr>
          <a:xfrm>
            <a:off x="2041611" y="2722807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0267455-DB89-46D4-9170-17F461863CC1}"/>
              </a:ext>
            </a:extLst>
          </p:cNvPr>
          <p:cNvSpPr txBox="1"/>
          <p:nvPr/>
        </p:nvSpPr>
        <p:spPr>
          <a:xfrm>
            <a:off x="4110878" y="3915798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Suppose </a:t>
            </a:r>
            <a:r>
              <a:rPr lang="en-US" sz="1800" dirty="0">
                <a:latin typeface="Symbol" panose="05050102010706020507" pitchFamily="18" charset="2"/>
              </a:rPr>
              <a:t>q</a:t>
            </a:r>
            <a:r>
              <a:rPr lang="en-US" sz="1800" dirty="0"/>
              <a:t> = [-1, </a:t>
            </a:r>
            <a:r>
              <a:rPr lang="en-US" dirty="0"/>
              <a:t>0</a:t>
            </a:r>
            <a:r>
              <a:rPr lang="en-US" sz="1800" dirty="0"/>
              <a:t>, </a:t>
            </a:r>
            <a:r>
              <a:rPr lang="en-US" dirty="0"/>
              <a:t>0, 1, 1</a:t>
            </a:r>
            <a:r>
              <a:rPr lang="en-US" sz="1800" dirty="0"/>
              <a:t>] 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6A5930-34DF-48DB-848E-32D27E73E858}"/>
              </a:ext>
            </a:extLst>
          </p:cNvPr>
          <p:cNvSpPr txBox="1"/>
          <p:nvPr/>
        </p:nvSpPr>
        <p:spPr>
          <a:xfrm>
            <a:off x="261254" y="2258563"/>
            <a:ext cx="170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^2+ x</a:t>
            </a:r>
            <a:r>
              <a:rPr lang="en-US" baseline="-25000" dirty="0">
                <a:solidFill>
                  <a:schemeClr val="accent2"/>
                </a:solidFill>
              </a:rPr>
              <a:t>2</a:t>
            </a:r>
            <a:r>
              <a:rPr lang="en-US" dirty="0">
                <a:solidFill>
                  <a:schemeClr val="accent2"/>
                </a:solidFill>
              </a:rPr>
              <a:t>^2 = 1</a:t>
            </a:r>
          </a:p>
        </p:txBody>
      </p:sp>
    </p:spTree>
    <p:extLst>
      <p:ext uri="{BB962C8B-B14F-4D97-AF65-F5344CB8AC3E}">
        <p14:creationId xmlns:p14="http://schemas.microsoft.com/office/powerpoint/2010/main" val="255114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49" grpId="0"/>
      <p:bldP spid="4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\geq 0.5&#10;$&#10;&#10;\end{document}"/>
  <p:tag name="IGUANATEXSIZE" val="2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0&#10;$&#10;&#10;\end{document}"/>
  <p:tag name="IGUANATEXSIZE" val="2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&lt; 0.5&#10;$&#10;&#10;\end{document}"/>
  <p:tag name="IGUANATEXSIZE" val="2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3 + x_1 + x_2 \geq 0&#10;$&#10;&#10;\end{document}"/>
  <p:tag name="IGUANATEXSIZE" val="2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)&#10;$&#10;&#10;\end{document}"/>
  <p:tag name="IGUANATEXSIZE" val="2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&#10;$&#10;&#10;\end{document}"/>
  <p:tag name="IGUANATEXSIZE" val="2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3 x_1^2 + \theta_4 x_2^2)&#10;$&#10;&#10;\end{document}"/>
  <p:tag name="IGUANATEXSIZE" val="2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^Tx)&#10;$&#10;&#10;\end{document}"/>
  <p:tag name="IGUANATEXSIZE" val="2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1 + x_1^2 + x_2^2 \geq 0&#10;$&#10;&#10;\end{document}"/>
  <p:tag name="IGUANATEXSIZE" val="2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&#10;$&#10;&#10;\end{document}"/>
  <p:tag name="IGUANATEXSIZE" val="2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3 x_1^2 + \theta_4 x_2^2)&#10;$&#10;&#10;\end{document}"/>
  <p:tag name="IGUANATEXSIZE" val="2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1 + x_1^2 + x_2^2 \geq 0&#10;$&#10;&#10;\end{document}"/>
  <p:tag name="IGUANATEXSIZE" val="2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 + \theta_3 x_1^2&#10;$&#10;&#10;\end{document}"/>
  <p:tag name="IGUANATEXSIZE" val="2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4 x_1^2 x_2 + \theta_5 x_1^2 x_2^2 + \theta_6 x_1^3 x_2 + \dots)&#10;$&#10;&#10;\end{document}"/>
  <p:tag name="IGUANATEXSIZE" val="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= \frac{1}{1+e^{-z}}&#10;$&#10;&#10;\end{document}"/>
  <p:tag name="IGUANATEXSIZE" val="2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\geq 0.5&#10;$&#10;&#10;\end{document}"/>
  <p:tag name="IGUANATEXSIZE" val="2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0&#10;$&#10;&#10;\end{document}"/>
  <p:tag name="IGUANATEXSIZE" val="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&lt; 0.5&#10;$&#10;&#10;\end{document}"/>
  <p:tag name="IGUANATEXSIZE" val="2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^Tx)&#10;$&#10;&#10;\end{document}"/>
  <p:tag name="IGUANATEXSIZE" val="2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= \frac{1}{1+e^{-z}}&#10;$&#10;&#10;\end{document}"/>
  <p:tag name="IGUANATEXSIZE" val="2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4584</TotalTime>
  <Words>1139</Words>
  <Application>Microsoft Office PowerPoint</Application>
  <PresentationFormat>Widescreen</PresentationFormat>
  <Paragraphs>153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 Light</vt:lpstr>
      <vt:lpstr>Symbol</vt:lpstr>
      <vt:lpstr>Calibri</vt:lpstr>
      <vt:lpstr>Arial</vt:lpstr>
      <vt:lpstr>Office Theme</vt:lpstr>
      <vt:lpstr>AIM-AHEAD Introductory Courses in AI/ML Concepts</vt:lpstr>
      <vt:lpstr>Logistic Regression: Hypothesis Representation</vt:lpstr>
      <vt:lpstr>Logistic Regression Model: Sigmoid function</vt:lpstr>
      <vt:lpstr>Logistic Regression: Thresholding h(x)</vt:lpstr>
      <vt:lpstr>Logistic Regression: Thresholding h(x)</vt:lpstr>
      <vt:lpstr>Decision Boundary</vt:lpstr>
      <vt:lpstr>PowerPoint Presentation</vt:lpstr>
      <vt:lpstr>Non-linear decision boundaries</vt:lpstr>
      <vt:lpstr>Polynomial Features</vt:lpstr>
      <vt:lpstr>More complex boundaries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D. McCoy</dc:creator>
  <cp:lastModifiedBy>Matthew D. McCoy</cp:lastModifiedBy>
  <cp:revision>17</cp:revision>
  <dcterms:created xsi:type="dcterms:W3CDTF">2022-11-15T15:20:37Z</dcterms:created>
  <dcterms:modified xsi:type="dcterms:W3CDTF">2023-03-25T21:18:31Z</dcterms:modified>
</cp:coreProperties>
</file>