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013" r:id="rId2"/>
    <p:sldId id="1988" r:id="rId3"/>
    <p:sldId id="1996" r:id="rId4"/>
    <p:sldId id="1998" r:id="rId5"/>
    <p:sldId id="1999" r:id="rId6"/>
    <p:sldId id="2001" r:id="rId7"/>
    <p:sldId id="2004" r:id="rId8"/>
    <p:sldId id="2006" r:id="rId9"/>
    <p:sldId id="2007" r:id="rId10"/>
    <p:sldId id="2008" r:id="rId11"/>
    <p:sldId id="2010" r:id="rId12"/>
    <p:sldId id="2011" r:id="rId13"/>
    <p:sldId id="2012" r:id="rId14"/>
    <p:sldId id="20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557" autoAdjust="0"/>
  </p:normalViewPr>
  <p:slideViewPr>
    <p:cSldViewPr snapToGrid="0">
      <p:cViewPr varScale="1">
        <p:scale>
          <a:sx n="96" d="100"/>
          <a:sy n="96" d="100"/>
        </p:scale>
        <p:origin x="3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7BA16-693B-49DC-B4FA-AF7A11A8ED46}"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2EA0D-22F4-4AFD-9B05-B1DF34251A83}" type="slidenum">
              <a:rPr lang="en-US" smtClean="0"/>
              <a:t>‹#›</a:t>
            </a:fld>
            <a:endParaRPr lang="en-US"/>
          </a:p>
        </p:txBody>
      </p:sp>
    </p:spTree>
    <p:extLst>
      <p:ext uri="{BB962C8B-B14F-4D97-AF65-F5344CB8AC3E}">
        <p14:creationId xmlns:p14="http://schemas.microsoft.com/office/powerpoint/2010/main" val="146336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trained our model to identify the optimal set of parameters, we want to assess its performance.</a:t>
            </a:r>
          </a:p>
          <a:p>
            <a:endParaRPr lang="en-US" dirty="0"/>
          </a:p>
          <a:p>
            <a:r>
              <a:rPr lang="en-US" dirty="0"/>
              <a:t>A good model should be able to make accurate predictions about data that was not part of the training set.</a:t>
            </a:r>
          </a:p>
          <a:p>
            <a:endParaRPr lang="en-US" dirty="0"/>
          </a:p>
          <a:p>
            <a:r>
              <a:rPr lang="en-US" dirty="0"/>
              <a:t>Often before training, a portion of the data is set aside as a test set and used to determine how well the model can predict the known label. </a:t>
            </a:r>
          </a:p>
          <a:p>
            <a:endParaRPr lang="en-US" dirty="0"/>
          </a:p>
          <a:p>
            <a:r>
              <a:rPr lang="en-US" dirty="0"/>
              <a:t>We can compare the predicted label with the actual label to quantify the quality of the model predictions.</a:t>
            </a:r>
          </a:p>
        </p:txBody>
      </p:sp>
      <p:sp>
        <p:nvSpPr>
          <p:cNvPr id="4" name="Slide Number Placeholder 3"/>
          <p:cNvSpPr>
            <a:spLocks noGrp="1"/>
          </p:cNvSpPr>
          <p:nvPr>
            <p:ph type="sldNum" sz="quarter" idx="5"/>
          </p:nvPr>
        </p:nvSpPr>
        <p:spPr/>
        <p:txBody>
          <a:bodyPr/>
          <a:lstStyle/>
          <a:p>
            <a:fld id="{B1A2EA0D-22F4-4AFD-9B05-B1DF34251A83}" type="slidenum">
              <a:rPr lang="en-US" smtClean="0"/>
              <a:t>3</a:t>
            </a:fld>
            <a:endParaRPr lang="en-US"/>
          </a:p>
        </p:txBody>
      </p:sp>
    </p:spTree>
    <p:extLst>
      <p:ext uri="{BB962C8B-B14F-4D97-AF65-F5344CB8AC3E}">
        <p14:creationId xmlns:p14="http://schemas.microsoft.com/office/powerpoint/2010/main" val="142102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costs to making a misclassification.</a:t>
            </a:r>
          </a:p>
          <a:p>
            <a:endParaRPr lang="en-US" dirty="0"/>
          </a:p>
          <a:p>
            <a:r>
              <a:rPr lang="en-US" dirty="0"/>
              <a:t>Classifying a patient as high risk when they are not has a minimal cost when compared to the opposite.</a:t>
            </a:r>
          </a:p>
          <a:p>
            <a:endParaRPr lang="en-US" dirty="0"/>
          </a:p>
          <a:p>
            <a:r>
              <a:rPr lang="en-US" dirty="0"/>
              <a:t>That is, patients who are not really at high risk may needlessly engage in risk mitigating changes to lifestyle.</a:t>
            </a:r>
          </a:p>
          <a:p>
            <a:endParaRPr lang="en-US" dirty="0"/>
          </a:p>
          <a:p>
            <a:r>
              <a:rPr lang="en-US" dirty="0"/>
              <a:t>However, if our model has high false negatives, we will have high risk patients that will not take steps to mitigate or monitor development of their disease as closely as they would have done otherwise.</a:t>
            </a:r>
          </a:p>
          <a:p>
            <a:endParaRPr lang="en-US" dirty="0"/>
          </a:p>
          <a:p>
            <a:r>
              <a:rPr lang="en-US" dirty="0"/>
              <a:t>In the case of assessing cancer risk, the higher recall (fewer false negatives) of Model 1 makes it a better choice.</a:t>
            </a:r>
          </a:p>
        </p:txBody>
      </p:sp>
      <p:sp>
        <p:nvSpPr>
          <p:cNvPr id="4" name="Slide Number Placeholder 3"/>
          <p:cNvSpPr>
            <a:spLocks noGrp="1"/>
          </p:cNvSpPr>
          <p:nvPr>
            <p:ph type="sldNum" sz="quarter" idx="5"/>
          </p:nvPr>
        </p:nvSpPr>
        <p:spPr/>
        <p:txBody>
          <a:bodyPr/>
          <a:lstStyle/>
          <a:p>
            <a:fld id="{B1A2EA0D-22F4-4AFD-9B05-B1DF34251A83}" type="slidenum">
              <a:rPr lang="en-US" smtClean="0"/>
              <a:t>12</a:t>
            </a:fld>
            <a:endParaRPr lang="en-US"/>
          </a:p>
        </p:txBody>
      </p:sp>
    </p:spTree>
    <p:extLst>
      <p:ext uri="{BB962C8B-B14F-4D97-AF65-F5344CB8AC3E}">
        <p14:creationId xmlns:p14="http://schemas.microsoft.com/office/powerpoint/2010/main" val="393862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trade off between precision and recall can be visualized for different decision thresholds.</a:t>
            </a:r>
          </a:p>
          <a:p>
            <a:endParaRPr lang="en-US" dirty="0"/>
          </a:p>
          <a:p>
            <a:r>
              <a:rPr lang="en-US" dirty="0"/>
              <a:t>As the threshold varies from 0 to 1, a curve will emerge that shows how the false positive and true positive rates changes.</a:t>
            </a:r>
          </a:p>
          <a:p>
            <a:endParaRPr lang="en-US" dirty="0"/>
          </a:p>
          <a:p>
            <a:r>
              <a:rPr lang="en-US" dirty="0"/>
              <a:t>The area under this curve is another performance metric, where a perfect model has an area under the curve of 1.</a:t>
            </a:r>
          </a:p>
        </p:txBody>
      </p:sp>
      <p:sp>
        <p:nvSpPr>
          <p:cNvPr id="4" name="Slide Number Placeholder 3"/>
          <p:cNvSpPr>
            <a:spLocks noGrp="1"/>
          </p:cNvSpPr>
          <p:nvPr>
            <p:ph type="sldNum" sz="quarter" idx="5"/>
          </p:nvPr>
        </p:nvSpPr>
        <p:spPr/>
        <p:txBody>
          <a:bodyPr/>
          <a:lstStyle/>
          <a:p>
            <a:fld id="{B1A2EA0D-22F4-4AFD-9B05-B1DF34251A83}" type="slidenum">
              <a:rPr lang="en-US" smtClean="0"/>
              <a:t>14</a:t>
            </a:fld>
            <a:endParaRPr lang="en-US"/>
          </a:p>
        </p:txBody>
      </p:sp>
    </p:spTree>
    <p:extLst>
      <p:ext uri="{BB962C8B-B14F-4D97-AF65-F5344CB8AC3E}">
        <p14:creationId xmlns:p14="http://schemas.microsoft.com/office/powerpoint/2010/main" val="222843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is simply how many predictions did the model get correct. </a:t>
            </a:r>
          </a:p>
          <a:p>
            <a:endParaRPr lang="en-US" dirty="0"/>
          </a:p>
          <a:p>
            <a:r>
              <a:rPr lang="en-US" dirty="0"/>
              <a:t>For our example, did the model correct predict a tumor to be malignant or benign?</a:t>
            </a:r>
          </a:p>
          <a:p>
            <a:endParaRPr lang="en-US" dirty="0"/>
          </a:p>
          <a:p>
            <a:r>
              <a:rPr lang="en-US" dirty="0"/>
              <a:t>However without other context, the accuracy metric can be misleading.</a:t>
            </a:r>
          </a:p>
          <a:p>
            <a:endParaRPr lang="en-US" dirty="0"/>
          </a:p>
          <a:p>
            <a:r>
              <a:rPr lang="en-US" dirty="0"/>
              <a:t>Consider a model for predicting breast cancer risk, and the test dataset had a disproportionate number of examples with high breast cancer risk. </a:t>
            </a:r>
          </a:p>
          <a:p>
            <a:r>
              <a:rPr lang="en-US" dirty="0"/>
              <a:t>For example, if 91% of the examples in the test set were high risk, the model could achieve 91% accuracy by simply predicting every example to be high risk.</a:t>
            </a:r>
          </a:p>
          <a:p>
            <a:endParaRPr lang="en-US" dirty="0"/>
          </a:p>
          <a:p>
            <a:r>
              <a:rPr lang="en-US" dirty="0"/>
              <a:t>This highlights the importance of having a balanced training and test set. That is, the examples of positive and negative labels are as similar as possible.</a:t>
            </a:r>
          </a:p>
          <a:p>
            <a:endParaRPr lang="en-US" dirty="0"/>
          </a:p>
          <a:p>
            <a:endParaRPr lang="en-US" dirty="0"/>
          </a:p>
        </p:txBody>
      </p:sp>
      <p:sp>
        <p:nvSpPr>
          <p:cNvPr id="4" name="Slide Number Placeholder 3"/>
          <p:cNvSpPr>
            <a:spLocks noGrp="1"/>
          </p:cNvSpPr>
          <p:nvPr>
            <p:ph type="sldNum" sz="quarter" idx="5"/>
          </p:nvPr>
        </p:nvSpPr>
        <p:spPr/>
        <p:txBody>
          <a:bodyPr/>
          <a:lstStyle/>
          <a:p>
            <a:fld id="{B1A2EA0D-22F4-4AFD-9B05-B1DF34251A83}" type="slidenum">
              <a:rPr lang="en-US" smtClean="0"/>
              <a:t>4</a:t>
            </a:fld>
            <a:endParaRPr lang="en-US"/>
          </a:p>
        </p:txBody>
      </p:sp>
    </p:spTree>
    <p:extLst>
      <p:ext uri="{BB962C8B-B14F-4D97-AF65-F5344CB8AC3E}">
        <p14:creationId xmlns:p14="http://schemas.microsoft.com/office/powerpoint/2010/main" val="305391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binary classification, we can further break down the accuracy performance.</a:t>
            </a:r>
          </a:p>
          <a:p>
            <a:endParaRPr lang="en-US" dirty="0"/>
          </a:p>
          <a:p>
            <a:r>
              <a:rPr lang="en-US" dirty="0"/>
              <a:t>By breaking down the predictions in more detail, we can understand a bit more about how the model is performing.</a:t>
            </a:r>
          </a:p>
          <a:p>
            <a:endParaRPr lang="en-US" dirty="0"/>
          </a:p>
          <a:p>
            <a:r>
              <a:rPr lang="en-US" dirty="0"/>
              <a:t>true positives (accurately prediction y = 1)</a:t>
            </a:r>
          </a:p>
          <a:p>
            <a:r>
              <a:rPr lang="en-US" dirty="0"/>
              <a:t>true negatives (accurately predicting y = 0)</a:t>
            </a:r>
          </a:p>
          <a:p>
            <a:r>
              <a:rPr lang="en-US" dirty="0"/>
              <a:t>false positives (predicting y = 1 when y is actually 0)</a:t>
            </a:r>
          </a:p>
          <a:p>
            <a:r>
              <a:rPr lang="en-US" dirty="0"/>
              <a:t>false negatives (predicting y = 0 when y is actually 1)</a:t>
            </a:r>
          </a:p>
          <a:p>
            <a:endParaRPr lang="en-US" dirty="0"/>
          </a:p>
          <a:p>
            <a:r>
              <a:rPr lang="en-US" dirty="0"/>
              <a:t>These 4 metrics can be arranged as a confusion matrix, which is a helpful visualization for understanding if the model is truly making accurate predictions.</a:t>
            </a:r>
          </a:p>
        </p:txBody>
      </p:sp>
      <p:sp>
        <p:nvSpPr>
          <p:cNvPr id="4" name="Slide Number Placeholder 3"/>
          <p:cNvSpPr>
            <a:spLocks noGrp="1"/>
          </p:cNvSpPr>
          <p:nvPr>
            <p:ph type="sldNum" sz="quarter" idx="5"/>
          </p:nvPr>
        </p:nvSpPr>
        <p:spPr/>
        <p:txBody>
          <a:bodyPr/>
          <a:lstStyle/>
          <a:p>
            <a:fld id="{B1A2EA0D-22F4-4AFD-9B05-B1DF34251A83}" type="slidenum">
              <a:rPr lang="en-US" smtClean="0"/>
              <a:t>5</a:t>
            </a:fld>
            <a:endParaRPr lang="en-US"/>
          </a:p>
        </p:txBody>
      </p:sp>
    </p:spTree>
    <p:extLst>
      <p:ext uri="{BB962C8B-B14F-4D97-AF65-F5344CB8AC3E}">
        <p14:creationId xmlns:p14="http://schemas.microsoft.com/office/powerpoint/2010/main" val="382972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confusion matrix. The accuracy is high but the confusion matrix is telling a different story.</a:t>
            </a:r>
          </a:p>
        </p:txBody>
      </p:sp>
      <p:sp>
        <p:nvSpPr>
          <p:cNvPr id="4" name="Slide Number Placeholder 3"/>
          <p:cNvSpPr>
            <a:spLocks noGrp="1"/>
          </p:cNvSpPr>
          <p:nvPr>
            <p:ph type="sldNum" sz="quarter" idx="5"/>
          </p:nvPr>
        </p:nvSpPr>
        <p:spPr/>
        <p:txBody>
          <a:bodyPr/>
          <a:lstStyle/>
          <a:p>
            <a:fld id="{B1A2EA0D-22F4-4AFD-9B05-B1DF34251A83}" type="slidenum">
              <a:rPr lang="en-US" smtClean="0"/>
              <a:t>6</a:t>
            </a:fld>
            <a:endParaRPr lang="en-US"/>
          </a:p>
        </p:txBody>
      </p:sp>
    </p:spTree>
    <p:extLst>
      <p:ext uri="{BB962C8B-B14F-4D97-AF65-F5344CB8AC3E}">
        <p14:creationId xmlns:p14="http://schemas.microsoft.com/office/powerpoint/2010/main" val="90293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is high, but it is important that the model application be considered.</a:t>
            </a:r>
          </a:p>
          <a:p>
            <a:endParaRPr lang="en-US" dirty="0"/>
          </a:p>
          <a:p>
            <a:r>
              <a:rPr lang="en-US" dirty="0"/>
              <a:t>In this case, 9% of our patients would really had the cancer would be misdiagnosed by this model.</a:t>
            </a:r>
          </a:p>
          <a:p>
            <a:endParaRPr lang="en-US" dirty="0"/>
          </a:p>
          <a:p>
            <a:r>
              <a:rPr lang="en-US" dirty="0"/>
              <a:t>The false negative rate is just too high for such an important application, despite the high accuracy.</a:t>
            </a:r>
          </a:p>
          <a:p>
            <a:endParaRPr lang="en-US" dirty="0"/>
          </a:p>
        </p:txBody>
      </p:sp>
      <p:sp>
        <p:nvSpPr>
          <p:cNvPr id="4" name="Slide Number Placeholder 3"/>
          <p:cNvSpPr>
            <a:spLocks noGrp="1"/>
          </p:cNvSpPr>
          <p:nvPr>
            <p:ph type="sldNum" sz="quarter" idx="5"/>
          </p:nvPr>
        </p:nvSpPr>
        <p:spPr/>
        <p:txBody>
          <a:bodyPr/>
          <a:lstStyle/>
          <a:p>
            <a:fld id="{B1A2EA0D-22F4-4AFD-9B05-B1DF34251A83}" type="slidenum">
              <a:rPr lang="en-US" smtClean="0"/>
              <a:t>7</a:t>
            </a:fld>
            <a:endParaRPr lang="en-US"/>
          </a:p>
        </p:txBody>
      </p:sp>
    </p:spTree>
    <p:extLst>
      <p:ext uri="{BB962C8B-B14F-4D97-AF65-F5344CB8AC3E}">
        <p14:creationId xmlns:p14="http://schemas.microsoft.com/office/powerpoint/2010/main" val="284698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turn to other performance metrics, precision and recall, to get a better idea of model performance. </a:t>
            </a:r>
          </a:p>
        </p:txBody>
      </p:sp>
      <p:sp>
        <p:nvSpPr>
          <p:cNvPr id="4" name="Slide Number Placeholder 3"/>
          <p:cNvSpPr>
            <a:spLocks noGrp="1"/>
          </p:cNvSpPr>
          <p:nvPr>
            <p:ph type="sldNum" sz="quarter" idx="5"/>
          </p:nvPr>
        </p:nvSpPr>
        <p:spPr/>
        <p:txBody>
          <a:bodyPr/>
          <a:lstStyle/>
          <a:p>
            <a:fld id="{B1A2EA0D-22F4-4AFD-9B05-B1DF34251A83}" type="slidenum">
              <a:rPr lang="en-US" smtClean="0"/>
              <a:t>8</a:t>
            </a:fld>
            <a:endParaRPr lang="en-US"/>
          </a:p>
        </p:txBody>
      </p:sp>
    </p:spTree>
    <p:extLst>
      <p:ext uri="{BB962C8B-B14F-4D97-AF65-F5344CB8AC3E}">
        <p14:creationId xmlns:p14="http://schemas.microsoft.com/office/powerpoint/2010/main" val="212556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and recall are calculated using different metrics from the confusion matrix. </a:t>
            </a:r>
          </a:p>
        </p:txBody>
      </p:sp>
      <p:sp>
        <p:nvSpPr>
          <p:cNvPr id="4" name="Slide Number Placeholder 3"/>
          <p:cNvSpPr>
            <a:spLocks noGrp="1"/>
          </p:cNvSpPr>
          <p:nvPr>
            <p:ph type="sldNum" sz="quarter" idx="5"/>
          </p:nvPr>
        </p:nvSpPr>
        <p:spPr/>
        <p:txBody>
          <a:bodyPr/>
          <a:lstStyle/>
          <a:p>
            <a:fld id="{B1A2EA0D-22F4-4AFD-9B05-B1DF34251A83}" type="slidenum">
              <a:rPr lang="en-US" smtClean="0"/>
              <a:t>9</a:t>
            </a:fld>
            <a:endParaRPr lang="en-US"/>
          </a:p>
        </p:txBody>
      </p:sp>
    </p:spTree>
    <p:extLst>
      <p:ext uri="{BB962C8B-B14F-4D97-AF65-F5344CB8AC3E}">
        <p14:creationId xmlns:p14="http://schemas.microsoft.com/office/powerpoint/2010/main" val="82426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and Recall are integrated into a single metric, the F1 Score. </a:t>
            </a:r>
          </a:p>
          <a:p>
            <a:endParaRPr lang="en-US" dirty="0"/>
          </a:p>
          <a:p>
            <a:r>
              <a:rPr lang="en-US" dirty="0"/>
              <a:t>The F1 Score is a better metric for assessing model performance.</a:t>
            </a:r>
          </a:p>
        </p:txBody>
      </p:sp>
      <p:sp>
        <p:nvSpPr>
          <p:cNvPr id="4" name="Slide Number Placeholder 3"/>
          <p:cNvSpPr>
            <a:spLocks noGrp="1"/>
          </p:cNvSpPr>
          <p:nvPr>
            <p:ph type="sldNum" sz="quarter" idx="5"/>
          </p:nvPr>
        </p:nvSpPr>
        <p:spPr/>
        <p:txBody>
          <a:bodyPr/>
          <a:lstStyle/>
          <a:p>
            <a:fld id="{B1A2EA0D-22F4-4AFD-9B05-B1DF34251A83}" type="slidenum">
              <a:rPr lang="en-US" smtClean="0"/>
              <a:t>10</a:t>
            </a:fld>
            <a:endParaRPr lang="en-US"/>
          </a:p>
        </p:txBody>
      </p:sp>
    </p:spTree>
    <p:extLst>
      <p:ext uri="{BB962C8B-B14F-4D97-AF65-F5344CB8AC3E}">
        <p14:creationId xmlns:p14="http://schemas.microsoft.com/office/powerpoint/2010/main" val="1494869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600" dirty="0"/>
              <a:t>Precision: What proportion of positive identifications was actually correct?</a:t>
            </a:r>
          </a:p>
          <a:p>
            <a:pPr lvl="1"/>
            <a:r>
              <a:rPr lang="en-US" sz="1800" b="0" i="0" u="none" strike="noStrike" dirty="0">
                <a:solidFill>
                  <a:srgbClr val="000000"/>
                </a:solidFill>
                <a:effectLst/>
                <a:latin typeface="Arial" panose="020B0604020202020204" pitchFamily="34" charset="0"/>
              </a:rPr>
              <a:t>Precision = TP/ (TP+FP)</a:t>
            </a:r>
            <a:endParaRPr lang="en-US" sz="2200" dirty="0"/>
          </a:p>
          <a:p>
            <a:pPr lvl="1"/>
            <a:endParaRPr lang="en-US" sz="2200" dirty="0"/>
          </a:p>
          <a:p>
            <a:r>
              <a:rPr lang="en-US" sz="2600" dirty="0"/>
              <a:t>Recall: What proportion of actual positives was identified correctly?</a:t>
            </a:r>
          </a:p>
          <a:p>
            <a:pPr lvl="1"/>
            <a:r>
              <a:rPr lang="en-US" sz="1800" b="0" i="0" u="none" strike="noStrike" dirty="0">
                <a:solidFill>
                  <a:srgbClr val="000000"/>
                </a:solidFill>
                <a:effectLst/>
                <a:latin typeface="Arial" panose="020B0604020202020204" pitchFamily="34" charset="0"/>
              </a:rPr>
              <a:t>Recall = TP / (TP+FN)</a:t>
            </a:r>
            <a:endParaRPr lang="en-US" sz="2200" dirty="0"/>
          </a:p>
          <a:p>
            <a:endParaRPr lang="en-US" dirty="0"/>
          </a:p>
          <a:p>
            <a:r>
              <a:rPr lang="en-US" dirty="0"/>
              <a:t>Model 1 does a better job of identifying all the positive cases, with a low number of false negatives. </a:t>
            </a:r>
          </a:p>
          <a:p>
            <a:endParaRPr lang="en-US" dirty="0"/>
          </a:p>
          <a:p>
            <a:r>
              <a:rPr lang="en-US" dirty="0"/>
              <a:t>That is to say, it is casting a wider net but makes a lot of misdiagnoses of the positive class (high cancer risk) as shown by the low precision (more false positives).</a:t>
            </a:r>
          </a:p>
          <a:p>
            <a:endParaRPr lang="en-US" dirty="0"/>
          </a:p>
          <a:p>
            <a:r>
              <a:rPr lang="en-US" dirty="0"/>
              <a:t>Model 2 does a better job at identifying a true positive class, with fewer misclassifications of high cancer risk. </a:t>
            </a:r>
          </a:p>
          <a:p>
            <a:endParaRPr lang="en-US" dirty="0"/>
          </a:p>
          <a:p>
            <a:r>
              <a:rPr lang="en-US" dirty="0"/>
              <a:t>However, the model also misses more of those at high risk my misclassifying them as low risk, as shown by the low recall.</a:t>
            </a:r>
          </a:p>
          <a:p>
            <a:endParaRPr lang="en-US" dirty="0"/>
          </a:p>
          <a:p>
            <a:r>
              <a:rPr lang="en-US" dirty="0"/>
              <a:t>When Model 2 makes a prediction of high cancer risk, we can be more confidant it is correct. However we have low confidence in a low risk prediction.</a:t>
            </a:r>
          </a:p>
          <a:p>
            <a:endParaRPr lang="en-US" dirty="0"/>
          </a:p>
          <a:p>
            <a:r>
              <a:rPr lang="en-US" dirty="0"/>
              <a:t>The opposite is true of Model 1, where there is low confidence the high risk prediction is actually true. However we are more confidant that this model will not miss a high risk patient if they exist. </a:t>
            </a:r>
          </a:p>
        </p:txBody>
      </p:sp>
      <p:sp>
        <p:nvSpPr>
          <p:cNvPr id="4" name="Slide Number Placeholder 3"/>
          <p:cNvSpPr>
            <a:spLocks noGrp="1"/>
          </p:cNvSpPr>
          <p:nvPr>
            <p:ph type="sldNum" sz="quarter" idx="5"/>
          </p:nvPr>
        </p:nvSpPr>
        <p:spPr/>
        <p:txBody>
          <a:bodyPr/>
          <a:lstStyle/>
          <a:p>
            <a:fld id="{B1A2EA0D-22F4-4AFD-9B05-B1DF34251A83}" type="slidenum">
              <a:rPr lang="en-US" smtClean="0"/>
              <a:t>11</a:t>
            </a:fld>
            <a:endParaRPr lang="en-US"/>
          </a:p>
        </p:txBody>
      </p:sp>
    </p:spTree>
    <p:extLst>
      <p:ext uri="{BB962C8B-B14F-4D97-AF65-F5344CB8AC3E}">
        <p14:creationId xmlns:p14="http://schemas.microsoft.com/office/powerpoint/2010/main" val="323108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FC70-667C-474B-9C86-A5CA27EFE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4E0E7-5065-457D-9E95-A09488550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326FC5-A3F7-4794-8C01-463056C130B5}"/>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824C3CA9-7547-4646-8213-A7CC90454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981F7-121A-4A7B-965C-75F6FADE27E4}"/>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278362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C478-FD02-4B38-8DC5-B97386B13E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EE02D-D357-4E9C-82EA-580B0D198C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46883-F8E8-4C8C-9D83-7E978E3D974E}"/>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B1F79831-3C8B-4303-8DF0-0453B3A5A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E865-482E-4FB7-82CA-344143C27B6B}"/>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2352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AD622E-EF7D-4B95-83FE-50D6380812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886606-A278-441F-BF65-521EE04481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BDD61-D4D1-41D6-BCDF-58F53F0394E9}"/>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D9263793-B3F7-4255-9E17-6E98377F9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15B6B-0E2B-4526-B449-89A49ED92A84}"/>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326130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F869-1DEB-43AA-8959-E67D5EDA4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A43E9C-1121-4F5D-A993-570EF6CEEC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2F28-9617-41FF-A05A-E481E24225B9}"/>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A954F652-3094-4E7D-8FAA-40A8592E6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02806-2A44-4AD4-BDAA-A1068E479320}"/>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77470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DA60-F1FB-4B06-AF92-49FB797D1B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306540-E78C-46E6-AB32-91E5F267F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80E9BF-E1B6-44A1-A31D-BED1BDEF4FDA}"/>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3CE1C6F3-B495-49F4-AF91-B81FDCA05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DE864-230B-4EBC-9828-1C65DC280D6D}"/>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246182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DE1D-64E1-4219-80FC-B610B1910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7476E-9814-4DC4-A6A4-F4AC30DB93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0E1FD-7620-4995-B51C-3313DB63DC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0AE30D-E11E-4D58-AA68-DA86FEC236D8}"/>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6" name="Footer Placeholder 5">
            <a:extLst>
              <a:ext uri="{FF2B5EF4-FFF2-40B4-BE49-F238E27FC236}">
                <a16:creationId xmlns:a16="http://schemas.microsoft.com/office/drawing/2014/main" id="{77C53384-7E91-49CF-9BF2-1E72C25D0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DD198-1C8E-4C5A-A1CF-27720791C095}"/>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317602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76DA-B530-4393-BD19-0E0E5E0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294D36-73C8-4F3D-9E0B-321C820F2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054D51-8157-4955-99D0-AC12AE5E4A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52CD48-EC7B-4912-9944-397693153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21940E-15F3-4257-B92F-BA6C38232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36C2E-A26A-49CC-80C4-2F8ACC0FA484}"/>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8" name="Footer Placeholder 7">
            <a:extLst>
              <a:ext uri="{FF2B5EF4-FFF2-40B4-BE49-F238E27FC236}">
                <a16:creationId xmlns:a16="http://schemas.microsoft.com/office/drawing/2014/main" id="{1E8F5374-1F22-470B-81B1-998B586127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549AF-6420-4CC1-B1FB-66C97D98E443}"/>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262230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3D8C-B9EA-4735-821F-5784895AD4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3C9D7-B30A-4B2C-BF60-8F383B49A8EF}"/>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4" name="Footer Placeholder 3">
            <a:extLst>
              <a:ext uri="{FF2B5EF4-FFF2-40B4-BE49-F238E27FC236}">
                <a16:creationId xmlns:a16="http://schemas.microsoft.com/office/drawing/2014/main" id="{9FC408FA-D3B9-4F14-A7FA-57D053209C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E44423-F1CE-4C70-8765-CD443B0F54A6}"/>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127623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93C2A-4ABA-4A25-9D1B-9ECE584794B5}"/>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3" name="Footer Placeholder 2">
            <a:extLst>
              <a:ext uri="{FF2B5EF4-FFF2-40B4-BE49-F238E27FC236}">
                <a16:creationId xmlns:a16="http://schemas.microsoft.com/office/drawing/2014/main" id="{D90C494D-86AD-450E-B9A5-2FC8DE4DF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21D8C-13F5-4515-874B-2CC1CF0BF146}"/>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124374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1F8D-4707-43B9-856E-AA43D7471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9C047B-A60F-4979-92DA-18BA1657DD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84E626-5CAF-4B22-B667-F5D808978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91608A-E653-4D28-A0E9-84034DF750D4}"/>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6" name="Footer Placeholder 5">
            <a:extLst>
              <a:ext uri="{FF2B5EF4-FFF2-40B4-BE49-F238E27FC236}">
                <a16:creationId xmlns:a16="http://schemas.microsoft.com/office/drawing/2014/main" id="{36BD1EEB-D4FC-4A35-AA3F-83C9E006D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640AE-17CE-4A4C-AF3C-9A74BC063997}"/>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309251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B3D4-C0FA-4165-BAEF-2ACE2F3EE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289CDD-563F-49D7-84E3-7149E5D6A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BDBE1-38EC-4C5C-9F94-9CBE8361D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A21A-8281-41A3-A6B0-68D472D01D44}"/>
              </a:ext>
            </a:extLst>
          </p:cNvPr>
          <p:cNvSpPr>
            <a:spLocks noGrp="1"/>
          </p:cNvSpPr>
          <p:nvPr>
            <p:ph type="dt" sz="half" idx="10"/>
          </p:nvPr>
        </p:nvSpPr>
        <p:spPr/>
        <p:txBody>
          <a:bodyPr/>
          <a:lstStyle/>
          <a:p>
            <a:fld id="{D788A639-B81C-4455-ABEE-AAB245CF3941}" type="datetimeFigureOut">
              <a:rPr lang="en-US" smtClean="0"/>
              <a:t>3/25/2023</a:t>
            </a:fld>
            <a:endParaRPr lang="en-US"/>
          </a:p>
        </p:txBody>
      </p:sp>
      <p:sp>
        <p:nvSpPr>
          <p:cNvPr id="6" name="Footer Placeholder 5">
            <a:extLst>
              <a:ext uri="{FF2B5EF4-FFF2-40B4-BE49-F238E27FC236}">
                <a16:creationId xmlns:a16="http://schemas.microsoft.com/office/drawing/2014/main" id="{E6094303-24EA-4584-8F43-585D5F7C6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4307E-22A4-47C7-8FBA-8F18CEEB7A26}"/>
              </a:ext>
            </a:extLst>
          </p:cNvPr>
          <p:cNvSpPr>
            <a:spLocks noGrp="1"/>
          </p:cNvSpPr>
          <p:nvPr>
            <p:ph type="sldNum" sz="quarter" idx="12"/>
          </p:nvPr>
        </p:nvSpPr>
        <p:spPr/>
        <p:txBody>
          <a:bodyPr/>
          <a:lstStyle/>
          <a:p>
            <a:fld id="{446CEE99-5670-4641-9E2E-2B4F393ADF7E}" type="slidenum">
              <a:rPr lang="en-US" smtClean="0"/>
              <a:t>‹#›</a:t>
            </a:fld>
            <a:endParaRPr lang="en-US"/>
          </a:p>
        </p:txBody>
      </p:sp>
    </p:spTree>
    <p:extLst>
      <p:ext uri="{BB962C8B-B14F-4D97-AF65-F5344CB8AC3E}">
        <p14:creationId xmlns:p14="http://schemas.microsoft.com/office/powerpoint/2010/main" val="203821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60A58-620D-4E20-A417-C04CEE379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D990E9-C8EE-42A8-AF07-3C6869BD8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62F4B8-755B-413C-85AC-1BADAD6325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8A639-B81C-4455-ABEE-AAB245CF3941}" type="datetimeFigureOut">
              <a:rPr lang="en-US" smtClean="0"/>
              <a:t>3/25/2023</a:t>
            </a:fld>
            <a:endParaRPr lang="en-US"/>
          </a:p>
        </p:txBody>
      </p:sp>
      <p:sp>
        <p:nvSpPr>
          <p:cNvPr id="5" name="Footer Placeholder 4">
            <a:extLst>
              <a:ext uri="{FF2B5EF4-FFF2-40B4-BE49-F238E27FC236}">
                <a16:creationId xmlns:a16="http://schemas.microsoft.com/office/drawing/2014/main" id="{121C87E0-B200-42D7-BCB2-EBE26B33F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554853-8AE0-4510-B2FB-5AF0ACF94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CEE99-5670-4641-9E2E-2B4F393ADF7E}" type="slidenum">
              <a:rPr lang="en-US" smtClean="0"/>
              <a:t>‹#›</a:t>
            </a:fld>
            <a:endParaRPr lang="en-US"/>
          </a:p>
        </p:txBody>
      </p:sp>
    </p:spTree>
    <p:extLst>
      <p:ext uri="{BB962C8B-B14F-4D97-AF65-F5344CB8AC3E}">
        <p14:creationId xmlns:p14="http://schemas.microsoft.com/office/powerpoint/2010/main" val="3457256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6FAD-F819-40BE-9402-81FBE98EF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361" y="127820"/>
            <a:ext cx="7075277" cy="4694655"/>
          </a:xfrm>
          <a:prstGeom prst="rect">
            <a:avLst/>
          </a:prstGeom>
        </p:spPr>
      </p:pic>
      <p:sp>
        <p:nvSpPr>
          <p:cNvPr id="2" name="Title 1">
            <a:extLst>
              <a:ext uri="{FF2B5EF4-FFF2-40B4-BE49-F238E27FC236}">
                <a16:creationId xmlns:a16="http://schemas.microsoft.com/office/drawing/2014/main" id="{A6FAFACC-3A77-4930-806F-AEC046CCD12E}"/>
              </a:ext>
            </a:extLst>
          </p:cNvPr>
          <p:cNvSpPr>
            <a:spLocks noGrp="1"/>
          </p:cNvSpPr>
          <p:nvPr>
            <p:ph type="ctrTitle"/>
          </p:nvPr>
        </p:nvSpPr>
        <p:spPr>
          <a:xfrm>
            <a:off x="1524000" y="2814638"/>
            <a:ext cx="9144000" cy="2387600"/>
          </a:xfrm>
        </p:spPr>
        <p:txBody>
          <a:bodyPr>
            <a:normAutofit/>
          </a:bodyPr>
          <a:lstStyle/>
          <a:p>
            <a:r>
              <a:rPr lang="en-US" dirty="0"/>
              <a:t>AIM-AHEAD Introductory Courses in AI/ML Concepts</a:t>
            </a:r>
          </a:p>
        </p:txBody>
      </p:sp>
      <p:sp>
        <p:nvSpPr>
          <p:cNvPr id="3" name="Subtitle 2">
            <a:extLst>
              <a:ext uri="{FF2B5EF4-FFF2-40B4-BE49-F238E27FC236}">
                <a16:creationId xmlns:a16="http://schemas.microsoft.com/office/drawing/2014/main" id="{D33701D1-BCDF-4163-B365-80F2E75A5E5B}"/>
              </a:ext>
            </a:extLst>
          </p:cNvPr>
          <p:cNvSpPr>
            <a:spLocks noGrp="1"/>
          </p:cNvSpPr>
          <p:nvPr>
            <p:ph type="subTitle" idx="1"/>
          </p:nvPr>
        </p:nvSpPr>
        <p:spPr>
          <a:xfrm>
            <a:off x="1524000" y="5202238"/>
            <a:ext cx="9144000" cy="1655762"/>
          </a:xfrm>
        </p:spPr>
        <p:txBody>
          <a:bodyPr/>
          <a:lstStyle/>
          <a:p>
            <a:r>
              <a:rPr lang="en-US" dirty="0"/>
              <a:t>Module 1: Introduction to Classification</a:t>
            </a:r>
          </a:p>
          <a:p>
            <a:r>
              <a:rPr lang="en-US" sz="1600" dirty="0"/>
              <a:t>Adapted from the Health Informatics and Data Science Masters Degree Program, Georgetown University</a:t>
            </a:r>
          </a:p>
        </p:txBody>
      </p:sp>
    </p:spTree>
    <p:extLst>
      <p:ext uri="{BB962C8B-B14F-4D97-AF65-F5344CB8AC3E}">
        <p14:creationId xmlns:p14="http://schemas.microsoft.com/office/powerpoint/2010/main" val="69210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F1 score: Combination of Precision and Recall</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491916"/>
            <a:ext cx="10515600" cy="4685047"/>
          </a:xfrm>
        </p:spPr>
        <p:txBody>
          <a:bodyPr>
            <a:normAutofit/>
          </a:bodyPr>
          <a:lstStyle/>
          <a:p>
            <a:r>
              <a:rPr lang="en-US" sz="2400" dirty="0"/>
              <a:t>To fully evaluate the effectiveness of a model, you must examine both precision and recall</a:t>
            </a:r>
          </a:p>
          <a:p>
            <a:endParaRPr lang="en-US" sz="2600" dirty="0"/>
          </a:p>
          <a:p>
            <a:r>
              <a:rPr lang="en-US" sz="2400" dirty="0"/>
              <a:t>Various metrics have been developed that rely on both precision (P) and recall (R).</a:t>
            </a:r>
          </a:p>
          <a:p>
            <a:endParaRPr lang="en-US" sz="2400" dirty="0"/>
          </a:p>
          <a:p>
            <a:r>
              <a:rPr lang="en-US" sz="2400" dirty="0"/>
              <a:t>F1 score, which is the harmonic mean of precision and recall.</a:t>
            </a:r>
          </a:p>
          <a:p>
            <a:pPr lvl="1"/>
            <a:r>
              <a:rPr lang="pt-BR" sz="1800" b="0" i="0" u="none" strike="noStrike" dirty="0">
                <a:solidFill>
                  <a:srgbClr val="000000"/>
                </a:solidFill>
                <a:effectLst/>
                <a:latin typeface="Arial" panose="020B0604020202020204" pitchFamily="34" charset="0"/>
              </a:rPr>
              <a:t>F1 score = 2*P*R / (P+R)</a:t>
            </a:r>
            <a:endParaRPr lang="en-US" sz="2000" dirty="0"/>
          </a:p>
          <a:p>
            <a:endParaRPr lang="en-US" sz="2600" dirty="0"/>
          </a:p>
        </p:txBody>
      </p:sp>
    </p:spTree>
    <p:extLst>
      <p:ext uri="{BB962C8B-B14F-4D97-AF65-F5344CB8AC3E}">
        <p14:creationId xmlns:p14="http://schemas.microsoft.com/office/powerpoint/2010/main" val="261202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Model comparison: Use Case</a:t>
            </a:r>
          </a:p>
        </p:txBody>
      </p:sp>
      <p:graphicFrame>
        <p:nvGraphicFramePr>
          <p:cNvPr id="6" name="Table 5">
            <a:extLst>
              <a:ext uri="{FF2B5EF4-FFF2-40B4-BE49-F238E27FC236}">
                <a16:creationId xmlns:a16="http://schemas.microsoft.com/office/drawing/2014/main" id="{61D784AE-9F9B-494B-B0C2-FA930A34BE2C}"/>
              </a:ext>
            </a:extLst>
          </p:cNvPr>
          <p:cNvGraphicFramePr>
            <a:graphicFrameLocks noGrp="1"/>
          </p:cNvGraphicFramePr>
          <p:nvPr>
            <p:extLst/>
          </p:nvPr>
        </p:nvGraphicFramePr>
        <p:xfrm>
          <a:off x="2222847" y="1299412"/>
          <a:ext cx="4820891" cy="1896546"/>
        </p:xfrm>
        <a:graphic>
          <a:graphicData uri="http://schemas.openxmlformats.org/drawingml/2006/table">
            <a:tbl>
              <a:tblPr/>
              <a:tblGrid>
                <a:gridCol w="1199419">
                  <a:extLst>
                    <a:ext uri="{9D8B030D-6E8A-4147-A177-3AD203B41FA5}">
                      <a16:colId xmlns:a16="http://schemas.microsoft.com/office/drawing/2014/main" val="1329416207"/>
                    </a:ext>
                  </a:extLst>
                </a:gridCol>
                <a:gridCol w="1278322">
                  <a:extLst>
                    <a:ext uri="{9D8B030D-6E8A-4147-A177-3AD203B41FA5}">
                      <a16:colId xmlns:a16="http://schemas.microsoft.com/office/drawing/2014/main" val="1136713793"/>
                    </a:ext>
                  </a:extLst>
                </a:gridCol>
                <a:gridCol w="1143731">
                  <a:extLst>
                    <a:ext uri="{9D8B030D-6E8A-4147-A177-3AD203B41FA5}">
                      <a16:colId xmlns:a16="http://schemas.microsoft.com/office/drawing/2014/main" val="1236939857"/>
                    </a:ext>
                  </a:extLst>
                </a:gridCol>
                <a:gridCol w="1199419">
                  <a:extLst>
                    <a:ext uri="{9D8B030D-6E8A-4147-A177-3AD203B41FA5}">
                      <a16:colId xmlns:a16="http://schemas.microsoft.com/office/drawing/2014/main" val="542517430"/>
                    </a:ext>
                  </a:extLst>
                </a:gridCol>
              </a:tblGrid>
              <a:tr h="632182">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Model</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dirty="0">
                          <a:solidFill>
                            <a:srgbClr val="000000"/>
                          </a:solidFill>
                          <a:effectLst/>
                          <a:latin typeface="Arial" panose="020B0604020202020204" pitchFamily="34" charset="0"/>
                        </a:rPr>
                        <a:t>Precision</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Recall</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1" i="0" u="none" strike="noStrike">
                          <a:solidFill>
                            <a:srgbClr val="000000"/>
                          </a:solidFill>
                          <a:effectLst/>
                          <a:latin typeface="Arial" panose="020B0604020202020204" pitchFamily="34" charset="0"/>
                        </a:rPr>
                        <a:t>F1-score</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138132"/>
                  </a:ext>
                </a:extLst>
              </a:tr>
              <a:tr h="632182">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model_1</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50%</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90%</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Arial" panose="020B0604020202020204" pitchFamily="34" charset="0"/>
                        </a:rPr>
                        <a:t>64.3%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576668"/>
                  </a:ext>
                </a:extLst>
              </a:tr>
              <a:tr h="632182">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model_2</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90%</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a:solidFill>
                            <a:srgbClr val="000000"/>
                          </a:solidFill>
                          <a:effectLst/>
                          <a:latin typeface="Arial" panose="020B0604020202020204" pitchFamily="34" charset="0"/>
                        </a:rPr>
                        <a:t>50%</a:t>
                      </a:r>
                      <a:endParaRPr lang="en-US" sz="20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000" b="0" i="0" u="none" strike="noStrike" dirty="0">
                          <a:solidFill>
                            <a:srgbClr val="000000"/>
                          </a:solidFill>
                          <a:effectLst/>
                          <a:latin typeface="Arial" panose="020B0604020202020204" pitchFamily="34" charset="0"/>
                        </a:rPr>
                        <a:t>64.3%</a:t>
                      </a:r>
                      <a:endParaRPr lang="en-US" sz="20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965496"/>
                  </a:ext>
                </a:extLst>
              </a:tr>
            </a:tbl>
          </a:graphicData>
        </a:graphic>
      </p:graphicFrame>
      <p:sp>
        <p:nvSpPr>
          <p:cNvPr id="8" name="TextBox 7">
            <a:extLst>
              <a:ext uri="{FF2B5EF4-FFF2-40B4-BE49-F238E27FC236}">
                <a16:creationId xmlns:a16="http://schemas.microsoft.com/office/drawing/2014/main" id="{744DA145-7F8E-41C0-A11C-7F19722B3467}"/>
              </a:ext>
            </a:extLst>
          </p:cNvPr>
          <p:cNvSpPr txBox="1"/>
          <p:nvPr/>
        </p:nvSpPr>
        <p:spPr>
          <a:xfrm>
            <a:off x="838200" y="3756991"/>
            <a:ext cx="10206038" cy="2031325"/>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Question</a:t>
            </a:r>
            <a:r>
              <a:rPr lang="en-US" sz="1800" b="0" i="0" u="none" strike="noStrike" dirty="0">
                <a:solidFill>
                  <a:srgbClr val="000000"/>
                </a:solidFill>
                <a:effectLst/>
                <a:latin typeface="Arial" panose="020B0604020202020204" pitchFamily="34" charset="0"/>
              </a:rPr>
              <a:t>:</a:t>
            </a:r>
            <a:endParaRPr lang="en-US"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Which model is better? </a:t>
            </a:r>
          </a:p>
          <a:p>
            <a:pPr rtl="0" fontAlgn="base">
              <a:spcBef>
                <a:spcPts val="0"/>
              </a:spcBef>
              <a:spcAft>
                <a:spcPts val="0"/>
              </a:spcAft>
              <a:buFont typeface="+mj-lt"/>
              <a:buAutoNum type="arabicPeriod"/>
            </a:pPr>
            <a:endParaRPr lang="en-US" dirty="0">
              <a:solidFill>
                <a:srgbClr val="000000"/>
              </a:solidFill>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What additional information would help you better answer the question?</a:t>
            </a: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Can you think of a use-case/setting, where high precision might be important at the expense of moderate/low recall?</a:t>
            </a:r>
          </a:p>
        </p:txBody>
      </p:sp>
    </p:spTree>
    <p:extLst>
      <p:ext uri="{BB962C8B-B14F-4D97-AF65-F5344CB8AC3E}">
        <p14:creationId xmlns:p14="http://schemas.microsoft.com/office/powerpoint/2010/main" val="94209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Model comparison: Use Case</a:t>
            </a:r>
          </a:p>
        </p:txBody>
      </p:sp>
      <p:graphicFrame>
        <p:nvGraphicFramePr>
          <p:cNvPr id="6" name="Table 5">
            <a:extLst>
              <a:ext uri="{FF2B5EF4-FFF2-40B4-BE49-F238E27FC236}">
                <a16:creationId xmlns:a16="http://schemas.microsoft.com/office/drawing/2014/main" id="{61D784AE-9F9B-494B-B0C2-FA930A34BE2C}"/>
              </a:ext>
            </a:extLst>
          </p:cNvPr>
          <p:cNvGraphicFramePr>
            <a:graphicFrameLocks noGrp="1"/>
          </p:cNvGraphicFramePr>
          <p:nvPr>
            <p:extLst/>
          </p:nvPr>
        </p:nvGraphicFramePr>
        <p:xfrm>
          <a:off x="2222848" y="1299412"/>
          <a:ext cx="4377978" cy="1243764"/>
        </p:xfrm>
        <a:graphic>
          <a:graphicData uri="http://schemas.openxmlformats.org/drawingml/2006/table">
            <a:tbl>
              <a:tblPr/>
              <a:tblGrid>
                <a:gridCol w="1089224">
                  <a:extLst>
                    <a:ext uri="{9D8B030D-6E8A-4147-A177-3AD203B41FA5}">
                      <a16:colId xmlns:a16="http://schemas.microsoft.com/office/drawing/2014/main" val="1329416207"/>
                    </a:ext>
                  </a:extLst>
                </a:gridCol>
                <a:gridCol w="1160878">
                  <a:extLst>
                    <a:ext uri="{9D8B030D-6E8A-4147-A177-3AD203B41FA5}">
                      <a16:colId xmlns:a16="http://schemas.microsoft.com/office/drawing/2014/main" val="1136713793"/>
                    </a:ext>
                  </a:extLst>
                </a:gridCol>
                <a:gridCol w="1038652">
                  <a:extLst>
                    <a:ext uri="{9D8B030D-6E8A-4147-A177-3AD203B41FA5}">
                      <a16:colId xmlns:a16="http://schemas.microsoft.com/office/drawing/2014/main" val="1236939857"/>
                    </a:ext>
                  </a:extLst>
                </a:gridCol>
                <a:gridCol w="1089224">
                  <a:extLst>
                    <a:ext uri="{9D8B030D-6E8A-4147-A177-3AD203B41FA5}">
                      <a16:colId xmlns:a16="http://schemas.microsoft.com/office/drawing/2014/main" val="542517430"/>
                    </a:ext>
                  </a:extLst>
                </a:gridCol>
              </a:tblGrid>
              <a:tr h="414588">
                <a:tc>
                  <a:txBody>
                    <a:bodyPr/>
                    <a:lstStyle/>
                    <a:p>
                      <a:pPr rtl="0" fontAlgn="t">
                        <a:spcBef>
                          <a:spcPts val="0"/>
                        </a:spcBef>
                        <a:spcAft>
                          <a:spcPts val="0"/>
                        </a:spcAft>
                      </a:pPr>
                      <a:r>
                        <a:rPr lang="en-US" sz="1800" b="1" i="0" u="none" strike="noStrike">
                          <a:solidFill>
                            <a:srgbClr val="000000"/>
                          </a:solidFill>
                          <a:effectLst/>
                          <a:latin typeface="Arial" panose="020B0604020202020204" pitchFamily="34" charset="0"/>
                        </a:rPr>
                        <a:t>Model</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latin typeface="Arial" panose="020B0604020202020204" pitchFamily="34" charset="0"/>
                        </a:rPr>
                        <a:t>Precision</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panose="020B0604020202020204" pitchFamily="34" charset="0"/>
                        </a:rPr>
                        <a:t>Recall</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a:solidFill>
                            <a:srgbClr val="000000"/>
                          </a:solidFill>
                          <a:effectLst/>
                          <a:latin typeface="Arial" panose="020B0604020202020204" pitchFamily="34" charset="0"/>
                        </a:rPr>
                        <a:t>F1-score</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138132"/>
                  </a:ext>
                </a:extLst>
              </a:tr>
              <a:tr h="414588">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model_1</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50%</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90%</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64.3%</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7576668"/>
                  </a:ext>
                </a:extLst>
              </a:tr>
              <a:tr h="414588">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model_2</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000000"/>
                          </a:solidFill>
                          <a:effectLst/>
                          <a:latin typeface="Arial" panose="020B0604020202020204" pitchFamily="34" charset="0"/>
                        </a:rPr>
                        <a:t>90%</a:t>
                      </a:r>
                      <a:endParaRPr lang="en-US" sz="18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50%</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000000"/>
                          </a:solidFill>
                          <a:effectLst/>
                          <a:latin typeface="Arial" panose="020B0604020202020204" pitchFamily="34" charset="0"/>
                        </a:rPr>
                        <a:t>64.3%</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6965496"/>
                  </a:ext>
                </a:extLst>
              </a:tr>
            </a:tbl>
          </a:graphicData>
        </a:graphic>
      </p:graphicFrame>
      <p:sp>
        <p:nvSpPr>
          <p:cNvPr id="8" name="TextBox 7">
            <a:extLst>
              <a:ext uri="{FF2B5EF4-FFF2-40B4-BE49-F238E27FC236}">
                <a16:creationId xmlns:a16="http://schemas.microsoft.com/office/drawing/2014/main" id="{744DA145-7F8E-41C0-A11C-7F19722B3467}"/>
              </a:ext>
            </a:extLst>
          </p:cNvPr>
          <p:cNvSpPr txBox="1"/>
          <p:nvPr/>
        </p:nvSpPr>
        <p:spPr>
          <a:xfrm>
            <a:off x="681038" y="2973265"/>
            <a:ext cx="10206038" cy="3139321"/>
          </a:xfrm>
          <a:prstGeom prst="rect">
            <a:avLst/>
          </a:prstGeom>
          <a:noFill/>
        </p:spPr>
        <p:txBody>
          <a:bodyPr wrap="square">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Question</a:t>
            </a:r>
            <a:r>
              <a:rPr lang="en-US" sz="1800" b="0" i="0" u="none" strike="noStrike" dirty="0">
                <a:solidFill>
                  <a:srgbClr val="000000"/>
                </a:solidFill>
                <a:effectLst/>
                <a:latin typeface="Arial" panose="020B0604020202020204" pitchFamily="34" charset="0"/>
              </a:rPr>
              <a:t>:</a:t>
            </a:r>
            <a:endParaRPr lang="en-US"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Which model is better? (Answer: depends)</a:t>
            </a:r>
          </a:p>
          <a:p>
            <a:pPr rtl="0" fontAlgn="base">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What additional information would help you better answer the question?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   Answer: Cost of over-prediction of cancer risk vs. cost of missing a cancer prediction (underdiagnosis)</a:t>
            </a:r>
          </a:p>
          <a:p>
            <a:pPr rtl="0" fontAlgn="base">
              <a:spcBef>
                <a:spcPts val="0"/>
              </a:spcBef>
              <a:spcAft>
                <a:spcPts val="0"/>
              </a:spcAft>
              <a:buFont typeface="+mj-lt"/>
              <a:buAutoNum type="arabicPeriod"/>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Can you think of a use-case/setting, where high precision might be important at the expense of moderate/low recall?</a:t>
            </a:r>
          </a:p>
          <a:p>
            <a:pPr marL="457200" rtl="0">
              <a:spcBef>
                <a:spcPts val="0"/>
              </a:spcBef>
              <a:spcAft>
                <a:spcPts val="0"/>
              </a:spcAft>
            </a:pPr>
            <a:r>
              <a:rPr lang="en-US" sz="1800" b="0" i="0" u="none" strike="noStrike" dirty="0">
                <a:solidFill>
                  <a:srgbClr val="000000"/>
                </a:solidFill>
                <a:effectLst/>
                <a:latin typeface="Arial" panose="020B0604020202020204" pitchFamily="34" charset="0"/>
              </a:rPr>
              <a:t>Answer: Automatic mining of information for curation activities.</a:t>
            </a:r>
            <a:endParaRPr lang="en-US"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dirty="0">
              <a:effectLst/>
            </a:endParaRPr>
          </a:p>
        </p:txBody>
      </p:sp>
    </p:spTree>
    <p:extLst>
      <p:ext uri="{BB962C8B-B14F-4D97-AF65-F5344CB8AC3E}">
        <p14:creationId xmlns:p14="http://schemas.microsoft.com/office/powerpoint/2010/main" val="398487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Precision and Recall: A Tug of War</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491916"/>
            <a:ext cx="10515600" cy="4685047"/>
          </a:xfrm>
        </p:spPr>
        <p:txBody>
          <a:bodyPr>
            <a:normAutofit/>
          </a:bodyPr>
          <a:lstStyle/>
          <a:p>
            <a:r>
              <a:rPr lang="en-US" sz="2600" dirty="0"/>
              <a:t>Classification models outputs probabilities P(y=1|x) between [0,1]</a:t>
            </a:r>
          </a:p>
          <a:p>
            <a:pPr lvl="1"/>
            <a:r>
              <a:rPr lang="en-US" sz="2200" dirty="0"/>
              <a:t>By default, we predict y=1 if p &gt;= 0.5 and y= 0 p &lt;0.5: In this case, we say the threshold is 0.5.</a:t>
            </a:r>
          </a:p>
          <a:p>
            <a:pPr lvl="1"/>
            <a:endParaRPr lang="en-US" sz="2200" dirty="0"/>
          </a:p>
          <a:p>
            <a:r>
              <a:rPr lang="en-US" sz="2600" dirty="0"/>
              <a:t>We can change this threshold and thus change precision and recall.</a:t>
            </a:r>
          </a:p>
          <a:p>
            <a:endParaRPr lang="en-US" sz="2600" dirty="0"/>
          </a:p>
          <a:p>
            <a:r>
              <a:rPr lang="en-US" sz="2600" dirty="0"/>
              <a:t>Unfortunately, precision and recall are often in tension</a:t>
            </a:r>
          </a:p>
          <a:p>
            <a:pPr lvl="1"/>
            <a:r>
              <a:rPr lang="en-US" sz="1800" b="0" i="0" u="none" strike="noStrike" dirty="0">
                <a:solidFill>
                  <a:srgbClr val="000000"/>
                </a:solidFill>
                <a:effectLst/>
                <a:latin typeface="Arial" panose="020B0604020202020204" pitchFamily="34" charset="0"/>
              </a:rPr>
              <a:t>Improving precision typically reduces recall and vice versa (based on classification threshold)</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If you try to increase the precision by decreasing FP, FN increases, thus recall decreases.</a:t>
            </a:r>
            <a:endParaRPr lang="en-US" sz="120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If you try to increase the recall by decreasing FN, FP increases, thus precision decreases.</a:t>
            </a:r>
            <a:endParaRPr lang="en-US" sz="1200" dirty="0">
              <a:effectLst/>
            </a:endParaRPr>
          </a:p>
          <a:p>
            <a:pPr lvl="1"/>
            <a:endParaRPr lang="en-US" sz="1600" dirty="0">
              <a:effectLst/>
            </a:endParaRPr>
          </a:p>
          <a:p>
            <a:pPr lvl="1"/>
            <a:endParaRPr lang="en-US" sz="2200" dirty="0"/>
          </a:p>
          <a:p>
            <a:endParaRPr lang="en-US" sz="2600" dirty="0"/>
          </a:p>
          <a:p>
            <a:endParaRPr lang="en-US" sz="2600" dirty="0"/>
          </a:p>
        </p:txBody>
      </p:sp>
    </p:spTree>
    <p:extLst>
      <p:ext uri="{BB962C8B-B14F-4D97-AF65-F5344CB8AC3E}">
        <p14:creationId xmlns:p14="http://schemas.microsoft.com/office/powerpoint/2010/main" val="319445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3742-15DA-4934-AB26-39A50852C1B7}"/>
              </a:ext>
            </a:extLst>
          </p:cNvPr>
          <p:cNvSpPr>
            <a:spLocks noGrp="1"/>
          </p:cNvSpPr>
          <p:nvPr>
            <p:ph type="title"/>
          </p:nvPr>
        </p:nvSpPr>
        <p:spPr>
          <a:xfrm>
            <a:off x="838200" y="365125"/>
            <a:ext cx="10348913" cy="963613"/>
          </a:xfrm>
        </p:spPr>
        <p:txBody>
          <a:bodyPr>
            <a:normAutofit/>
          </a:bodyPr>
          <a:lstStyle/>
          <a:p>
            <a:r>
              <a:rPr lang="en-US" sz="3600" dirty="0"/>
              <a:t>ROC Curve and AUC</a:t>
            </a:r>
          </a:p>
        </p:txBody>
      </p:sp>
      <p:sp>
        <p:nvSpPr>
          <p:cNvPr id="3" name="Content Placeholder 2">
            <a:extLst>
              <a:ext uri="{FF2B5EF4-FFF2-40B4-BE49-F238E27FC236}">
                <a16:creationId xmlns:a16="http://schemas.microsoft.com/office/drawing/2014/main" id="{2F1E348F-743B-4FDE-B90B-CDC758947719}"/>
              </a:ext>
            </a:extLst>
          </p:cNvPr>
          <p:cNvSpPr>
            <a:spLocks noGrp="1"/>
          </p:cNvSpPr>
          <p:nvPr>
            <p:ph idx="1"/>
          </p:nvPr>
        </p:nvSpPr>
        <p:spPr>
          <a:xfrm>
            <a:off x="838200" y="1512916"/>
            <a:ext cx="10515600" cy="4664047"/>
          </a:xfrm>
        </p:spPr>
        <p:txBody>
          <a:bodyPr/>
          <a:lstStyle/>
          <a:p>
            <a:r>
              <a:rPr lang="en-US" dirty="0"/>
              <a:t>An </a:t>
            </a:r>
            <a:r>
              <a:rPr lang="en-US" b="1" dirty="0"/>
              <a:t>ROC curve</a:t>
            </a:r>
            <a:r>
              <a:rPr lang="en-US" dirty="0"/>
              <a:t> (</a:t>
            </a:r>
            <a:r>
              <a:rPr lang="en-US" b="1" dirty="0"/>
              <a:t>receiver operating characteristic curve</a:t>
            </a:r>
            <a:r>
              <a:rPr lang="en-US" dirty="0"/>
              <a:t>) is a graph showing the performance of a classification model at all classification thresholds.</a:t>
            </a:r>
          </a:p>
          <a:p>
            <a:pPr lvl="1"/>
            <a:r>
              <a:rPr lang="en-US" dirty="0"/>
              <a:t>Threshold independent metric</a:t>
            </a:r>
          </a:p>
          <a:p>
            <a:endParaRPr lang="en-US" dirty="0"/>
          </a:p>
          <a:p>
            <a:r>
              <a:rPr lang="en-US" dirty="0"/>
              <a:t>This curve plots two parameters:</a:t>
            </a:r>
          </a:p>
          <a:p>
            <a:pPr lvl="1"/>
            <a:r>
              <a:rPr lang="en-US" dirty="0"/>
              <a:t>True Positive Rate  (TP/ TP +FN)</a:t>
            </a:r>
          </a:p>
          <a:p>
            <a:pPr lvl="1"/>
            <a:r>
              <a:rPr lang="en-US" dirty="0"/>
              <a:t>False Positive Rate (FP/ FP + TN)</a:t>
            </a:r>
          </a:p>
          <a:p>
            <a:pPr marL="457200" lvl="1" indent="0">
              <a:buNone/>
            </a:pPr>
            <a:endParaRPr lang="en-US" dirty="0"/>
          </a:p>
        </p:txBody>
      </p:sp>
      <p:pic>
        <p:nvPicPr>
          <p:cNvPr id="5" name="Graphic 4">
            <a:extLst>
              <a:ext uri="{FF2B5EF4-FFF2-40B4-BE49-F238E27FC236}">
                <a16:creationId xmlns:a16="http://schemas.microsoft.com/office/drawing/2014/main" id="{099A67CC-AC42-4793-B45C-A5E3DAD65F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83195" y="2767965"/>
            <a:ext cx="4070605" cy="3181334"/>
          </a:xfrm>
          <a:prstGeom prst="rect">
            <a:avLst/>
          </a:prstGeom>
        </p:spPr>
      </p:pic>
    </p:spTree>
    <p:extLst>
      <p:ext uri="{BB962C8B-B14F-4D97-AF65-F5344CB8AC3E}">
        <p14:creationId xmlns:p14="http://schemas.microsoft.com/office/powerpoint/2010/main" val="152614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normAutofit/>
          </a:bodyPr>
          <a:lstStyle/>
          <a:p>
            <a:r>
              <a:rPr lang="en-US" sz="4800" dirty="0"/>
              <a:t>Classification Metrics</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pPr lvl="1"/>
            <a:r>
              <a:rPr lang="en-US" i="1" dirty="0"/>
              <a:t>Evaluating classification model predictions</a:t>
            </a:r>
          </a:p>
        </p:txBody>
      </p:sp>
    </p:spTree>
    <p:extLst>
      <p:ext uri="{BB962C8B-B14F-4D97-AF65-F5344CB8AC3E}">
        <p14:creationId xmlns:p14="http://schemas.microsoft.com/office/powerpoint/2010/main" val="307385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Evaluating Classification Model Predictions</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491917"/>
            <a:ext cx="9691688" cy="465472"/>
          </a:xfrm>
        </p:spPr>
        <p:txBody>
          <a:bodyPr>
            <a:normAutofit fontScale="92500"/>
          </a:bodyPr>
          <a:lstStyle/>
          <a:p>
            <a:r>
              <a:rPr lang="en-US" sz="2600" dirty="0"/>
              <a:t>Suppose we are predicting patients have cancer (y=1) or not/normal (y=0)</a:t>
            </a:r>
          </a:p>
        </p:txBody>
      </p:sp>
      <p:graphicFrame>
        <p:nvGraphicFramePr>
          <p:cNvPr id="3" name="Table 5">
            <a:extLst>
              <a:ext uri="{FF2B5EF4-FFF2-40B4-BE49-F238E27FC236}">
                <a16:creationId xmlns:a16="http://schemas.microsoft.com/office/drawing/2014/main" id="{BD99E5D1-37E5-4953-99C0-DB40A06F002D}"/>
              </a:ext>
            </a:extLst>
          </p:cNvPr>
          <p:cNvGraphicFramePr>
            <a:graphicFrameLocks noGrp="1"/>
          </p:cNvGraphicFramePr>
          <p:nvPr>
            <p:extLst/>
          </p:nvPr>
        </p:nvGraphicFramePr>
        <p:xfrm>
          <a:off x="1446214" y="2770203"/>
          <a:ext cx="3797300" cy="2865120"/>
        </p:xfrm>
        <a:graphic>
          <a:graphicData uri="http://schemas.openxmlformats.org/drawingml/2006/table">
            <a:tbl>
              <a:tblPr firstRow="1" bandRow="1">
                <a:tableStyleId>{5940675A-B579-460E-94D1-54222C63F5DA}</a:tableStyleId>
              </a:tblPr>
              <a:tblGrid>
                <a:gridCol w="968374">
                  <a:extLst>
                    <a:ext uri="{9D8B030D-6E8A-4147-A177-3AD203B41FA5}">
                      <a16:colId xmlns:a16="http://schemas.microsoft.com/office/drawing/2014/main" val="1930250888"/>
                    </a:ext>
                  </a:extLst>
                </a:gridCol>
                <a:gridCol w="1271587">
                  <a:extLst>
                    <a:ext uri="{9D8B030D-6E8A-4147-A177-3AD203B41FA5}">
                      <a16:colId xmlns:a16="http://schemas.microsoft.com/office/drawing/2014/main" val="3399323875"/>
                    </a:ext>
                  </a:extLst>
                </a:gridCol>
                <a:gridCol w="1557339">
                  <a:extLst>
                    <a:ext uri="{9D8B030D-6E8A-4147-A177-3AD203B41FA5}">
                      <a16:colId xmlns:a16="http://schemas.microsoft.com/office/drawing/2014/main" val="293386751"/>
                    </a:ext>
                  </a:extLst>
                </a:gridCol>
              </a:tblGrid>
              <a:tr h="370840">
                <a:tc>
                  <a:txBody>
                    <a:bodyPr/>
                    <a:lstStyle/>
                    <a:p>
                      <a:r>
                        <a:rPr lang="en-US" dirty="0"/>
                        <a:t>Patient</a:t>
                      </a:r>
                    </a:p>
                  </a:txBody>
                  <a:tcPr/>
                </a:tc>
                <a:tc>
                  <a:txBody>
                    <a:bodyPr/>
                    <a:lstStyle/>
                    <a:p>
                      <a:r>
                        <a:rPr lang="en-US" dirty="0"/>
                        <a:t>Actual Label</a:t>
                      </a:r>
                    </a:p>
                  </a:txBody>
                  <a:tcPr/>
                </a:tc>
                <a:tc>
                  <a:txBody>
                    <a:bodyPr/>
                    <a:lstStyle/>
                    <a:p>
                      <a:r>
                        <a:rPr lang="en-US" dirty="0"/>
                        <a:t>Predicted Label</a:t>
                      </a:r>
                    </a:p>
                  </a:txBody>
                  <a:tcPr/>
                </a:tc>
                <a:extLst>
                  <a:ext uri="{0D108BD9-81ED-4DB2-BD59-A6C34878D82A}">
                    <a16:rowId xmlns:a16="http://schemas.microsoft.com/office/drawing/2014/main" val="85649270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218352152"/>
                  </a:ext>
                </a:extLst>
              </a:tr>
              <a:tr h="370840">
                <a:tc>
                  <a:txBody>
                    <a:bodyPr/>
                    <a:lstStyle/>
                    <a:p>
                      <a:r>
                        <a:rPr lang="en-US" dirty="0"/>
                        <a:t>2</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267101051"/>
                  </a:ext>
                </a:extLst>
              </a:tr>
              <a:tr h="370840">
                <a:tc>
                  <a:txBody>
                    <a:bodyPr/>
                    <a:lstStyle/>
                    <a:p>
                      <a:r>
                        <a:rPr lang="en-US" dirty="0"/>
                        <a:t>3</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326225637"/>
                  </a:ext>
                </a:extLst>
              </a:tr>
              <a:tr h="370840">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691419005"/>
                  </a:ext>
                </a:extLst>
              </a:tr>
              <a:tr h="370840">
                <a:tc>
                  <a:txBody>
                    <a:bodyPr/>
                    <a:lstStyle/>
                    <a:p>
                      <a:r>
                        <a:rPr lang="en-US" dirty="0"/>
                        <a:t>5</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84800069"/>
                  </a:ext>
                </a:extLst>
              </a:tr>
              <a:tr h="370840">
                <a:tc>
                  <a:txBody>
                    <a:bodyPr/>
                    <a:lstStyle/>
                    <a:p>
                      <a:r>
                        <a:rPr lang="en-US" dirty="0"/>
                        <a:t>6</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446286259"/>
                  </a:ext>
                </a:extLst>
              </a:tr>
            </a:tbl>
          </a:graphicData>
        </a:graphic>
      </p:graphicFrame>
      <p:sp>
        <p:nvSpPr>
          <p:cNvPr id="6" name="TextBox 5">
            <a:extLst>
              <a:ext uri="{FF2B5EF4-FFF2-40B4-BE49-F238E27FC236}">
                <a16:creationId xmlns:a16="http://schemas.microsoft.com/office/drawing/2014/main" id="{69F29CB2-2554-4BF7-856C-1BDE74602107}"/>
              </a:ext>
            </a:extLst>
          </p:cNvPr>
          <p:cNvSpPr txBox="1"/>
          <p:nvPr/>
        </p:nvSpPr>
        <p:spPr>
          <a:xfrm>
            <a:off x="6096000" y="3780153"/>
            <a:ext cx="4908010" cy="461665"/>
          </a:xfrm>
          <a:prstGeom prst="rect">
            <a:avLst/>
          </a:prstGeom>
          <a:noFill/>
        </p:spPr>
        <p:txBody>
          <a:bodyPr wrap="none" rtlCol="0">
            <a:spAutoFit/>
          </a:bodyPr>
          <a:lstStyle/>
          <a:p>
            <a:r>
              <a:rPr lang="en-US" sz="2400" dirty="0"/>
              <a:t>How can we quantify the predictions?</a:t>
            </a:r>
          </a:p>
        </p:txBody>
      </p:sp>
    </p:spTree>
    <p:extLst>
      <p:ext uri="{BB962C8B-B14F-4D97-AF65-F5344CB8AC3E}">
        <p14:creationId xmlns:p14="http://schemas.microsoft.com/office/powerpoint/2010/main" val="284295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Accuracy</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491916"/>
            <a:ext cx="10515600" cy="4685047"/>
          </a:xfrm>
        </p:spPr>
        <p:txBody>
          <a:bodyPr>
            <a:normAutofit/>
          </a:bodyPr>
          <a:lstStyle/>
          <a:p>
            <a:r>
              <a:rPr lang="en-US" sz="2600" dirty="0"/>
              <a:t>Accuracy is one metric for evaluating classification models</a:t>
            </a:r>
          </a:p>
          <a:p>
            <a:endParaRPr lang="en-US" sz="2600" dirty="0"/>
          </a:p>
          <a:p>
            <a:r>
              <a:rPr lang="en-US" sz="2600" dirty="0"/>
              <a:t>Informally, accuracy is the fraction of predictions our model got right.</a:t>
            </a:r>
          </a:p>
          <a:p>
            <a:endParaRPr lang="en-US" sz="2600" dirty="0"/>
          </a:p>
          <a:p>
            <a:r>
              <a:rPr lang="en-US" sz="2600" dirty="0"/>
              <a:t>Accuracy = (number of correct predictions) / (Total number of predictions)</a:t>
            </a:r>
          </a:p>
          <a:p>
            <a:endParaRPr lang="en-US" sz="2600" dirty="0"/>
          </a:p>
          <a:p>
            <a:r>
              <a:rPr lang="en-US" sz="2600" dirty="0"/>
              <a:t>Suppose the model has an accuracy of 91% for predicting breast cancer risk</a:t>
            </a:r>
          </a:p>
          <a:p>
            <a:pPr lvl="1"/>
            <a:r>
              <a:rPr lang="en-US" sz="2200" dirty="0"/>
              <a:t>Is this a good model?</a:t>
            </a:r>
          </a:p>
          <a:p>
            <a:pPr lvl="1"/>
            <a:r>
              <a:rPr lang="en-US" sz="2200" dirty="0"/>
              <a:t>Is accuracy a good metric for model evaluation? If not, under which scenario, would accuracy provide a misleading interpretation of the model’s performance?</a:t>
            </a:r>
          </a:p>
          <a:p>
            <a:pPr lvl="1"/>
            <a:endParaRPr lang="en-US" sz="2200" dirty="0"/>
          </a:p>
        </p:txBody>
      </p:sp>
    </p:spTree>
    <p:extLst>
      <p:ext uri="{BB962C8B-B14F-4D97-AF65-F5344CB8AC3E}">
        <p14:creationId xmlns:p14="http://schemas.microsoft.com/office/powerpoint/2010/main" val="293908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Accuracy: Some Terms</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491916"/>
            <a:ext cx="10515600" cy="4685047"/>
          </a:xfrm>
        </p:spPr>
        <p:txBody>
          <a:bodyPr>
            <a:normAutofit/>
          </a:bodyPr>
          <a:lstStyle/>
          <a:p>
            <a:r>
              <a:rPr lang="en-US" sz="2600" dirty="0"/>
              <a:t>For binary classification, accuracy can also be calculated in terms of positives and negatives as follows:</a:t>
            </a:r>
          </a:p>
          <a:p>
            <a:endParaRPr lang="en-US" sz="2600" dirty="0"/>
          </a:p>
          <a:p>
            <a:r>
              <a:rPr lang="en-US" sz="2600" dirty="0"/>
              <a:t>Accuracy = (TP + TN) / (TP + TN + FP + FN)</a:t>
            </a:r>
          </a:p>
          <a:p>
            <a:endParaRPr lang="en-US" sz="2600" dirty="0"/>
          </a:p>
          <a:p>
            <a:r>
              <a:rPr lang="en-US" sz="2600" dirty="0"/>
              <a:t>Where TP = True Positives, TN = True Negatives, FP = False Positives, and FN = False Negatives</a:t>
            </a:r>
          </a:p>
          <a:p>
            <a:endParaRPr lang="en-US" sz="2600" dirty="0"/>
          </a:p>
          <a:p>
            <a:r>
              <a:rPr lang="en-US" sz="2600" dirty="0"/>
              <a:t>Let’s consider an example through confusion matrix</a:t>
            </a:r>
          </a:p>
        </p:txBody>
      </p:sp>
    </p:spTree>
    <p:extLst>
      <p:ext uri="{BB962C8B-B14F-4D97-AF65-F5344CB8AC3E}">
        <p14:creationId xmlns:p14="http://schemas.microsoft.com/office/powerpoint/2010/main" val="408382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Confusion Matrix</a:t>
            </a:r>
          </a:p>
        </p:txBody>
      </p:sp>
      <p:graphicFrame>
        <p:nvGraphicFramePr>
          <p:cNvPr id="6" name="Table 5">
            <a:extLst>
              <a:ext uri="{FF2B5EF4-FFF2-40B4-BE49-F238E27FC236}">
                <a16:creationId xmlns:a16="http://schemas.microsoft.com/office/drawing/2014/main" id="{0351E235-4267-4B32-A343-1BBFF3CBCC27}"/>
              </a:ext>
            </a:extLst>
          </p:cNvPr>
          <p:cNvGraphicFramePr>
            <a:graphicFrameLocks noGrp="1"/>
          </p:cNvGraphicFramePr>
          <p:nvPr>
            <p:extLst/>
          </p:nvPr>
        </p:nvGraphicFramePr>
        <p:xfrm>
          <a:off x="1220443" y="1635380"/>
          <a:ext cx="8122340" cy="3545840"/>
        </p:xfrm>
        <a:graphic>
          <a:graphicData uri="http://schemas.openxmlformats.org/drawingml/2006/table">
            <a:tbl>
              <a:tblPr/>
              <a:tblGrid>
                <a:gridCol w="4061170">
                  <a:extLst>
                    <a:ext uri="{9D8B030D-6E8A-4147-A177-3AD203B41FA5}">
                      <a16:colId xmlns:a16="http://schemas.microsoft.com/office/drawing/2014/main" val="421746794"/>
                    </a:ext>
                  </a:extLst>
                </a:gridCol>
                <a:gridCol w="4061170">
                  <a:extLst>
                    <a:ext uri="{9D8B030D-6E8A-4147-A177-3AD203B41FA5}">
                      <a16:colId xmlns:a16="http://schemas.microsoft.com/office/drawing/2014/main" val="2750714494"/>
                    </a:ext>
                  </a:extLst>
                </a:gridCol>
              </a:tblGrid>
              <a:tr h="1706849">
                <a:tc>
                  <a:txBody>
                    <a:bodyPr/>
                    <a:lstStyle/>
                    <a:p>
                      <a:pPr rtl="0" fontAlgn="t">
                        <a:spcBef>
                          <a:spcPts val="0"/>
                        </a:spcBef>
                        <a:spcAft>
                          <a:spcPts val="0"/>
                        </a:spcAft>
                      </a:pPr>
                      <a:r>
                        <a:rPr lang="en-US" sz="1800" b="1" i="0" u="none" strike="noStrike" dirty="0">
                          <a:solidFill>
                            <a:srgbClr val="000000"/>
                          </a:solidFill>
                          <a:effectLst/>
                          <a:highlight>
                            <a:srgbClr val="00FF00"/>
                          </a:highlight>
                          <a:latin typeface="Arial" panose="020B0604020202020204" pitchFamily="34" charset="0"/>
                        </a:rPr>
                        <a:t>True Positive (TP)</a:t>
                      </a:r>
                      <a:endParaRPr lang="en-US" sz="1800" dirty="0">
                        <a:effectLst/>
                        <a:highlight>
                          <a:srgbClr val="00FF00"/>
                        </a:highligh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Reality: Cancer</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ML model Predicted: Cancer</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 of TP: 1</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highlight>
                            <a:srgbClr val="FF0000"/>
                          </a:highlight>
                          <a:latin typeface="Arial" panose="020B0604020202020204" pitchFamily="34" charset="0"/>
                        </a:rPr>
                        <a:t>False Positive (FP)</a:t>
                      </a:r>
                      <a:endParaRPr lang="en-US" sz="1800" dirty="0">
                        <a:effectLst/>
                        <a:highlight>
                          <a:srgbClr val="FF0000"/>
                        </a:highligh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Reality: Normal</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ML model Predicted: Cancer</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 of FP: 1</a:t>
                      </a:r>
                      <a:endParaRPr lang="en-US" sz="1800" dirty="0">
                        <a:effectLs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934151"/>
                  </a:ext>
                </a:extLst>
              </a:tr>
              <a:tr h="1706849">
                <a:tc>
                  <a:txBody>
                    <a:bodyPr/>
                    <a:lstStyle/>
                    <a:p>
                      <a:pPr rtl="0" fontAlgn="t">
                        <a:spcBef>
                          <a:spcPts val="0"/>
                        </a:spcBef>
                        <a:spcAft>
                          <a:spcPts val="0"/>
                        </a:spcAft>
                      </a:pPr>
                      <a:r>
                        <a:rPr lang="en-US" sz="1800" b="1" i="0" u="none" strike="noStrike" dirty="0">
                          <a:solidFill>
                            <a:srgbClr val="000000"/>
                          </a:solidFill>
                          <a:effectLst/>
                          <a:highlight>
                            <a:srgbClr val="FF0000"/>
                          </a:highlight>
                          <a:latin typeface="Arial" panose="020B0604020202020204" pitchFamily="34" charset="0"/>
                        </a:rPr>
                        <a:t>False Negative (FN)</a:t>
                      </a:r>
                      <a:endParaRPr lang="en-US" sz="1800" dirty="0">
                        <a:effectLst/>
                        <a:highlight>
                          <a:srgbClr val="FF0000"/>
                        </a:highligh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Reality: Cancer</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ML model Predicted: Normal</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 of FN: 8</a:t>
                      </a:r>
                      <a:endParaRPr lang="en-US" sz="1800" dirty="0">
                        <a:effectLs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1" i="0" u="none" strike="noStrike" dirty="0">
                          <a:solidFill>
                            <a:srgbClr val="000000"/>
                          </a:solidFill>
                          <a:effectLst/>
                          <a:highlight>
                            <a:srgbClr val="00FF00"/>
                          </a:highlight>
                          <a:latin typeface="Arial" panose="020B0604020202020204" pitchFamily="34" charset="0"/>
                        </a:rPr>
                        <a:t>True Negative (TN)</a:t>
                      </a:r>
                      <a:endParaRPr lang="en-US" sz="1800" dirty="0">
                        <a:effectLst/>
                        <a:highlight>
                          <a:srgbClr val="00FF00"/>
                        </a:highligh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Reality: Normal</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ML model Predicted: Normal</a:t>
                      </a:r>
                      <a:endParaRPr lang="en-US" sz="1800" dirty="0">
                        <a:effectLst/>
                      </a:endParaRPr>
                    </a:p>
                    <a:p>
                      <a:pPr marL="457200" rtl="0" fontAlgn="t">
                        <a:spcBef>
                          <a:spcPts val="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a:t>
                      </a:r>
                      <a:r>
                        <a:rPr lang="en-US" sz="1800" b="0" i="0" u="none" strike="noStrike" dirty="0">
                          <a:solidFill>
                            <a:srgbClr val="000000"/>
                          </a:solidFill>
                          <a:effectLst/>
                          <a:latin typeface="Arial" panose="020B0604020202020204" pitchFamily="34" charset="0"/>
                        </a:rPr>
                        <a:t># of TN: 90</a:t>
                      </a:r>
                      <a:endParaRPr lang="en-US" sz="1800" dirty="0">
                        <a:effectLst/>
                      </a:endParaRPr>
                    </a:p>
                    <a:p>
                      <a:pPr rtl="0" fontAlgn="t">
                        <a:spcBef>
                          <a:spcPts val="0"/>
                        </a:spcBef>
                        <a:spcAft>
                          <a:spcPts val="0"/>
                        </a:spcAft>
                      </a:pPr>
                      <a:r>
                        <a:rPr lang="en-US" sz="1800" b="0" i="0" u="none" strike="noStrike" dirty="0">
                          <a:solidFill>
                            <a:srgbClr val="000000"/>
                          </a:solidFill>
                          <a:effectLst/>
                          <a:latin typeface="Arial" panose="020B0604020202020204" pitchFamily="34" charset="0"/>
                        </a:rPr>
                        <a:t> </a:t>
                      </a:r>
                      <a:endParaRPr lang="en-US" sz="18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8759"/>
                  </a:ext>
                </a:extLst>
              </a:tr>
            </a:tbl>
          </a:graphicData>
        </a:graphic>
      </p:graphicFrame>
      <p:sp>
        <p:nvSpPr>
          <p:cNvPr id="8" name="TextBox 7">
            <a:extLst>
              <a:ext uri="{FF2B5EF4-FFF2-40B4-BE49-F238E27FC236}">
                <a16:creationId xmlns:a16="http://schemas.microsoft.com/office/drawing/2014/main" id="{238B8424-7C3F-4212-B37E-A40982E2FB57}"/>
              </a:ext>
            </a:extLst>
          </p:cNvPr>
          <p:cNvSpPr txBox="1"/>
          <p:nvPr/>
        </p:nvSpPr>
        <p:spPr>
          <a:xfrm>
            <a:off x="1220443" y="5517188"/>
            <a:ext cx="8352182" cy="1200329"/>
          </a:xfrm>
          <a:prstGeom prst="rect">
            <a:avLst/>
          </a:prstGeom>
          <a:noFill/>
        </p:spPr>
        <p:txBody>
          <a:bodyPr wrap="square">
            <a:spAutoFit/>
          </a:bodyPr>
          <a:lstStyle/>
          <a:p>
            <a:endParaRPr lang="en-US"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Accuracy = (1+90)/(1+90+1+8) = 0.91 or 91 %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Why is this a bad model??</a:t>
            </a:r>
            <a:endParaRPr lang="en-US" dirty="0"/>
          </a:p>
        </p:txBody>
      </p:sp>
    </p:spTree>
    <p:extLst>
      <p:ext uri="{BB962C8B-B14F-4D97-AF65-F5344CB8AC3E}">
        <p14:creationId xmlns:p14="http://schemas.microsoft.com/office/powerpoint/2010/main" val="6833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Confusion Matrix</a:t>
            </a:r>
          </a:p>
        </p:txBody>
      </p:sp>
      <p:graphicFrame>
        <p:nvGraphicFramePr>
          <p:cNvPr id="6" name="Table 5">
            <a:extLst>
              <a:ext uri="{FF2B5EF4-FFF2-40B4-BE49-F238E27FC236}">
                <a16:creationId xmlns:a16="http://schemas.microsoft.com/office/drawing/2014/main" id="{0351E235-4267-4B32-A343-1BBFF3CBCC27}"/>
              </a:ext>
            </a:extLst>
          </p:cNvPr>
          <p:cNvGraphicFramePr>
            <a:graphicFrameLocks noGrp="1"/>
          </p:cNvGraphicFramePr>
          <p:nvPr>
            <p:extLst/>
          </p:nvPr>
        </p:nvGraphicFramePr>
        <p:xfrm>
          <a:off x="5514974" y="1817815"/>
          <a:ext cx="5838826" cy="3241040"/>
        </p:xfrm>
        <a:graphic>
          <a:graphicData uri="http://schemas.openxmlformats.org/drawingml/2006/table">
            <a:tbl>
              <a:tblPr/>
              <a:tblGrid>
                <a:gridCol w="2919413">
                  <a:extLst>
                    <a:ext uri="{9D8B030D-6E8A-4147-A177-3AD203B41FA5}">
                      <a16:colId xmlns:a16="http://schemas.microsoft.com/office/drawing/2014/main" val="421746794"/>
                    </a:ext>
                  </a:extLst>
                </a:gridCol>
                <a:gridCol w="2919413">
                  <a:extLst>
                    <a:ext uri="{9D8B030D-6E8A-4147-A177-3AD203B41FA5}">
                      <a16:colId xmlns:a16="http://schemas.microsoft.com/office/drawing/2014/main" val="2750714494"/>
                    </a:ext>
                  </a:extLst>
                </a:gridCol>
              </a:tblGrid>
              <a:tr h="1611185">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Positive (TP)</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TP: 1</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Positive (FP)</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FP: 1</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934151"/>
                  </a:ext>
                </a:extLst>
              </a:tr>
              <a:tr h="1611185">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Negative (FN)</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FN: 8</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Negative (TN)</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TN: 90</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8759"/>
                  </a:ext>
                </a:extLst>
              </a:tr>
            </a:tbl>
          </a:graphicData>
        </a:graphic>
      </p:graphicFrame>
      <p:sp>
        <p:nvSpPr>
          <p:cNvPr id="8" name="TextBox 7">
            <a:extLst>
              <a:ext uri="{FF2B5EF4-FFF2-40B4-BE49-F238E27FC236}">
                <a16:creationId xmlns:a16="http://schemas.microsoft.com/office/drawing/2014/main" id="{238B8424-7C3F-4212-B37E-A40982E2FB57}"/>
              </a:ext>
            </a:extLst>
          </p:cNvPr>
          <p:cNvSpPr txBox="1"/>
          <p:nvPr/>
        </p:nvSpPr>
        <p:spPr>
          <a:xfrm>
            <a:off x="148880" y="1929882"/>
            <a:ext cx="4951758" cy="4524315"/>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Accuracy = 0.91 or 91 %</a:t>
            </a:r>
          </a:p>
          <a:p>
            <a:endParaRPr lang="en-US"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Of the 91 normal cases, the model correctly identifies 90 as normal. That's good.</a:t>
            </a:r>
          </a:p>
          <a:p>
            <a:endParaRPr lang="en-US" dirty="0">
              <a:solidFill>
                <a:srgbClr val="000000"/>
              </a:solidFill>
              <a:latin typeface="Arial" panose="020B0604020202020204" pitchFamily="34" charset="0"/>
            </a:endParaRPr>
          </a:p>
          <a:p>
            <a:r>
              <a:rPr lang="en-US" sz="1800" b="0" i="0" u="none" strike="noStrike" dirty="0">
                <a:solidFill>
                  <a:srgbClr val="000000"/>
                </a:solidFill>
                <a:effectLst/>
                <a:latin typeface="Arial" panose="020B0604020202020204" pitchFamily="34" charset="0"/>
              </a:rPr>
              <a:t>However, of the 9 cancer cases, the model only </a:t>
            </a:r>
            <a:r>
              <a:rPr lang="en-US" sz="1800" b="1" i="0" u="none" strike="noStrike" dirty="0">
                <a:solidFill>
                  <a:srgbClr val="000000"/>
                </a:solidFill>
                <a:effectLst/>
                <a:latin typeface="Arial" panose="020B0604020202020204" pitchFamily="34" charset="0"/>
              </a:rPr>
              <a:t>correctly identifies 1 as predicted cancer risk terrible outcome, as 8 out of 9 cancer cases go undiagnosed!</a:t>
            </a:r>
          </a:p>
          <a:p>
            <a:endParaRPr lang="en-US" dirty="0">
              <a:solidFill>
                <a:srgbClr val="000000"/>
              </a:solidFill>
              <a:latin typeface="Arial" panose="020B0604020202020204" pitchFamily="34" charset="0"/>
            </a:endParaRPr>
          </a:p>
          <a:p>
            <a:endParaRPr lang="en-US"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our model is no better than one that has zero predictive ability to distinguish cancer cases from normal “no risk” cases.</a:t>
            </a:r>
            <a:endParaRPr lang="en-US" dirty="0">
              <a:effectLst/>
            </a:endParaRPr>
          </a:p>
          <a:p>
            <a:endParaRPr lang="en-US" sz="1800" b="0" i="0" u="none" strike="noStrike"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39442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Precision and Recall</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838200" y="1299412"/>
            <a:ext cx="10515600" cy="4877551"/>
          </a:xfrm>
        </p:spPr>
        <p:txBody>
          <a:bodyPr>
            <a:normAutofit/>
          </a:bodyPr>
          <a:lstStyle/>
          <a:p>
            <a:r>
              <a:rPr lang="en-US" sz="2600" dirty="0"/>
              <a:t> Precision: What proportion of positive identifications was actually correct?</a:t>
            </a:r>
          </a:p>
          <a:p>
            <a:pPr lvl="1"/>
            <a:r>
              <a:rPr lang="en-US" sz="2200" dirty="0"/>
              <a:t>How many of the model predictions as cancer are correct</a:t>
            </a:r>
          </a:p>
          <a:p>
            <a:pPr lvl="1"/>
            <a:endParaRPr lang="en-US" sz="2200" dirty="0"/>
          </a:p>
          <a:p>
            <a:r>
              <a:rPr lang="en-US" sz="2600" dirty="0"/>
              <a:t>Recall: What proportion of actual positives was identified correctly?</a:t>
            </a:r>
          </a:p>
          <a:p>
            <a:pPr lvl="1"/>
            <a:r>
              <a:rPr lang="en-US" sz="2200" dirty="0"/>
              <a:t>How many of the actual cancer labels were correctly identified</a:t>
            </a:r>
          </a:p>
          <a:p>
            <a:pPr lvl="1"/>
            <a:endParaRPr lang="en-US" sz="2200" dirty="0"/>
          </a:p>
        </p:txBody>
      </p:sp>
      <p:graphicFrame>
        <p:nvGraphicFramePr>
          <p:cNvPr id="6" name="Table 5">
            <a:extLst>
              <a:ext uri="{FF2B5EF4-FFF2-40B4-BE49-F238E27FC236}">
                <a16:creationId xmlns:a16="http://schemas.microsoft.com/office/drawing/2014/main" id="{67234E12-52C1-44E0-8FE8-F6A84637481C}"/>
              </a:ext>
            </a:extLst>
          </p:cNvPr>
          <p:cNvGraphicFramePr>
            <a:graphicFrameLocks noGrp="1"/>
          </p:cNvGraphicFramePr>
          <p:nvPr>
            <p:extLst/>
          </p:nvPr>
        </p:nvGraphicFramePr>
        <p:xfrm>
          <a:off x="2928937" y="3429000"/>
          <a:ext cx="5838826" cy="3241040"/>
        </p:xfrm>
        <a:graphic>
          <a:graphicData uri="http://schemas.openxmlformats.org/drawingml/2006/table">
            <a:tbl>
              <a:tblPr/>
              <a:tblGrid>
                <a:gridCol w="2919413">
                  <a:extLst>
                    <a:ext uri="{9D8B030D-6E8A-4147-A177-3AD203B41FA5}">
                      <a16:colId xmlns:a16="http://schemas.microsoft.com/office/drawing/2014/main" val="421746794"/>
                    </a:ext>
                  </a:extLst>
                </a:gridCol>
                <a:gridCol w="2919413">
                  <a:extLst>
                    <a:ext uri="{9D8B030D-6E8A-4147-A177-3AD203B41FA5}">
                      <a16:colId xmlns:a16="http://schemas.microsoft.com/office/drawing/2014/main" val="2750714494"/>
                    </a:ext>
                  </a:extLst>
                </a:gridCol>
              </a:tblGrid>
              <a:tr h="1611185">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Positive (TP)</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TP: 1</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Positive (FP)</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FP: 1</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934151"/>
                  </a:ext>
                </a:extLst>
              </a:tr>
              <a:tr h="1611185">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Negative (FN)</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FN: 8</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Negative (TN)</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TN: 90</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8759"/>
                  </a:ext>
                </a:extLst>
              </a:tr>
            </a:tbl>
          </a:graphicData>
        </a:graphic>
      </p:graphicFrame>
    </p:spTree>
    <p:extLst>
      <p:ext uri="{BB962C8B-B14F-4D97-AF65-F5344CB8AC3E}">
        <p14:creationId xmlns:p14="http://schemas.microsoft.com/office/powerpoint/2010/main" val="269463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86F07C-EB5B-454A-BC45-F3AFFE18BD97}"/>
              </a:ext>
            </a:extLst>
          </p:cNvPr>
          <p:cNvSpPr>
            <a:spLocks noGrp="1"/>
          </p:cNvSpPr>
          <p:nvPr>
            <p:ph type="title"/>
          </p:nvPr>
        </p:nvSpPr>
        <p:spPr>
          <a:xfrm>
            <a:off x="838200" y="365126"/>
            <a:ext cx="10515600" cy="934286"/>
          </a:xfrm>
        </p:spPr>
        <p:txBody>
          <a:bodyPr>
            <a:normAutofit/>
          </a:bodyPr>
          <a:lstStyle/>
          <a:p>
            <a:r>
              <a:rPr lang="en-US" sz="3600" dirty="0"/>
              <a:t>Precision and Recall</a:t>
            </a:r>
          </a:p>
        </p:txBody>
      </p:sp>
      <p:sp>
        <p:nvSpPr>
          <p:cNvPr id="5" name="Content Placeholder 4">
            <a:extLst>
              <a:ext uri="{FF2B5EF4-FFF2-40B4-BE49-F238E27FC236}">
                <a16:creationId xmlns:a16="http://schemas.microsoft.com/office/drawing/2014/main" id="{83B38FAB-A2B4-4404-9092-EA953BB2F6A6}"/>
              </a:ext>
            </a:extLst>
          </p:cNvPr>
          <p:cNvSpPr>
            <a:spLocks noGrp="1"/>
          </p:cNvSpPr>
          <p:nvPr>
            <p:ph idx="1"/>
          </p:nvPr>
        </p:nvSpPr>
        <p:spPr>
          <a:xfrm>
            <a:off x="666750" y="4742699"/>
            <a:ext cx="11277600" cy="2001001"/>
          </a:xfrm>
        </p:spPr>
        <p:txBody>
          <a:bodyPr>
            <a:normAutofit/>
          </a:bodyPr>
          <a:lstStyle/>
          <a:p>
            <a:r>
              <a:rPr lang="en-US" sz="2600" dirty="0"/>
              <a:t> Precision: What proportion of positive identifications was actually correct?</a:t>
            </a:r>
          </a:p>
          <a:p>
            <a:pPr lvl="1"/>
            <a:r>
              <a:rPr lang="en-US" sz="1800" b="0" i="0" u="none" strike="noStrike" dirty="0">
                <a:solidFill>
                  <a:srgbClr val="000000"/>
                </a:solidFill>
                <a:effectLst/>
                <a:latin typeface="Arial" panose="020B0604020202020204" pitchFamily="34" charset="0"/>
              </a:rPr>
              <a:t>Precision = TP/ (TP+FP) = 1+ (1+1) = 0.5</a:t>
            </a:r>
            <a:endParaRPr lang="en-US" sz="2200" dirty="0"/>
          </a:p>
          <a:p>
            <a:pPr lvl="1"/>
            <a:endParaRPr lang="en-US" sz="2200" dirty="0"/>
          </a:p>
          <a:p>
            <a:r>
              <a:rPr lang="en-US" sz="2600" dirty="0"/>
              <a:t>Recall: What proportion of actual positives was identified correctly?</a:t>
            </a:r>
          </a:p>
          <a:p>
            <a:pPr lvl="1"/>
            <a:r>
              <a:rPr lang="en-US" sz="1800" b="0" i="0" u="none" strike="noStrike" dirty="0">
                <a:solidFill>
                  <a:srgbClr val="000000"/>
                </a:solidFill>
                <a:effectLst/>
                <a:latin typeface="Arial" panose="020B0604020202020204" pitchFamily="34" charset="0"/>
              </a:rPr>
              <a:t>Recall = TP / (TP+FN) = 1/(1+8) = 0.11</a:t>
            </a:r>
            <a:endParaRPr lang="en-US" sz="2200" dirty="0"/>
          </a:p>
        </p:txBody>
      </p:sp>
      <p:graphicFrame>
        <p:nvGraphicFramePr>
          <p:cNvPr id="6" name="Table 5">
            <a:extLst>
              <a:ext uri="{FF2B5EF4-FFF2-40B4-BE49-F238E27FC236}">
                <a16:creationId xmlns:a16="http://schemas.microsoft.com/office/drawing/2014/main" id="{67234E12-52C1-44E0-8FE8-F6A84637481C}"/>
              </a:ext>
            </a:extLst>
          </p:cNvPr>
          <p:cNvGraphicFramePr>
            <a:graphicFrameLocks noGrp="1"/>
          </p:cNvGraphicFramePr>
          <p:nvPr>
            <p:extLst/>
          </p:nvPr>
        </p:nvGraphicFramePr>
        <p:xfrm>
          <a:off x="1624012" y="1299412"/>
          <a:ext cx="5514976" cy="3241040"/>
        </p:xfrm>
        <a:graphic>
          <a:graphicData uri="http://schemas.openxmlformats.org/drawingml/2006/table">
            <a:tbl>
              <a:tblPr/>
              <a:tblGrid>
                <a:gridCol w="2757488">
                  <a:extLst>
                    <a:ext uri="{9D8B030D-6E8A-4147-A177-3AD203B41FA5}">
                      <a16:colId xmlns:a16="http://schemas.microsoft.com/office/drawing/2014/main" val="421746794"/>
                    </a:ext>
                  </a:extLst>
                </a:gridCol>
                <a:gridCol w="2757488">
                  <a:extLst>
                    <a:ext uri="{9D8B030D-6E8A-4147-A177-3AD203B41FA5}">
                      <a16:colId xmlns:a16="http://schemas.microsoft.com/office/drawing/2014/main" val="2750714494"/>
                    </a:ext>
                  </a:extLst>
                </a:gridCol>
              </a:tblGrid>
              <a:tr h="1387519">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Positive (TP)</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TP: 1</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Positive (FP)</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FP: 1</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934151"/>
                  </a:ext>
                </a:extLst>
              </a:tr>
              <a:tr h="1373982">
                <a:tc>
                  <a:txBody>
                    <a:bodyPr/>
                    <a:lstStyle/>
                    <a:p>
                      <a:pPr rtl="0" fontAlgn="t">
                        <a:spcBef>
                          <a:spcPts val="0"/>
                        </a:spcBef>
                        <a:spcAft>
                          <a:spcPts val="0"/>
                        </a:spcAft>
                      </a:pPr>
                      <a:r>
                        <a:rPr lang="en-US" sz="1400" b="1" i="0" u="none" strike="noStrike" dirty="0">
                          <a:solidFill>
                            <a:srgbClr val="000000"/>
                          </a:solidFill>
                          <a:effectLst/>
                          <a:highlight>
                            <a:srgbClr val="FF0000"/>
                          </a:highlight>
                          <a:latin typeface="Arial" panose="020B0604020202020204" pitchFamily="34" charset="0"/>
                        </a:rPr>
                        <a:t>False Negative (FN)</a:t>
                      </a:r>
                      <a:endParaRPr lang="en-US" sz="1400" dirty="0">
                        <a:effectLst/>
                        <a:highlight>
                          <a:srgbClr val="FF00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Cancer</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FN: 8</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highlight>
                            <a:srgbClr val="00FF00"/>
                          </a:highlight>
                          <a:latin typeface="Arial" panose="020B0604020202020204" pitchFamily="34" charset="0"/>
                        </a:rPr>
                        <a:t>True Negative (TN)</a:t>
                      </a:r>
                      <a:endParaRPr lang="en-US" sz="1400" dirty="0">
                        <a:effectLst/>
                        <a:highlight>
                          <a:srgbClr val="00FF00"/>
                        </a:highligh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Reality: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ML model Predicted: Normal</a:t>
                      </a:r>
                      <a:endParaRPr lang="en-US" sz="1400" dirty="0">
                        <a:effectLst/>
                      </a:endParaRPr>
                    </a:p>
                    <a:p>
                      <a:pPr marL="457200" rtl="0" fontAlgn="t">
                        <a:spcBef>
                          <a:spcPts val="0"/>
                        </a:spcBef>
                        <a:spcAft>
                          <a:spcPts val="0"/>
                        </a:spcAft>
                      </a:pPr>
                      <a:r>
                        <a:rPr lang="en-US" sz="1400" b="0" i="0" u="none" strike="noStrike" dirty="0">
                          <a:solidFill>
                            <a:srgbClr val="000000"/>
                          </a:solidFill>
                          <a:effectLst/>
                          <a:latin typeface="Arial" panose="020B0604020202020204" pitchFamily="34" charset="0"/>
                        </a:rPr>
                        <a:t>●</a:t>
                      </a:r>
                      <a:r>
                        <a:rPr lang="en-US" sz="1400" b="0" i="0" u="none" strike="noStrike" dirty="0">
                          <a:solidFill>
                            <a:srgbClr val="000000"/>
                          </a:solidFill>
                          <a:effectLst/>
                          <a:latin typeface="Times New Roman" panose="02020603050405020304" pitchFamily="18" charset="0"/>
                        </a:rPr>
                        <a:t>      </a:t>
                      </a:r>
                      <a:r>
                        <a:rPr lang="en-US" sz="1400" b="0" i="0" u="none" strike="noStrike" dirty="0">
                          <a:solidFill>
                            <a:srgbClr val="000000"/>
                          </a:solidFill>
                          <a:effectLst/>
                          <a:latin typeface="Arial" panose="020B0604020202020204" pitchFamily="34" charset="0"/>
                        </a:rPr>
                        <a:t># of TN: 90</a:t>
                      </a:r>
                      <a:endParaRPr lang="en-US" sz="1400"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 </a:t>
                      </a:r>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8759"/>
                  </a:ext>
                </a:extLst>
              </a:tr>
            </a:tbl>
          </a:graphicData>
        </a:graphic>
      </p:graphicFrame>
    </p:spTree>
    <p:extLst>
      <p:ext uri="{BB962C8B-B14F-4D97-AF65-F5344CB8AC3E}">
        <p14:creationId xmlns:p14="http://schemas.microsoft.com/office/powerpoint/2010/main" val="102319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3709</TotalTime>
  <Words>2389</Words>
  <Application>Microsoft Office PowerPoint</Application>
  <PresentationFormat>Widescreen</PresentationFormat>
  <Paragraphs>313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AIM-AHEAD Introductory Courses in AI/ML Concepts</vt:lpstr>
      <vt:lpstr>Classification Metrics</vt:lpstr>
      <vt:lpstr>Evaluating Classification Model Predictions</vt:lpstr>
      <vt:lpstr>Accuracy</vt:lpstr>
      <vt:lpstr>Accuracy: Some Terms</vt:lpstr>
      <vt:lpstr>Confusion Matrix</vt:lpstr>
      <vt:lpstr>Confusion Matrix</vt:lpstr>
      <vt:lpstr>Precision and Recall</vt:lpstr>
      <vt:lpstr>Precision and Recall</vt:lpstr>
      <vt:lpstr>F1 score: Combination of Precision and Recall</vt:lpstr>
      <vt:lpstr>Model comparison: Use Case</vt:lpstr>
      <vt:lpstr>Model comparison: Use Case</vt:lpstr>
      <vt:lpstr>Precision and Recall: A Tug of War</vt:lpstr>
      <vt:lpstr>ROC Curve and AUC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D. McCoy</dc:creator>
  <cp:lastModifiedBy>Matthew D. McCoy</cp:lastModifiedBy>
  <cp:revision>14</cp:revision>
  <dcterms:created xsi:type="dcterms:W3CDTF">2022-11-15T15:20:37Z</dcterms:created>
  <dcterms:modified xsi:type="dcterms:W3CDTF">2023-03-28T09:08:37Z</dcterms:modified>
</cp:coreProperties>
</file>