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8" roundtripDataSignature="AMtx7mhq4ECktJ9nbpNikg3v/peR6KBi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FB14687-299C-4BF6-846C-190E5A15916E}">
  <a:tblStyle styleId="{1FB14687-299C-4BF6-846C-190E5A1591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52"/>
    <p:restoredTop sz="94694"/>
  </p:normalViewPr>
  <p:slideViewPr>
    <p:cSldViewPr snapToGrid="0" showGuides="1">
      <p:cViewPr varScale="1">
        <p:scale>
          <a:sx n="117" d="100"/>
          <a:sy n="117" d="100"/>
        </p:scale>
        <p:origin x="1832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7.263177273302575E-5"/>
          <c:y val="1.701020111341657E-2"/>
          <c:w val="0.94936510555361098"/>
          <c:h val="0.95676628304431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explosion val="41"/>
          <c:dPt>
            <c:idx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0-4E71-974C-AE4A-DC795505AC73}"/>
              </c:ext>
            </c:extLst>
          </c:dPt>
          <c:dPt>
            <c:idx val="1"/>
            <c:bubble3D val="0"/>
            <c:explosion val="16"/>
            <c:spPr>
              <a:solidFill>
                <a:schemeClr val="accent2">
                  <a:lumMod val="40000"/>
                  <a:lumOff val="6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4E71-974C-AE4A-DC795505AC73}"/>
              </c:ext>
            </c:extLst>
          </c:dPt>
          <c:dPt>
            <c:idx val="2"/>
            <c:bubble3D val="0"/>
            <c:spPr>
              <a:solidFill>
                <a:schemeClr val="tx2"/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4E71-974C-AE4A-DC795505AC73}"/>
              </c:ext>
            </c:extLst>
          </c:dPt>
          <c:dPt>
            <c:idx val="3"/>
            <c:bubble3D val="0"/>
            <c:spPr>
              <a:solidFill>
                <a:schemeClr val="accent4">
                  <a:alpha val="9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</c:dPt>
          <c:dLbls>
            <c:delete val="1"/>
          </c:dLbls>
          <c:cat>
            <c:strRef>
              <c:f>Sheet1!$A$2:$A$5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2.6</c:v>
                </c:pt>
                <c:pt idx="1">
                  <c:v>8.2000000000000011</c:v>
                </c:pt>
                <c:pt idx="2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E71-974C-AE4A-DC795505AC73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B47-574A-AE42-A2327DF4B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99990808"/>
        <c:axId val="599993784"/>
      </c:lineChart>
      <c:catAx>
        <c:axId val="599990808"/>
        <c:scaling>
          <c:orientation val="minMax"/>
        </c:scaling>
        <c:delete val="0"/>
        <c:axPos val="b"/>
        <c:numFmt formatCode="General" sourceLinked="0"/>
        <c:majorTickMark val="cross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599993784"/>
        <c:crosses val="autoZero"/>
        <c:auto val="1"/>
        <c:lblAlgn val="ctr"/>
        <c:lblOffset val="100"/>
        <c:noMultiLvlLbl val="0"/>
      </c:catAx>
      <c:valAx>
        <c:axId val="5999937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599990808"/>
        <c:crossesAt val="1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72-7F4C-BD7D-55B116E168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00052200"/>
        <c:axId val="600055176"/>
      </c:lineChart>
      <c:catAx>
        <c:axId val="600052200"/>
        <c:scaling>
          <c:orientation val="minMax"/>
        </c:scaling>
        <c:delete val="0"/>
        <c:axPos val="b"/>
        <c:numFmt formatCode="General" sourceLinked="0"/>
        <c:majorTickMark val="cross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600055176"/>
        <c:crosses val="autoZero"/>
        <c:auto val="1"/>
        <c:lblAlgn val="ctr"/>
        <c:lblOffset val="100"/>
        <c:noMultiLvlLbl val="0"/>
      </c:catAx>
      <c:valAx>
        <c:axId val="6000551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600052200"/>
        <c:crossesAt val="1"/>
        <c:crossBetween val="midCat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3" name="Google Shape;393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Get rid of the legacy points</a:t>
            </a:r>
            <a:endParaRPr/>
          </a:p>
        </p:txBody>
      </p:sp>
      <p:sp>
        <p:nvSpPr>
          <p:cNvPr id="394" name="Google Shape;394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6" name="Google Shape;40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Get rid of the legacy points</a:t>
            </a:r>
            <a:endParaRPr/>
          </a:p>
        </p:txBody>
      </p:sp>
      <p:sp>
        <p:nvSpPr>
          <p:cNvPr id="407" name="Google Shape;407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3" name="Google Shape;423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0" name="Google Shape;440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1" name="Google Shape;461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8" name="Google Shape;468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Change numbers to LATEX as well</a:t>
            </a:r>
            <a:endParaRPr/>
          </a:p>
        </p:txBody>
      </p:sp>
      <p:sp>
        <p:nvSpPr>
          <p:cNvPr id="469" name="Google Shape;469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8" name="Google Shape;488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5" name="Google Shape;495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7" name="Google Shape;517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LATEX font</a:t>
            </a:r>
            <a:endParaRPr/>
          </a:p>
        </p:txBody>
      </p:sp>
      <p:sp>
        <p:nvSpPr>
          <p:cNvPr id="518" name="Google Shape;518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1" name="Google Shape;751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9" name="Google Shape;81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Swap: market seg and organize clusters</a:t>
            </a:r>
            <a:endParaRPr/>
          </a:p>
        </p:txBody>
      </p:sp>
      <p:sp>
        <p:nvSpPr>
          <p:cNvPr id="243" name="Google Shape;243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5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5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4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4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4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5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5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8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0.png"/><Relationship Id="rId10" Type="http://schemas.openxmlformats.org/officeDocument/2006/relationships/image" Target="../media/image39.png"/><Relationship Id="rId4" Type="http://schemas.openxmlformats.org/officeDocument/2006/relationships/image" Target="../media/image29.png"/><Relationship Id="rId9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chart" Target="../charts/chart3.xml"/><Relationship Id="rId4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chart" Target="../charts/chart1.xml"/><Relationship Id="rId7" Type="http://schemas.openxmlformats.org/officeDocument/2006/relationships/image" Target="../media/image10.png"/><Relationship Id="rId12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985239" y="3033599"/>
            <a:ext cx="10515600" cy="910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l"/>
            <a:r>
              <a:rPr lang="en-US" sz="3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AI/ML for Healthcare Applications : </a:t>
            </a:r>
            <a:br>
              <a:rPr lang="en-US" sz="3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r>
              <a:rPr lang="en-US" sz="36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Lab 2 Unsupervised Learning: K-means Clustering</a:t>
            </a:r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/>
              <a:t>Learning without labels</a:t>
            </a:r>
            <a:endParaRPr/>
          </a:p>
        </p:txBody>
      </p:sp>
      <p:sp>
        <p:nvSpPr>
          <p:cNvPr id="2" name="Google Shape;90;p1">
            <a:extLst>
              <a:ext uri="{FF2B5EF4-FFF2-40B4-BE49-F238E27FC236}">
                <a16:creationId xmlns:a16="http://schemas.microsoft.com/office/drawing/2014/main" id="{2946B6ED-FF43-66D0-6CBA-9948E8F71797}"/>
              </a:ext>
            </a:extLst>
          </p:cNvPr>
          <p:cNvSpPr txBox="1">
            <a:spLocks/>
          </p:cNvSpPr>
          <p:nvPr/>
        </p:nvSpPr>
        <p:spPr>
          <a:xfrm>
            <a:off x="-2471057" y="5446259"/>
            <a:ext cx="9144000" cy="643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buClr>
                <a:schemeClr val="dk1"/>
              </a:buClr>
            </a:pPr>
            <a:r>
              <a:rPr lang="en-US" dirty="0"/>
              <a:t>Samir Gupta, PhD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97B770-44F9-F85A-817B-737415DDC9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08" t="756" r="1686" b="52076"/>
          <a:stretch/>
        </p:blipFill>
        <p:spPr>
          <a:xfrm>
            <a:off x="4419599" y="174171"/>
            <a:ext cx="2972018" cy="22143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1D0269-C18A-F2D0-352D-9EC29E867F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67" t="45873" r="10921" b="31440"/>
          <a:stretch/>
        </p:blipFill>
        <p:spPr>
          <a:xfrm>
            <a:off x="3396342" y="5557122"/>
            <a:ext cx="5399315" cy="106505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K-means</a:t>
            </a:r>
            <a:endParaRPr/>
          </a:p>
        </p:txBody>
      </p:sp>
      <p:sp>
        <p:nvSpPr>
          <p:cNvPr id="317" name="Google Shape;31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K-means is clustering algorithms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Group data points into groups/clusters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Iterative algorithm: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lang="en-US" sz="2400">
                <a:solidFill>
                  <a:srgbClr val="0070C0"/>
                </a:solidFill>
              </a:rPr>
              <a:t>Select/update cluster centers (Centroid)</a:t>
            </a:r>
            <a:endParaRPr/>
          </a:p>
          <a:p>
            <a:pPr marL="1143000" lvl="2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rgbClr val="0070C0"/>
              </a:solidFill>
            </a:endParaRP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lang="en-US" sz="2400">
                <a:solidFill>
                  <a:srgbClr val="0070C0"/>
                </a:solidFill>
              </a:rPr>
              <a:t>Assign data points to cluster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2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163175" cy="8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2D unlabeled feature space</a:t>
            </a:r>
            <a:endParaRPr/>
          </a:p>
        </p:txBody>
      </p:sp>
      <p:pic>
        <p:nvPicPr>
          <p:cNvPr id="323" name="Google Shape;323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2100" y="1228726"/>
            <a:ext cx="8890523" cy="5264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35201" y="584517"/>
            <a:ext cx="7598833" cy="5688967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13"/>
          <p:cNvSpPr/>
          <p:nvPr/>
        </p:nvSpPr>
        <p:spPr>
          <a:xfrm rot="-8065706">
            <a:off x="4388119" y="2138227"/>
            <a:ext cx="316243" cy="309995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3"/>
          <p:cNvSpPr/>
          <p:nvPr/>
        </p:nvSpPr>
        <p:spPr>
          <a:xfrm rot="-8065706">
            <a:off x="6469833" y="4278105"/>
            <a:ext cx="316243" cy="309995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 cap="flat" cmpd="sng">
            <a:solidFill>
              <a:srgbClr val="0000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3"/>
          <p:cNvSpPr txBox="1"/>
          <p:nvPr/>
        </p:nvSpPr>
        <p:spPr>
          <a:xfrm>
            <a:off x="9413098" y="2782669"/>
            <a:ext cx="277890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 centroids: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Randomly select two points</a:t>
            </a:r>
            <a:endParaRPr/>
          </a:p>
        </p:txBody>
      </p:sp>
      <p:sp>
        <p:nvSpPr>
          <p:cNvPr id="332" name="Google Shape;332;p13"/>
          <p:cNvSpPr/>
          <p:nvPr/>
        </p:nvSpPr>
        <p:spPr>
          <a:xfrm rot="-8065706">
            <a:off x="10005822" y="2138225"/>
            <a:ext cx="316243" cy="309995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13"/>
          <p:cNvSpPr/>
          <p:nvPr/>
        </p:nvSpPr>
        <p:spPr>
          <a:xfrm rot="-8065706">
            <a:off x="10448574" y="2138225"/>
            <a:ext cx="316243" cy="309995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 cap="flat" cmpd="sng">
            <a:solidFill>
              <a:srgbClr val="0000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13"/>
          <p:cNvSpPr txBox="1"/>
          <p:nvPr/>
        </p:nvSpPr>
        <p:spPr>
          <a:xfrm>
            <a:off x="311476" y="122852"/>
            <a:ext cx="17728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35200" y="584517"/>
            <a:ext cx="7598832" cy="5688967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14"/>
          <p:cNvSpPr/>
          <p:nvPr/>
        </p:nvSpPr>
        <p:spPr>
          <a:xfrm>
            <a:off x="4324864" y="2071805"/>
            <a:ext cx="1161536" cy="84919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14"/>
          <p:cNvSpPr/>
          <p:nvPr/>
        </p:nvSpPr>
        <p:spPr>
          <a:xfrm>
            <a:off x="5730811" y="3789165"/>
            <a:ext cx="1161536" cy="84919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14"/>
          <p:cNvSpPr/>
          <p:nvPr/>
        </p:nvSpPr>
        <p:spPr>
          <a:xfrm rot="-8065706">
            <a:off x="4388119" y="2138227"/>
            <a:ext cx="316243" cy="309995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4"/>
          <p:cNvSpPr/>
          <p:nvPr/>
        </p:nvSpPr>
        <p:spPr>
          <a:xfrm rot="-8065706">
            <a:off x="6469833" y="4278105"/>
            <a:ext cx="316243" cy="309995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 cap="flat" cmpd="sng">
            <a:solidFill>
              <a:srgbClr val="0000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14"/>
          <p:cNvSpPr txBox="1"/>
          <p:nvPr/>
        </p:nvSpPr>
        <p:spPr>
          <a:xfrm>
            <a:off x="9070761" y="3013501"/>
            <a:ext cx="312123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 points based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distance to centroid</a:t>
            </a:r>
            <a:endParaRPr/>
          </a:p>
        </p:txBody>
      </p:sp>
      <p:sp>
        <p:nvSpPr>
          <p:cNvPr id="345" name="Google Shape;345;p14"/>
          <p:cNvSpPr txBox="1"/>
          <p:nvPr/>
        </p:nvSpPr>
        <p:spPr>
          <a:xfrm>
            <a:off x="311476" y="122852"/>
            <a:ext cx="415953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 1: Cluster Assignment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35200" y="584516"/>
            <a:ext cx="7598832" cy="568896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15"/>
          <p:cNvSpPr/>
          <p:nvPr/>
        </p:nvSpPr>
        <p:spPr>
          <a:xfrm>
            <a:off x="4324864" y="2071805"/>
            <a:ext cx="1161536" cy="84919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5"/>
          <p:cNvSpPr/>
          <p:nvPr/>
        </p:nvSpPr>
        <p:spPr>
          <a:xfrm>
            <a:off x="5730811" y="3789165"/>
            <a:ext cx="1161536" cy="84919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15"/>
          <p:cNvSpPr/>
          <p:nvPr/>
        </p:nvSpPr>
        <p:spPr>
          <a:xfrm rot="-8065706">
            <a:off x="4388119" y="2138227"/>
            <a:ext cx="316243" cy="309995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15"/>
          <p:cNvSpPr/>
          <p:nvPr/>
        </p:nvSpPr>
        <p:spPr>
          <a:xfrm rot="-8065706">
            <a:off x="6469833" y="4278105"/>
            <a:ext cx="316243" cy="309995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 cap="flat" cmpd="sng">
            <a:solidFill>
              <a:srgbClr val="0000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15"/>
          <p:cNvSpPr/>
          <p:nvPr/>
        </p:nvSpPr>
        <p:spPr>
          <a:xfrm rot="-8065706">
            <a:off x="5166728" y="2393897"/>
            <a:ext cx="316243" cy="309995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15"/>
          <p:cNvSpPr/>
          <p:nvPr/>
        </p:nvSpPr>
        <p:spPr>
          <a:xfrm rot="-8065706">
            <a:off x="5668309" y="3868805"/>
            <a:ext cx="316243" cy="309995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 cap="flat" cmpd="sng">
            <a:solidFill>
              <a:srgbClr val="0000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15"/>
          <p:cNvSpPr txBox="1"/>
          <p:nvPr/>
        </p:nvSpPr>
        <p:spPr>
          <a:xfrm>
            <a:off x="9070761" y="3013501"/>
            <a:ext cx="322646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new centroids</a:t>
            </a:r>
            <a:endParaRPr/>
          </a:p>
        </p:txBody>
      </p:sp>
      <p:sp>
        <p:nvSpPr>
          <p:cNvPr id="358" name="Google Shape;358;p15"/>
          <p:cNvSpPr txBox="1"/>
          <p:nvPr/>
        </p:nvSpPr>
        <p:spPr>
          <a:xfrm>
            <a:off x="311476" y="122852"/>
            <a:ext cx="356879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 1: Move Centroid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35201" y="584516"/>
            <a:ext cx="7598831" cy="568896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16"/>
          <p:cNvSpPr/>
          <p:nvPr/>
        </p:nvSpPr>
        <p:spPr>
          <a:xfrm>
            <a:off x="4324864" y="2071805"/>
            <a:ext cx="1161536" cy="84919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16"/>
          <p:cNvSpPr/>
          <p:nvPr/>
        </p:nvSpPr>
        <p:spPr>
          <a:xfrm>
            <a:off x="5730811" y="3789165"/>
            <a:ext cx="1161536" cy="84919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16"/>
          <p:cNvSpPr/>
          <p:nvPr/>
        </p:nvSpPr>
        <p:spPr>
          <a:xfrm rot="-8065706">
            <a:off x="5166728" y="2393897"/>
            <a:ext cx="316243" cy="309995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16"/>
          <p:cNvSpPr/>
          <p:nvPr/>
        </p:nvSpPr>
        <p:spPr>
          <a:xfrm rot="-8065706">
            <a:off x="5668309" y="3868805"/>
            <a:ext cx="316243" cy="309995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 cap="flat" cmpd="sng">
            <a:solidFill>
              <a:srgbClr val="0000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16"/>
          <p:cNvSpPr txBox="1"/>
          <p:nvPr/>
        </p:nvSpPr>
        <p:spPr>
          <a:xfrm>
            <a:off x="8827337" y="3013499"/>
            <a:ext cx="312123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 points based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distance to centroid</a:t>
            </a:r>
            <a:endParaRPr/>
          </a:p>
        </p:txBody>
      </p:sp>
      <p:sp>
        <p:nvSpPr>
          <p:cNvPr id="369" name="Google Shape;369;p16"/>
          <p:cNvSpPr txBox="1"/>
          <p:nvPr/>
        </p:nvSpPr>
        <p:spPr>
          <a:xfrm>
            <a:off x="311476" y="122852"/>
            <a:ext cx="4123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 2: Cluster Assignment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1991" y="584200"/>
            <a:ext cx="7594600" cy="568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17"/>
          <p:cNvSpPr/>
          <p:nvPr/>
        </p:nvSpPr>
        <p:spPr>
          <a:xfrm rot="-8065706">
            <a:off x="5166728" y="2393897"/>
            <a:ext cx="316243" cy="309995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17"/>
          <p:cNvSpPr/>
          <p:nvPr/>
        </p:nvSpPr>
        <p:spPr>
          <a:xfrm rot="-8065706">
            <a:off x="5668309" y="3868805"/>
            <a:ext cx="316243" cy="309995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 cap="flat" cmpd="sng">
            <a:solidFill>
              <a:srgbClr val="0000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17"/>
          <p:cNvSpPr/>
          <p:nvPr/>
        </p:nvSpPr>
        <p:spPr>
          <a:xfrm rot="-8065706">
            <a:off x="5846259" y="1943143"/>
            <a:ext cx="316243" cy="309995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17"/>
          <p:cNvSpPr/>
          <p:nvPr/>
        </p:nvSpPr>
        <p:spPr>
          <a:xfrm rot="-8065706">
            <a:off x="5169117" y="4253503"/>
            <a:ext cx="316243" cy="309995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 cap="flat" cmpd="sng">
            <a:solidFill>
              <a:srgbClr val="0000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17"/>
          <p:cNvSpPr txBox="1"/>
          <p:nvPr/>
        </p:nvSpPr>
        <p:spPr>
          <a:xfrm>
            <a:off x="9070761" y="3013501"/>
            <a:ext cx="322646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new centroids</a:t>
            </a:r>
            <a:endParaRPr/>
          </a:p>
        </p:txBody>
      </p:sp>
      <p:sp>
        <p:nvSpPr>
          <p:cNvPr id="380" name="Google Shape;380;p17"/>
          <p:cNvSpPr txBox="1"/>
          <p:nvPr/>
        </p:nvSpPr>
        <p:spPr>
          <a:xfrm>
            <a:off x="311476" y="122852"/>
            <a:ext cx="356879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 2: Move Centroid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1991" y="584200"/>
            <a:ext cx="7594600" cy="568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18"/>
          <p:cNvSpPr/>
          <p:nvPr/>
        </p:nvSpPr>
        <p:spPr>
          <a:xfrm rot="-8065706">
            <a:off x="5846259" y="1943143"/>
            <a:ext cx="316243" cy="309995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18"/>
          <p:cNvSpPr/>
          <p:nvPr/>
        </p:nvSpPr>
        <p:spPr>
          <a:xfrm rot="-8065706">
            <a:off x="5169117" y="4253503"/>
            <a:ext cx="316243" cy="309995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 cap="flat" cmpd="sng">
            <a:solidFill>
              <a:srgbClr val="0000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18"/>
          <p:cNvSpPr/>
          <p:nvPr/>
        </p:nvSpPr>
        <p:spPr>
          <a:xfrm>
            <a:off x="4064001" y="1852970"/>
            <a:ext cx="717207" cy="76323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18"/>
          <p:cNvSpPr txBox="1"/>
          <p:nvPr/>
        </p:nvSpPr>
        <p:spPr>
          <a:xfrm>
            <a:off x="8827337" y="3013499"/>
            <a:ext cx="312123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 points based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distance to centroid</a:t>
            </a:r>
            <a:endParaRPr/>
          </a:p>
        </p:txBody>
      </p:sp>
      <p:sp>
        <p:nvSpPr>
          <p:cNvPr id="390" name="Google Shape;390;p18"/>
          <p:cNvSpPr txBox="1"/>
          <p:nvPr/>
        </p:nvSpPr>
        <p:spPr>
          <a:xfrm>
            <a:off x="311476" y="122852"/>
            <a:ext cx="405482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Iteration3: Cluster Assignment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Google Shape;39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1991" y="584200"/>
            <a:ext cx="7594600" cy="568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19"/>
          <p:cNvSpPr/>
          <p:nvPr/>
        </p:nvSpPr>
        <p:spPr>
          <a:xfrm rot="-8065706">
            <a:off x="5846259" y="1943143"/>
            <a:ext cx="316243" cy="309995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19"/>
          <p:cNvSpPr/>
          <p:nvPr/>
        </p:nvSpPr>
        <p:spPr>
          <a:xfrm rot="-8065706">
            <a:off x="5169117" y="4253503"/>
            <a:ext cx="316243" cy="309995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 cap="flat" cmpd="sng">
            <a:solidFill>
              <a:srgbClr val="0000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19"/>
          <p:cNvSpPr/>
          <p:nvPr/>
        </p:nvSpPr>
        <p:spPr>
          <a:xfrm rot="-8065706">
            <a:off x="6565653" y="1919392"/>
            <a:ext cx="316243" cy="309995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19"/>
          <p:cNvSpPr/>
          <p:nvPr/>
        </p:nvSpPr>
        <p:spPr>
          <a:xfrm rot="-8065706">
            <a:off x="4401709" y="4498675"/>
            <a:ext cx="316243" cy="309995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 cap="flat" cmpd="sng">
            <a:solidFill>
              <a:srgbClr val="0000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19"/>
          <p:cNvSpPr/>
          <p:nvPr/>
        </p:nvSpPr>
        <p:spPr>
          <a:xfrm>
            <a:off x="4064001" y="1852970"/>
            <a:ext cx="717207" cy="76323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19"/>
          <p:cNvSpPr txBox="1"/>
          <p:nvPr/>
        </p:nvSpPr>
        <p:spPr>
          <a:xfrm>
            <a:off x="9070761" y="3013501"/>
            <a:ext cx="322646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new centroids</a:t>
            </a:r>
            <a:endParaRPr/>
          </a:p>
        </p:txBody>
      </p:sp>
      <p:sp>
        <p:nvSpPr>
          <p:cNvPr id="403" name="Google Shape;403;p19"/>
          <p:cNvSpPr txBox="1"/>
          <p:nvPr/>
        </p:nvSpPr>
        <p:spPr>
          <a:xfrm>
            <a:off x="311476" y="122852"/>
            <a:ext cx="356879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 3: Move Centroid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1991" y="584200"/>
            <a:ext cx="7594600" cy="568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20"/>
          <p:cNvSpPr/>
          <p:nvPr/>
        </p:nvSpPr>
        <p:spPr>
          <a:xfrm rot="-8065706">
            <a:off x="6565653" y="1919392"/>
            <a:ext cx="316243" cy="309995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20"/>
          <p:cNvSpPr/>
          <p:nvPr/>
        </p:nvSpPr>
        <p:spPr>
          <a:xfrm rot="-8065706">
            <a:off x="4401709" y="4498675"/>
            <a:ext cx="316243" cy="309995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 cap="flat" cmpd="sng">
            <a:solidFill>
              <a:srgbClr val="0000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20"/>
          <p:cNvSpPr/>
          <p:nvPr/>
        </p:nvSpPr>
        <p:spPr>
          <a:xfrm>
            <a:off x="4064001" y="1852970"/>
            <a:ext cx="717207" cy="76323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20"/>
          <p:cNvSpPr txBox="1"/>
          <p:nvPr/>
        </p:nvSpPr>
        <p:spPr>
          <a:xfrm>
            <a:off x="8827337" y="3013499"/>
            <a:ext cx="312123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Assign points based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distance to centroid</a:t>
            </a:r>
            <a:endParaRPr/>
          </a:p>
        </p:txBody>
      </p:sp>
      <p:sp>
        <p:nvSpPr>
          <p:cNvPr id="414" name="Google Shape;414;p20"/>
          <p:cNvSpPr txBox="1"/>
          <p:nvPr/>
        </p:nvSpPr>
        <p:spPr>
          <a:xfrm>
            <a:off x="311476" y="122852"/>
            <a:ext cx="405482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Iteration4: Cluster Assignment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/>
        </p:nvSpPr>
        <p:spPr>
          <a:xfrm>
            <a:off x="508000" y="371025"/>
            <a:ext cx="11074400" cy="666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Supervised learning</a:t>
            </a:r>
            <a:endParaRPr/>
          </a:p>
        </p:txBody>
      </p:sp>
      <p:sp>
        <p:nvSpPr>
          <p:cNvPr id="103" name="Google Shape;103;p3"/>
          <p:cNvSpPr txBox="1"/>
          <p:nvPr/>
        </p:nvSpPr>
        <p:spPr>
          <a:xfrm>
            <a:off x="508000" y="5664200"/>
            <a:ext cx="11074400" cy="666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set: 						    </a:t>
            </a:r>
            <a:endParaRPr/>
          </a:p>
        </p:txBody>
      </p:sp>
      <p:cxnSp>
        <p:nvCxnSpPr>
          <p:cNvPr id="104" name="Google Shape;104;p3"/>
          <p:cNvCxnSpPr/>
          <p:nvPr/>
        </p:nvCxnSpPr>
        <p:spPr>
          <a:xfrm rot="10800000">
            <a:off x="4109192" y="1303833"/>
            <a:ext cx="14752" cy="3697824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05" name="Google Shape;105;p3"/>
          <p:cNvCxnSpPr/>
          <p:nvPr/>
        </p:nvCxnSpPr>
        <p:spPr>
          <a:xfrm>
            <a:off x="3860800" y="4747260"/>
            <a:ext cx="4470400" cy="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06" name="Google Shape;106;p3"/>
          <p:cNvSpPr/>
          <p:nvPr/>
        </p:nvSpPr>
        <p:spPr>
          <a:xfrm>
            <a:off x="5101041" y="3228105"/>
            <a:ext cx="308935" cy="308935"/>
          </a:xfrm>
          <a:prstGeom prst="ellipse">
            <a:avLst/>
          </a:prstGeom>
          <a:noFill/>
          <a:ln w="19050" cap="flat" cmpd="sng">
            <a:solidFill>
              <a:srgbClr val="8296B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/>
          <p:cNvSpPr/>
          <p:nvPr/>
        </p:nvSpPr>
        <p:spPr>
          <a:xfrm rot="2734294">
            <a:off x="6109245" y="1808542"/>
            <a:ext cx="405308" cy="405308"/>
          </a:xfrm>
          <a:prstGeom prst="plus">
            <a:avLst>
              <a:gd name="adj" fmla="val 46579"/>
            </a:avLst>
          </a:prstGeom>
          <a:solidFill>
            <a:schemeClr val="dk1"/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/>
          <p:nvPr/>
        </p:nvSpPr>
        <p:spPr>
          <a:xfrm>
            <a:off x="4854461" y="4188931"/>
            <a:ext cx="308935" cy="308935"/>
          </a:xfrm>
          <a:prstGeom prst="ellipse">
            <a:avLst/>
          </a:prstGeom>
          <a:noFill/>
          <a:ln w="19050" cap="flat" cmpd="sng">
            <a:solidFill>
              <a:srgbClr val="8296B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4497074" y="3584691"/>
            <a:ext cx="308935" cy="308935"/>
          </a:xfrm>
          <a:prstGeom prst="ellipse">
            <a:avLst/>
          </a:prstGeom>
          <a:noFill/>
          <a:ln w="19050" cap="flat" cmpd="sng">
            <a:solidFill>
              <a:srgbClr val="8296B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5218538" y="3892121"/>
            <a:ext cx="308935" cy="308935"/>
          </a:xfrm>
          <a:prstGeom prst="ellipse">
            <a:avLst/>
          </a:prstGeom>
          <a:noFill/>
          <a:ln w="19050" cap="flat" cmpd="sng">
            <a:solidFill>
              <a:srgbClr val="8296B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4497074" y="3034134"/>
            <a:ext cx="308935" cy="308935"/>
          </a:xfrm>
          <a:prstGeom prst="ellipse">
            <a:avLst/>
          </a:prstGeom>
          <a:noFill/>
          <a:ln w="19050" cap="flat" cmpd="sng">
            <a:solidFill>
              <a:srgbClr val="8296B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/>
          <p:nvPr/>
        </p:nvSpPr>
        <p:spPr>
          <a:xfrm rot="2734294">
            <a:off x="6179929" y="2330163"/>
            <a:ext cx="405308" cy="405308"/>
          </a:xfrm>
          <a:prstGeom prst="plus">
            <a:avLst>
              <a:gd name="adj" fmla="val 46579"/>
            </a:avLst>
          </a:prstGeom>
          <a:solidFill>
            <a:schemeClr val="dk1"/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 rot="2734294">
            <a:off x="6754323" y="2394406"/>
            <a:ext cx="405308" cy="405308"/>
          </a:xfrm>
          <a:prstGeom prst="plus">
            <a:avLst>
              <a:gd name="adj" fmla="val 46579"/>
            </a:avLst>
          </a:prstGeom>
          <a:solidFill>
            <a:schemeClr val="dk1"/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 rot="2734294">
            <a:off x="7137947" y="1942181"/>
            <a:ext cx="405308" cy="405308"/>
          </a:xfrm>
          <a:prstGeom prst="plus">
            <a:avLst>
              <a:gd name="adj" fmla="val 46579"/>
            </a:avLst>
          </a:prstGeom>
          <a:solidFill>
            <a:schemeClr val="dk1"/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 rot="2734294">
            <a:off x="6494318" y="1583473"/>
            <a:ext cx="405308" cy="405308"/>
          </a:xfrm>
          <a:prstGeom prst="plus">
            <a:avLst>
              <a:gd name="adj" fmla="val 46579"/>
            </a:avLst>
          </a:prstGeom>
          <a:solidFill>
            <a:schemeClr val="dk1"/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9614" y="1897215"/>
            <a:ext cx="297180" cy="200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11635" y="5001658"/>
            <a:ext cx="304800" cy="200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86101" y="5818703"/>
            <a:ext cx="7581900" cy="3886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3"/>
          <p:cNvCxnSpPr/>
          <p:nvPr/>
        </p:nvCxnSpPr>
        <p:spPr>
          <a:xfrm>
            <a:off x="3860800" y="4747260"/>
            <a:ext cx="4470400" cy="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pic>
        <p:nvPicPr>
          <p:cNvPr id="120" name="Google Shape;12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9614" y="1897215"/>
            <a:ext cx="297180" cy="200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K-means Visualization</a:t>
            </a:r>
            <a:endParaRPr/>
          </a:p>
        </p:txBody>
      </p:sp>
      <p:sp>
        <p:nvSpPr>
          <p:cNvPr id="420" name="Google Shape;420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http://tech.nitoyon.com/en/blog/2013/11/07/k-means/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2"/>
          <p:cNvSpPr txBox="1">
            <a:spLocks noGrp="1"/>
          </p:cNvSpPr>
          <p:nvPr>
            <p:ph type="title"/>
          </p:nvPr>
        </p:nvSpPr>
        <p:spPr>
          <a:xfrm>
            <a:off x="974354" y="112784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K-means Algorithm</a:t>
            </a:r>
            <a:endParaRPr/>
          </a:p>
        </p:txBody>
      </p:sp>
      <p:sp>
        <p:nvSpPr>
          <p:cNvPr id="427" name="Google Shape;427;p2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/>
              <a:t>Formal Definition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3"/>
          <p:cNvSpPr txBox="1"/>
          <p:nvPr/>
        </p:nvSpPr>
        <p:spPr>
          <a:xfrm>
            <a:off x="539667" y="1295400"/>
            <a:ext cx="11074400" cy="3539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Input:</a:t>
            </a:r>
            <a:endParaRPr/>
          </a:p>
          <a:p>
            <a:pPr marL="1219170" marR="0" lvl="1" indent="-60958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33"/>
              <a:buFont typeface="Calibri"/>
              <a:buChar char="-"/>
            </a:pPr>
            <a:r>
              <a:rPr lang="en-US" sz="3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(number of clusters)</a:t>
            </a:r>
            <a:endParaRPr/>
          </a:p>
          <a:p>
            <a:pPr marL="1219170" marR="0" lvl="1" indent="-60958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33"/>
              <a:buFont typeface="Calibri"/>
              <a:buChar char="-"/>
            </a:pPr>
            <a:r>
              <a:rPr lang="en-US" sz="3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set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3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3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(drop             convention)</a:t>
            </a:r>
            <a:endParaRPr/>
          </a:p>
        </p:txBody>
      </p:sp>
      <p:sp>
        <p:nvSpPr>
          <p:cNvPr id="433" name="Google Shape;433;p23"/>
          <p:cNvSpPr txBox="1"/>
          <p:nvPr/>
        </p:nvSpPr>
        <p:spPr>
          <a:xfrm>
            <a:off x="508000" y="371025"/>
            <a:ext cx="11074400" cy="666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33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algorithm</a:t>
            </a:r>
            <a:endParaRPr/>
          </a:p>
        </p:txBody>
      </p:sp>
      <p:pic>
        <p:nvPicPr>
          <p:cNvPr id="434" name="Google Shape;43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7200" y="2543431"/>
            <a:ext cx="3553968" cy="466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5557" y="4291321"/>
            <a:ext cx="1588008" cy="384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30133" y="4357225"/>
            <a:ext cx="1115568" cy="338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69561" y="2092367"/>
            <a:ext cx="344424" cy="277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4"/>
          <p:cNvSpPr txBox="1"/>
          <p:nvPr/>
        </p:nvSpPr>
        <p:spPr>
          <a:xfrm>
            <a:off x="539667" y="1295401"/>
            <a:ext cx="110744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Randomly initialize      cluster centroids</a:t>
            </a:r>
            <a:endParaRPr/>
          </a:p>
        </p:txBody>
      </p:sp>
      <p:sp>
        <p:nvSpPr>
          <p:cNvPr id="444" name="Google Shape;444;p24"/>
          <p:cNvSpPr txBox="1"/>
          <p:nvPr/>
        </p:nvSpPr>
        <p:spPr>
          <a:xfrm>
            <a:off x="508000" y="371026"/>
            <a:ext cx="110744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algorithm</a:t>
            </a:r>
            <a:endParaRPr/>
          </a:p>
        </p:txBody>
      </p:sp>
      <p:pic>
        <p:nvPicPr>
          <p:cNvPr id="445" name="Google Shape;445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73813" y="1448651"/>
            <a:ext cx="3456432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24"/>
          <p:cNvSpPr txBox="1"/>
          <p:nvPr/>
        </p:nvSpPr>
        <p:spPr>
          <a:xfrm>
            <a:off x="546536" y="1821691"/>
            <a:ext cx="11074400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for  =   1 to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:= index (from 1 to     ) of cluster centroid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closest to 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for    = 1 to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:= average (mean) of points assigned to cluster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</p:txBody>
      </p:sp>
      <p:pic>
        <p:nvPicPr>
          <p:cNvPr id="447" name="Google Shape;447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89833" y="2886275"/>
            <a:ext cx="499872" cy="368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69276" y="3312233"/>
            <a:ext cx="560832" cy="368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978681" y="4447326"/>
            <a:ext cx="396240" cy="268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666069" y="2573668"/>
            <a:ext cx="307340" cy="167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2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9058" y="3953536"/>
            <a:ext cx="315721" cy="254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2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909726" y="1486079"/>
            <a:ext cx="315721" cy="254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2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558035" y="2993346"/>
            <a:ext cx="315721" cy="254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2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332993" y="4436952"/>
            <a:ext cx="170433" cy="262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2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204488" y="3941051"/>
            <a:ext cx="170433" cy="262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2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507639" y="2447938"/>
            <a:ext cx="100584" cy="251460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24"/>
          <p:cNvSpPr txBox="1"/>
          <p:nvPr/>
        </p:nvSpPr>
        <p:spPr>
          <a:xfrm>
            <a:off x="9929813" y="2886475"/>
            <a:ext cx="20174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 Assignment</a:t>
            </a:r>
            <a:endParaRPr/>
          </a:p>
        </p:txBody>
      </p:sp>
      <p:sp>
        <p:nvSpPr>
          <p:cNvPr id="458" name="Google Shape;458;p24"/>
          <p:cNvSpPr txBox="1"/>
          <p:nvPr/>
        </p:nvSpPr>
        <p:spPr>
          <a:xfrm>
            <a:off x="10503426" y="4396772"/>
            <a:ext cx="16965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Move Centroids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5"/>
          <p:cNvSpPr txBox="1">
            <a:spLocks noGrp="1"/>
          </p:cNvSpPr>
          <p:nvPr>
            <p:ph type="title"/>
          </p:nvPr>
        </p:nvSpPr>
        <p:spPr>
          <a:xfrm>
            <a:off x="974354" y="112784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Clustering Optimization Objective</a:t>
            </a:r>
            <a:endParaRPr/>
          </a:p>
        </p:txBody>
      </p:sp>
      <p:sp>
        <p:nvSpPr>
          <p:cNvPr id="465" name="Google Shape;465;p2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/>
              <a:t>Question: How would quantify the quality of a particular clustering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6"/>
          <p:cNvSpPr txBox="1"/>
          <p:nvPr/>
        </p:nvSpPr>
        <p:spPr>
          <a:xfrm>
            <a:off x="508000" y="371026"/>
            <a:ext cx="11074400" cy="54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optimization objective</a:t>
            </a:r>
            <a:endParaRPr/>
          </a:p>
        </p:txBody>
      </p:sp>
      <p:sp>
        <p:nvSpPr>
          <p:cNvPr id="472" name="Google Shape;472;p26"/>
          <p:cNvSpPr txBox="1"/>
          <p:nvPr/>
        </p:nvSpPr>
        <p:spPr>
          <a:xfrm>
            <a:off x="711200" y="1048862"/>
            <a:ext cx="11074400" cy="2349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40296" marR="0" lvl="1" indent="-230711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index of cluster (1,2,…,   ) to which example          is currently assigned</a:t>
            </a:r>
            <a:endParaRPr/>
          </a:p>
          <a:p>
            <a:pPr marL="840296" marR="0" lvl="1" indent="-230711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cluster centroid     (              )</a:t>
            </a:r>
            <a:endParaRPr/>
          </a:p>
          <a:p>
            <a:pPr marL="840296" marR="0" lvl="1" indent="-230711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cluster centroid of cluster to which example          has been assigned</a:t>
            </a:r>
            <a:endParaRPr/>
          </a:p>
        </p:txBody>
      </p:sp>
      <p:sp>
        <p:nvSpPr>
          <p:cNvPr id="473" name="Google Shape;473;p26"/>
          <p:cNvSpPr txBox="1"/>
          <p:nvPr/>
        </p:nvSpPr>
        <p:spPr>
          <a:xfrm>
            <a:off x="508000" y="3362484"/>
            <a:ext cx="11074400" cy="995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Optimization objective: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4" name="Google Shape;47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796" y="1109715"/>
            <a:ext cx="499872" cy="368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29952" y="1109715"/>
            <a:ext cx="560832" cy="368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71336" y="2408549"/>
            <a:ext cx="560832" cy="368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1360" y="2108200"/>
            <a:ext cx="396240" cy="268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2500" y="2553540"/>
            <a:ext cx="673608" cy="277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2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727200" y="3937000"/>
            <a:ext cx="9037320" cy="1109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2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727200" y="5289296"/>
            <a:ext cx="6632448" cy="743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26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828800" y="6172200"/>
            <a:ext cx="1378459" cy="201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2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619398" y="2105227"/>
            <a:ext cx="1176020" cy="31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26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107779" y="1230901"/>
            <a:ext cx="287020" cy="231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26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165601" y="2119404"/>
            <a:ext cx="154940" cy="23876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26"/>
          <p:cNvSpPr txBox="1"/>
          <p:nvPr/>
        </p:nvSpPr>
        <p:spPr>
          <a:xfrm>
            <a:off x="9401175" y="5514975"/>
            <a:ext cx="264681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Distortion Function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7"/>
          <p:cNvSpPr txBox="1">
            <a:spLocks noGrp="1"/>
          </p:cNvSpPr>
          <p:nvPr>
            <p:ph type="title"/>
          </p:nvPr>
        </p:nvSpPr>
        <p:spPr>
          <a:xfrm>
            <a:off x="974354" y="112784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Random Initialization</a:t>
            </a:r>
            <a:endParaRPr/>
          </a:p>
        </p:txBody>
      </p:sp>
      <p:sp>
        <p:nvSpPr>
          <p:cNvPr id="492" name="Google Shape;492;p2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/>
              <a:t>Selecting the initial centroids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8"/>
          <p:cNvSpPr txBox="1"/>
          <p:nvPr/>
        </p:nvSpPr>
        <p:spPr>
          <a:xfrm>
            <a:off x="539667" y="1295401"/>
            <a:ext cx="110744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Randomly initialize      cluster centroids</a:t>
            </a:r>
            <a:endParaRPr/>
          </a:p>
        </p:txBody>
      </p:sp>
      <p:sp>
        <p:nvSpPr>
          <p:cNvPr id="499" name="Google Shape;499;p28"/>
          <p:cNvSpPr txBox="1"/>
          <p:nvPr/>
        </p:nvSpPr>
        <p:spPr>
          <a:xfrm>
            <a:off x="508000" y="371026"/>
            <a:ext cx="110744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K-means algorithm</a:t>
            </a:r>
            <a:endParaRPr/>
          </a:p>
        </p:txBody>
      </p:sp>
      <p:pic>
        <p:nvPicPr>
          <p:cNvPr id="500" name="Google Shape;50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73813" y="1448651"/>
            <a:ext cx="3456432" cy="365760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28"/>
          <p:cNvSpPr txBox="1"/>
          <p:nvPr/>
        </p:nvSpPr>
        <p:spPr>
          <a:xfrm>
            <a:off x="546536" y="1821691"/>
            <a:ext cx="11074400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for  =   1 to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:= index (from 1 to     ) of cluster centroid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   closest to 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for    = 1 to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:= average (mean) of points assigned to cluster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</p:txBody>
      </p:sp>
      <p:pic>
        <p:nvPicPr>
          <p:cNvPr id="502" name="Google Shape;502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89833" y="2886275"/>
            <a:ext cx="499872" cy="368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69276" y="3312233"/>
            <a:ext cx="560832" cy="368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978681" y="4447326"/>
            <a:ext cx="396240" cy="268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2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666069" y="2573668"/>
            <a:ext cx="307340" cy="167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2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749058" y="3953536"/>
            <a:ext cx="315721" cy="254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2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909726" y="1486079"/>
            <a:ext cx="315721" cy="254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2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558035" y="2993346"/>
            <a:ext cx="315721" cy="254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2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0332993" y="4436952"/>
            <a:ext cx="170433" cy="262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2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204488" y="3941051"/>
            <a:ext cx="170433" cy="262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2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507639" y="2447938"/>
            <a:ext cx="100584" cy="251460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28"/>
          <p:cNvSpPr txBox="1"/>
          <p:nvPr/>
        </p:nvSpPr>
        <p:spPr>
          <a:xfrm>
            <a:off x="9929813" y="2886475"/>
            <a:ext cx="20174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 Assignment</a:t>
            </a:r>
            <a:endParaRPr/>
          </a:p>
        </p:txBody>
      </p:sp>
      <p:sp>
        <p:nvSpPr>
          <p:cNvPr id="513" name="Google Shape;513;p28"/>
          <p:cNvSpPr txBox="1"/>
          <p:nvPr/>
        </p:nvSpPr>
        <p:spPr>
          <a:xfrm>
            <a:off x="10503426" y="4396772"/>
            <a:ext cx="169655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Move Centroids</a:t>
            </a:r>
            <a:endParaRPr/>
          </a:p>
        </p:txBody>
      </p:sp>
      <p:sp>
        <p:nvSpPr>
          <p:cNvPr id="514" name="Google Shape;514;p28"/>
          <p:cNvSpPr txBox="1"/>
          <p:nvPr/>
        </p:nvSpPr>
        <p:spPr>
          <a:xfrm>
            <a:off x="835600" y="6277047"/>
            <a:ext cx="58269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Question: How do we select initial centroid?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9"/>
          <p:cNvSpPr txBox="1"/>
          <p:nvPr/>
        </p:nvSpPr>
        <p:spPr>
          <a:xfrm>
            <a:off x="508000" y="371025"/>
            <a:ext cx="11074400" cy="666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initialization</a:t>
            </a:r>
            <a:endParaRPr/>
          </a:p>
        </p:txBody>
      </p:sp>
      <p:cxnSp>
        <p:nvCxnSpPr>
          <p:cNvPr id="521" name="Google Shape;521;p29"/>
          <p:cNvCxnSpPr/>
          <p:nvPr/>
        </p:nvCxnSpPr>
        <p:spPr>
          <a:xfrm rot="10800000">
            <a:off x="7493867" y="685802"/>
            <a:ext cx="0" cy="2457677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522" name="Google Shape;522;p29"/>
          <p:cNvCxnSpPr/>
          <p:nvPr/>
        </p:nvCxnSpPr>
        <p:spPr>
          <a:xfrm rot="10800000" flipH="1">
            <a:off x="7268888" y="2878124"/>
            <a:ext cx="4415112" cy="19133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523" name="Google Shape;523;p29"/>
          <p:cNvSpPr txBox="1"/>
          <p:nvPr/>
        </p:nvSpPr>
        <p:spPr>
          <a:xfrm>
            <a:off x="508000" y="1316277"/>
            <a:ext cx="5994400" cy="4113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have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33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Randomly pick     training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33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                    equal to these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examples.</a:t>
            </a:r>
            <a:endParaRPr/>
          </a:p>
        </p:txBody>
      </p:sp>
      <p:pic>
        <p:nvPicPr>
          <p:cNvPr id="524" name="Google Shape;524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2400" y="4439730"/>
            <a:ext cx="1930400" cy="281716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29"/>
          <p:cNvSpPr/>
          <p:nvPr/>
        </p:nvSpPr>
        <p:spPr>
          <a:xfrm>
            <a:off x="8107683" y="2453642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29"/>
          <p:cNvSpPr/>
          <p:nvPr/>
        </p:nvSpPr>
        <p:spPr>
          <a:xfrm>
            <a:off x="8493062" y="2105991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29"/>
          <p:cNvSpPr/>
          <p:nvPr/>
        </p:nvSpPr>
        <p:spPr>
          <a:xfrm>
            <a:off x="8818883" y="1760550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29"/>
          <p:cNvSpPr/>
          <p:nvPr/>
        </p:nvSpPr>
        <p:spPr>
          <a:xfrm>
            <a:off x="8879842" y="2268550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29"/>
          <p:cNvSpPr/>
          <p:nvPr/>
        </p:nvSpPr>
        <p:spPr>
          <a:xfrm>
            <a:off x="8171457" y="1844042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29"/>
          <p:cNvSpPr/>
          <p:nvPr/>
        </p:nvSpPr>
        <p:spPr>
          <a:xfrm>
            <a:off x="10058401" y="1336850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29"/>
          <p:cNvSpPr/>
          <p:nvPr/>
        </p:nvSpPr>
        <p:spPr>
          <a:xfrm>
            <a:off x="10689022" y="1295401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29"/>
          <p:cNvSpPr/>
          <p:nvPr/>
        </p:nvSpPr>
        <p:spPr>
          <a:xfrm>
            <a:off x="10871201" y="889001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29"/>
          <p:cNvSpPr/>
          <p:nvPr/>
        </p:nvSpPr>
        <p:spPr>
          <a:xfrm>
            <a:off x="10223774" y="972493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29"/>
          <p:cNvSpPr/>
          <p:nvPr/>
        </p:nvSpPr>
        <p:spPr>
          <a:xfrm>
            <a:off x="10977526" y="1621118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29"/>
          <p:cNvSpPr/>
          <p:nvPr/>
        </p:nvSpPr>
        <p:spPr>
          <a:xfrm>
            <a:off x="10426974" y="1682077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6" name="Google Shape;536;p29"/>
          <p:cNvCxnSpPr/>
          <p:nvPr/>
        </p:nvCxnSpPr>
        <p:spPr>
          <a:xfrm rot="10800000">
            <a:off x="7493867" y="3714523"/>
            <a:ext cx="0" cy="2457677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537" name="Google Shape;537;p29"/>
          <p:cNvCxnSpPr/>
          <p:nvPr/>
        </p:nvCxnSpPr>
        <p:spPr>
          <a:xfrm rot="10800000" flipH="1">
            <a:off x="7268888" y="5906846"/>
            <a:ext cx="4415112" cy="19133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538" name="Google Shape;538;p29"/>
          <p:cNvSpPr/>
          <p:nvPr/>
        </p:nvSpPr>
        <p:spPr>
          <a:xfrm>
            <a:off x="8107683" y="5482363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29"/>
          <p:cNvSpPr/>
          <p:nvPr/>
        </p:nvSpPr>
        <p:spPr>
          <a:xfrm>
            <a:off x="8493062" y="5134713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29"/>
          <p:cNvSpPr/>
          <p:nvPr/>
        </p:nvSpPr>
        <p:spPr>
          <a:xfrm>
            <a:off x="8818883" y="4789271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29"/>
          <p:cNvSpPr/>
          <p:nvPr/>
        </p:nvSpPr>
        <p:spPr>
          <a:xfrm>
            <a:off x="8879842" y="5297271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29"/>
          <p:cNvSpPr/>
          <p:nvPr/>
        </p:nvSpPr>
        <p:spPr>
          <a:xfrm>
            <a:off x="8171457" y="4872763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29"/>
          <p:cNvSpPr/>
          <p:nvPr/>
        </p:nvSpPr>
        <p:spPr>
          <a:xfrm>
            <a:off x="10058401" y="4365571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29"/>
          <p:cNvSpPr/>
          <p:nvPr/>
        </p:nvSpPr>
        <p:spPr>
          <a:xfrm>
            <a:off x="10689022" y="4324122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29"/>
          <p:cNvSpPr/>
          <p:nvPr/>
        </p:nvSpPr>
        <p:spPr>
          <a:xfrm>
            <a:off x="10871201" y="3917722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29"/>
          <p:cNvSpPr/>
          <p:nvPr/>
        </p:nvSpPr>
        <p:spPr>
          <a:xfrm>
            <a:off x="10223774" y="4001214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29"/>
          <p:cNvSpPr/>
          <p:nvPr/>
        </p:nvSpPr>
        <p:spPr>
          <a:xfrm>
            <a:off x="10977526" y="4649839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29"/>
          <p:cNvSpPr/>
          <p:nvPr/>
        </p:nvSpPr>
        <p:spPr>
          <a:xfrm>
            <a:off x="10426974" y="4710798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9" name="Google Shape;549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92587" y="1490976"/>
            <a:ext cx="1347216" cy="316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20070" y="2667664"/>
            <a:ext cx="373125" cy="300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4318" y="4933722"/>
            <a:ext cx="373125" cy="300481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29"/>
          <p:cNvSpPr/>
          <p:nvPr/>
        </p:nvSpPr>
        <p:spPr>
          <a:xfrm rot="-8065706">
            <a:off x="8238919" y="4961855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29"/>
          <p:cNvSpPr/>
          <p:nvPr/>
        </p:nvSpPr>
        <p:spPr>
          <a:xfrm rot="-8065706">
            <a:off x="10600910" y="1052789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 cap="flat" cmpd="sng">
            <a:solidFill>
              <a:srgbClr val="0000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29"/>
          <p:cNvSpPr/>
          <p:nvPr/>
        </p:nvSpPr>
        <p:spPr>
          <a:xfrm rot="-8065706">
            <a:off x="8519144" y="2014602"/>
            <a:ext cx="237182" cy="232496"/>
          </a:xfrm>
          <a:prstGeom prst="plus">
            <a:avLst>
              <a:gd name="adj" fmla="val 46579"/>
            </a:avLst>
          </a:prstGeom>
          <a:solidFill>
            <a:srgbClr val="FF0000"/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29"/>
          <p:cNvSpPr/>
          <p:nvPr/>
        </p:nvSpPr>
        <p:spPr>
          <a:xfrm rot="-8065706">
            <a:off x="8927283" y="5201753"/>
            <a:ext cx="237182" cy="232496"/>
          </a:xfrm>
          <a:prstGeom prst="plus">
            <a:avLst>
              <a:gd name="adj" fmla="val 46579"/>
            </a:avLst>
          </a:prstGeom>
          <a:solidFill>
            <a:srgbClr val="0000CC"/>
          </a:solidFill>
          <a:ln w="19050" cap="flat" cmpd="sng">
            <a:solidFill>
              <a:srgbClr val="0000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29"/>
          <p:cNvSpPr txBox="1"/>
          <p:nvPr/>
        </p:nvSpPr>
        <p:spPr>
          <a:xfrm>
            <a:off x="835600" y="6277047"/>
            <a:ext cx="523034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Question: Issue with random selection?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0"/>
          <p:cNvSpPr txBox="1"/>
          <p:nvPr/>
        </p:nvSpPr>
        <p:spPr>
          <a:xfrm>
            <a:off x="508000" y="371026"/>
            <a:ext cx="11074400" cy="54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optima</a:t>
            </a:r>
            <a:endParaRPr/>
          </a:p>
        </p:txBody>
      </p:sp>
      <p:grpSp>
        <p:nvGrpSpPr>
          <p:cNvPr id="562" name="Google Shape;562;p30"/>
          <p:cNvGrpSpPr/>
          <p:nvPr/>
        </p:nvGrpSpPr>
        <p:grpSpPr>
          <a:xfrm>
            <a:off x="1016000" y="1397000"/>
            <a:ext cx="3860800" cy="2907661"/>
            <a:chOff x="762000" y="1047750"/>
            <a:chExt cx="2895600" cy="2180746"/>
          </a:xfrm>
        </p:grpSpPr>
        <p:cxnSp>
          <p:nvCxnSpPr>
            <p:cNvPr id="563" name="Google Shape;563;p30"/>
            <p:cNvCxnSpPr/>
            <p:nvPr/>
          </p:nvCxnSpPr>
          <p:spPr>
            <a:xfrm rot="10800000">
              <a:off x="930734" y="1047750"/>
              <a:ext cx="0" cy="2180746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564" name="Google Shape;564;p30"/>
            <p:cNvCxnSpPr/>
            <p:nvPr/>
          </p:nvCxnSpPr>
          <p:spPr>
            <a:xfrm>
              <a:off x="762000" y="3043830"/>
              <a:ext cx="2895600" cy="0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sp>
          <p:nvSpPr>
            <p:cNvPr id="565" name="Google Shape;565;p30"/>
            <p:cNvSpPr/>
            <p:nvPr/>
          </p:nvSpPr>
          <p:spPr>
            <a:xfrm>
              <a:off x="1143000" y="2754631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30"/>
            <p:cNvSpPr/>
            <p:nvPr/>
          </p:nvSpPr>
          <p:spPr>
            <a:xfrm>
              <a:off x="1432034" y="2493893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30"/>
            <p:cNvSpPr/>
            <p:nvPr/>
          </p:nvSpPr>
          <p:spPr>
            <a:xfrm>
              <a:off x="1676400" y="2234812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30"/>
            <p:cNvSpPr/>
            <p:nvPr/>
          </p:nvSpPr>
          <p:spPr>
            <a:xfrm>
              <a:off x="1722119" y="2615812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30"/>
            <p:cNvSpPr/>
            <p:nvPr/>
          </p:nvSpPr>
          <p:spPr>
            <a:xfrm>
              <a:off x="1190830" y="2297431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30"/>
            <p:cNvSpPr/>
            <p:nvPr/>
          </p:nvSpPr>
          <p:spPr>
            <a:xfrm>
              <a:off x="1981200" y="1612237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30"/>
            <p:cNvSpPr/>
            <p:nvPr/>
          </p:nvSpPr>
          <p:spPr>
            <a:xfrm>
              <a:off x="2454166" y="1581150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30"/>
            <p:cNvSpPr/>
            <p:nvPr/>
          </p:nvSpPr>
          <p:spPr>
            <a:xfrm>
              <a:off x="2654598" y="1127488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30"/>
            <p:cNvSpPr/>
            <p:nvPr/>
          </p:nvSpPr>
          <p:spPr>
            <a:xfrm>
              <a:off x="2105230" y="1338969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30"/>
            <p:cNvSpPr/>
            <p:nvPr/>
          </p:nvSpPr>
          <p:spPr>
            <a:xfrm>
              <a:off x="2745502" y="1611521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30"/>
            <p:cNvSpPr/>
            <p:nvPr/>
          </p:nvSpPr>
          <p:spPr>
            <a:xfrm>
              <a:off x="2257630" y="1871157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30"/>
            <p:cNvSpPr/>
            <p:nvPr/>
          </p:nvSpPr>
          <p:spPr>
            <a:xfrm>
              <a:off x="3097797" y="2556512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30"/>
            <p:cNvSpPr/>
            <p:nvPr/>
          </p:nvSpPr>
          <p:spPr>
            <a:xfrm>
              <a:off x="2732035" y="2360050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30"/>
            <p:cNvSpPr/>
            <p:nvPr/>
          </p:nvSpPr>
          <p:spPr>
            <a:xfrm>
              <a:off x="2945397" y="2800350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30"/>
            <p:cNvSpPr/>
            <p:nvPr/>
          </p:nvSpPr>
          <p:spPr>
            <a:xfrm>
              <a:off x="2686316" y="2724150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30"/>
            <p:cNvSpPr/>
            <p:nvPr/>
          </p:nvSpPr>
          <p:spPr>
            <a:xfrm>
              <a:off x="2438400" y="2556511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1" name="Google Shape;581;p30"/>
          <p:cNvGrpSpPr/>
          <p:nvPr/>
        </p:nvGrpSpPr>
        <p:grpSpPr>
          <a:xfrm>
            <a:off x="5771797" y="371026"/>
            <a:ext cx="3352800" cy="2519369"/>
            <a:chOff x="4328848" y="278269"/>
            <a:chExt cx="2514600" cy="1889527"/>
          </a:xfrm>
        </p:grpSpPr>
        <p:sp>
          <p:nvSpPr>
            <p:cNvPr id="582" name="Google Shape;582;p30"/>
            <p:cNvSpPr/>
            <p:nvPr/>
          </p:nvSpPr>
          <p:spPr>
            <a:xfrm rot="2734294">
              <a:off x="5678090" y="629064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C00000"/>
            </a:solidFill>
            <a:ln w="1905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30"/>
            <p:cNvSpPr/>
            <p:nvPr/>
          </p:nvSpPr>
          <p:spPr>
            <a:xfrm rot="2734294">
              <a:off x="6024756" y="1547992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B050"/>
            </a:solidFill>
            <a:ln w="1905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30"/>
            <p:cNvSpPr/>
            <p:nvPr/>
          </p:nvSpPr>
          <p:spPr>
            <a:xfrm rot="2734294">
              <a:off x="4835702" y="1458520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2060"/>
            </a:solidFill>
            <a:ln w="1905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85" name="Google Shape;585;p30"/>
            <p:cNvCxnSpPr/>
            <p:nvPr/>
          </p:nvCxnSpPr>
          <p:spPr>
            <a:xfrm rot="10800000">
              <a:off x="4475380" y="278269"/>
              <a:ext cx="0" cy="1889527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586" name="Google Shape;586;p30"/>
            <p:cNvCxnSpPr/>
            <p:nvPr/>
          </p:nvCxnSpPr>
          <p:spPr>
            <a:xfrm>
              <a:off x="4328848" y="2007790"/>
              <a:ext cx="2514600" cy="0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sp>
          <p:nvSpPr>
            <p:cNvPr id="587" name="Google Shape;587;p30"/>
            <p:cNvSpPr/>
            <p:nvPr/>
          </p:nvSpPr>
          <p:spPr>
            <a:xfrm>
              <a:off x="4659716" y="1757211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4910720" y="1531293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30"/>
            <p:cNvSpPr/>
            <p:nvPr/>
          </p:nvSpPr>
          <p:spPr>
            <a:xfrm>
              <a:off x="5122932" y="1306810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30"/>
            <p:cNvSpPr/>
            <p:nvPr/>
          </p:nvSpPr>
          <p:spPr>
            <a:xfrm>
              <a:off x="5162636" y="1636930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4701253" y="1361066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30"/>
            <p:cNvSpPr/>
            <p:nvPr/>
          </p:nvSpPr>
          <p:spPr>
            <a:xfrm>
              <a:off x="5387627" y="767374"/>
              <a:ext cx="39703" cy="39614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30"/>
            <p:cNvSpPr/>
            <p:nvPr/>
          </p:nvSpPr>
          <p:spPr>
            <a:xfrm>
              <a:off x="5798361" y="740438"/>
              <a:ext cx="39703" cy="39614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5972420" y="347359"/>
              <a:ext cx="39703" cy="39614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30"/>
            <p:cNvSpPr/>
            <p:nvPr/>
          </p:nvSpPr>
          <p:spPr>
            <a:xfrm>
              <a:off x="5495337" y="530598"/>
              <a:ext cx="39703" cy="39614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30"/>
            <p:cNvSpPr/>
            <p:nvPr/>
          </p:nvSpPr>
          <p:spPr>
            <a:xfrm>
              <a:off x="6047166" y="759654"/>
              <a:ext cx="39703" cy="39614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30"/>
            <p:cNvSpPr/>
            <p:nvPr/>
          </p:nvSpPr>
          <p:spPr>
            <a:xfrm>
              <a:off x="5627685" y="991717"/>
              <a:ext cx="39703" cy="39614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30"/>
            <p:cNvSpPr/>
            <p:nvPr/>
          </p:nvSpPr>
          <p:spPr>
            <a:xfrm>
              <a:off x="6357303" y="1585549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30"/>
            <p:cNvSpPr/>
            <p:nvPr/>
          </p:nvSpPr>
          <p:spPr>
            <a:xfrm>
              <a:off x="6039668" y="1415323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30"/>
            <p:cNvSpPr/>
            <p:nvPr/>
          </p:nvSpPr>
          <p:spPr>
            <a:xfrm>
              <a:off x="6224956" y="1796825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30"/>
            <p:cNvSpPr/>
            <p:nvPr/>
          </p:nvSpPr>
          <p:spPr>
            <a:xfrm>
              <a:off x="5999965" y="1730801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30"/>
            <p:cNvSpPr/>
            <p:nvPr/>
          </p:nvSpPr>
          <p:spPr>
            <a:xfrm>
              <a:off x="5784669" y="1585549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3" name="Google Shape;603;p30"/>
          <p:cNvGrpSpPr/>
          <p:nvPr/>
        </p:nvGrpSpPr>
        <p:grpSpPr>
          <a:xfrm>
            <a:off x="5080000" y="3937001"/>
            <a:ext cx="3352800" cy="2519369"/>
            <a:chOff x="3810000" y="2952750"/>
            <a:chExt cx="2514600" cy="1889527"/>
          </a:xfrm>
        </p:grpSpPr>
        <p:sp>
          <p:nvSpPr>
            <p:cNvPr id="604" name="Google Shape;604;p30"/>
            <p:cNvSpPr/>
            <p:nvPr/>
          </p:nvSpPr>
          <p:spPr>
            <a:xfrm rot="2734294">
              <a:off x="5498348" y="4143895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C00000"/>
            </a:solidFill>
            <a:ln w="1905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30"/>
            <p:cNvSpPr/>
            <p:nvPr/>
          </p:nvSpPr>
          <p:spPr>
            <a:xfrm rot="2734294">
              <a:off x="5516540" y="4360721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B050"/>
            </a:solidFill>
            <a:ln w="1905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30"/>
            <p:cNvSpPr/>
            <p:nvPr/>
          </p:nvSpPr>
          <p:spPr>
            <a:xfrm rot="2734294">
              <a:off x="4826484" y="3714662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2060"/>
            </a:solidFill>
            <a:ln w="1905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07" name="Google Shape;607;p30"/>
            <p:cNvCxnSpPr/>
            <p:nvPr/>
          </p:nvCxnSpPr>
          <p:spPr>
            <a:xfrm rot="10800000">
              <a:off x="3956532" y="2952750"/>
              <a:ext cx="0" cy="1889527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608" name="Google Shape;608;p30"/>
            <p:cNvCxnSpPr/>
            <p:nvPr/>
          </p:nvCxnSpPr>
          <p:spPr>
            <a:xfrm>
              <a:off x="3810000" y="4682271"/>
              <a:ext cx="2514600" cy="0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sp>
          <p:nvSpPr>
            <p:cNvPr id="609" name="Google Shape;609;p30"/>
            <p:cNvSpPr/>
            <p:nvPr/>
          </p:nvSpPr>
          <p:spPr>
            <a:xfrm>
              <a:off x="4140868" y="4431692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30"/>
            <p:cNvSpPr/>
            <p:nvPr/>
          </p:nvSpPr>
          <p:spPr>
            <a:xfrm>
              <a:off x="4391872" y="4205774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30"/>
            <p:cNvSpPr/>
            <p:nvPr/>
          </p:nvSpPr>
          <p:spPr>
            <a:xfrm>
              <a:off x="4604084" y="3981291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30"/>
            <p:cNvSpPr/>
            <p:nvPr/>
          </p:nvSpPr>
          <p:spPr>
            <a:xfrm>
              <a:off x="4643788" y="4311411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30"/>
            <p:cNvSpPr/>
            <p:nvPr/>
          </p:nvSpPr>
          <p:spPr>
            <a:xfrm>
              <a:off x="4182405" y="4035547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30"/>
            <p:cNvSpPr/>
            <p:nvPr/>
          </p:nvSpPr>
          <p:spPr>
            <a:xfrm>
              <a:off x="4868779" y="3441855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30"/>
            <p:cNvSpPr/>
            <p:nvPr/>
          </p:nvSpPr>
          <p:spPr>
            <a:xfrm>
              <a:off x="5279513" y="3414919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30"/>
            <p:cNvSpPr/>
            <p:nvPr/>
          </p:nvSpPr>
          <p:spPr>
            <a:xfrm>
              <a:off x="5453572" y="3021840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30"/>
            <p:cNvSpPr/>
            <p:nvPr/>
          </p:nvSpPr>
          <p:spPr>
            <a:xfrm>
              <a:off x="4976489" y="3205079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5528318" y="3434135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5108837" y="3666198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5838455" y="4260030"/>
              <a:ext cx="39703" cy="39614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5520820" y="4089804"/>
              <a:ext cx="39703" cy="39614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30"/>
            <p:cNvSpPr/>
            <p:nvPr/>
          </p:nvSpPr>
          <p:spPr>
            <a:xfrm>
              <a:off x="5706108" y="4471306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30"/>
            <p:cNvSpPr/>
            <p:nvPr/>
          </p:nvSpPr>
          <p:spPr>
            <a:xfrm>
              <a:off x="5481117" y="4405282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5265821" y="4260030"/>
              <a:ext cx="39703" cy="39614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5" name="Google Shape;625;p30"/>
          <p:cNvGrpSpPr/>
          <p:nvPr/>
        </p:nvGrpSpPr>
        <p:grpSpPr>
          <a:xfrm>
            <a:off x="8636000" y="3879562"/>
            <a:ext cx="3352800" cy="2576807"/>
            <a:chOff x="6477000" y="2909672"/>
            <a:chExt cx="2514600" cy="1932605"/>
          </a:xfrm>
        </p:grpSpPr>
        <p:sp>
          <p:nvSpPr>
            <p:cNvPr id="626" name="Google Shape;626;p30"/>
            <p:cNvSpPr/>
            <p:nvPr/>
          </p:nvSpPr>
          <p:spPr>
            <a:xfrm rot="2734294">
              <a:off x="8045555" y="2948961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C00000"/>
            </a:solidFill>
            <a:ln w="1905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30"/>
            <p:cNvSpPr/>
            <p:nvPr/>
          </p:nvSpPr>
          <p:spPr>
            <a:xfrm rot="2734294">
              <a:off x="7544075" y="4150518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B050"/>
            </a:solidFill>
            <a:ln w="1905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30"/>
            <p:cNvSpPr/>
            <p:nvPr/>
          </p:nvSpPr>
          <p:spPr>
            <a:xfrm rot="2734294">
              <a:off x="7815125" y="3386600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2060"/>
            </a:solidFill>
            <a:ln w="1905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29" name="Google Shape;629;p30"/>
            <p:cNvCxnSpPr/>
            <p:nvPr/>
          </p:nvCxnSpPr>
          <p:spPr>
            <a:xfrm rot="10800000">
              <a:off x="6623532" y="2952750"/>
              <a:ext cx="0" cy="1889527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630" name="Google Shape;630;p30"/>
            <p:cNvCxnSpPr/>
            <p:nvPr/>
          </p:nvCxnSpPr>
          <p:spPr>
            <a:xfrm>
              <a:off x="6477000" y="4682271"/>
              <a:ext cx="2514600" cy="0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sp>
          <p:nvSpPr>
            <p:cNvPr id="631" name="Google Shape;631;p30"/>
            <p:cNvSpPr/>
            <p:nvPr/>
          </p:nvSpPr>
          <p:spPr>
            <a:xfrm>
              <a:off x="6807868" y="4431692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7058872" y="4205774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7271084" y="3981291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7310788" y="4311411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6849405" y="4035547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30"/>
            <p:cNvSpPr/>
            <p:nvPr/>
          </p:nvSpPr>
          <p:spPr>
            <a:xfrm>
              <a:off x="7535779" y="3441855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30"/>
            <p:cNvSpPr/>
            <p:nvPr/>
          </p:nvSpPr>
          <p:spPr>
            <a:xfrm>
              <a:off x="7946513" y="3414919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8120572" y="3021840"/>
              <a:ext cx="39703" cy="39614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7643489" y="3205079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8205951" y="3444768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7775837" y="3666198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8505455" y="4260030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8187820" y="4089804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8373108" y="4471306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8148117" y="4405282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7932821" y="4260030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7" name="Google Shape;647;p30"/>
          <p:cNvSpPr txBox="1"/>
          <p:nvPr/>
        </p:nvSpPr>
        <p:spPr>
          <a:xfrm>
            <a:off x="835600" y="6277047"/>
            <a:ext cx="139172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253870" cy="721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Example: Labeled Data</a:t>
            </a:r>
            <a:endParaRPr/>
          </a:p>
        </p:txBody>
      </p:sp>
      <p:graphicFrame>
        <p:nvGraphicFramePr>
          <p:cNvPr id="126" name="Google Shape;126;p4"/>
          <p:cNvGraphicFramePr/>
          <p:nvPr/>
        </p:nvGraphicFramePr>
        <p:xfrm>
          <a:off x="2358886" y="1975678"/>
          <a:ext cx="7474200" cy="3779600"/>
        </p:xfrm>
        <a:graphic>
          <a:graphicData uri="http://schemas.openxmlformats.org/drawingml/2006/table">
            <a:tbl>
              <a:tblPr firstRow="1" bandRow="1">
                <a:noFill/>
                <a:tableStyleId>{1FB14687-299C-4BF6-846C-190E5A15916E}</a:tableStyleId>
              </a:tblPr>
              <a:tblGrid>
                <a:gridCol w="108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9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0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>
                          <a:solidFill>
                            <a:srgbClr val="002060"/>
                          </a:solidFill>
                        </a:rPr>
                        <a:t>Age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2060"/>
                          </a:solidFill>
                        </a:rPr>
                        <a:t>Tumor size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2060"/>
                          </a:solidFill>
                        </a:rPr>
                        <a:t>(1-5)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2060"/>
                          </a:solidFill>
                        </a:rPr>
                        <a:t>pathogenic variants? (Y/N)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2060"/>
                          </a:solidFill>
                        </a:rPr>
                        <a:t>Clump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2060"/>
                          </a:solidFill>
                        </a:rPr>
                        <a:t>thickness (1-10)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C00000"/>
                          </a:solidFill>
                        </a:rPr>
                        <a:t>y=Malignant?</a:t>
                      </a:r>
                      <a:br>
                        <a:rPr lang="en-US" sz="2000">
                          <a:solidFill>
                            <a:srgbClr val="C00000"/>
                          </a:solidFill>
                        </a:rPr>
                      </a:br>
                      <a:r>
                        <a:rPr lang="en-US" sz="2000" b="1">
                          <a:solidFill>
                            <a:srgbClr val="C00000"/>
                          </a:solidFill>
                        </a:rPr>
                        <a:t>(LABEL)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20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55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35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70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25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47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Y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..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..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..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..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1"/>
          <p:cNvSpPr txBox="1"/>
          <p:nvPr/>
        </p:nvSpPr>
        <p:spPr>
          <a:xfrm>
            <a:off x="546536" y="1074023"/>
            <a:ext cx="11074400" cy="3375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i = 1 to 100 {</a:t>
            </a:r>
            <a:b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Randomly initialize K-means.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Run K-means. Get                                                 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Compute cost function (distortion)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6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</p:txBody>
      </p:sp>
      <p:sp>
        <p:nvSpPr>
          <p:cNvPr id="653" name="Google Shape;653;p31"/>
          <p:cNvSpPr txBox="1"/>
          <p:nvPr/>
        </p:nvSpPr>
        <p:spPr>
          <a:xfrm>
            <a:off x="539667" y="5150247"/>
            <a:ext cx="110744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clustering that gave lowest cost</a:t>
            </a:r>
            <a:endParaRPr/>
          </a:p>
        </p:txBody>
      </p:sp>
      <p:sp>
        <p:nvSpPr>
          <p:cNvPr id="654" name="Google Shape;654;p31"/>
          <p:cNvSpPr txBox="1"/>
          <p:nvPr/>
        </p:nvSpPr>
        <p:spPr>
          <a:xfrm>
            <a:off x="508000" y="371026"/>
            <a:ext cx="110744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initialization: Run K-mean multiple times</a:t>
            </a:r>
            <a:endParaRPr/>
          </a:p>
        </p:txBody>
      </p:sp>
      <p:pic>
        <p:nvPicPr>
          <p:cNvPr id="655" name="Google Shape;655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23291" y="2540453"/>
            <a:ext cx="4258056" cy="4541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56" name="Google Shape;656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12323" y="3469173"/>
            <a:ext cx="4821936" cy="487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Google Shape;657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09664" y="5185828"/>
            <a:ext cx="4821936" cy="487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32"/>
          <p:cNvSpPr txBox="1"/>
          <p:nvPr/>
        </p:nvSpPr>
        <p:spPr>
          <a:xfrm>
            <a:off x="508000" y="371026"/>
            <a:ext cx="11074400" cy="54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optima</a:t>
            </a:r>
            <a:endParaRPr/>
          </a:p>
        </p:txBody>
      </p:sp>
      <p:grpSp>
        <p:nvGrpSpPr>
          <p:cNvPr id="663" name="Google Shape;663;p32"/>
          <p:cNvGrpSpPr/>
          <p:nvPr/>
        </p:nvGrpSpPr>
        <p:grpSpPr>
          <a:xfrm>
            <a:off x="1016000" y="1397000"/>
            <a:ext cx="3860800" cy="2907661"/>
            <a:chOff x="762000" y="1047750"/>
            <a:chExt cx="2895600" cy="2180746"/>
          </a:xfrm>
        </p:grpSpPr>
        <p:cxnSp>
          <p:nvCxnSpPr>
            <p:cNvPr id="664" name="Google Shape;664;p32"/>
            <p:cNvCxnSpPr/>
            <p:nvPr/>
          </p:nvCxnSpPr>
          <p:spPr>
            <a:xfrm rot="10800000">
              <a:off x="930734" y="1047750"/>
              <a:ext cx="0" cy="2180746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665" name="Google Shape;665;p32"/>
            <p:cNvCxnSpPr/>
            <p:nvPr/>
          </p:nvCxnSpPr>
          <p:spPr>
            <a:xfrm>
              <a:off x="762000" y="3043830"/>
              <a:ext cx="2895600" cy="0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sp>
          <p:nvSpPr>
            <p:cNvPr id="666" name="Google Shape;666;p32"/>
            <p:cNvSpPr/>
            <p:nvPr/>
          </p:nvSpPr>
          <p:spPr>
            <a:xfrm>
              <a:off x="1143000" y="2754631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32"/>
            <p:cNvSpPr/>
            <p:nvPr/>
          </p:nvSpPr>
          <p:spPr>
            <a:xfrm>
              <a:off x="1432034" y="2493893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32"/>
            <p:cNvSpPr/>
            <p:nvPr/>
          </p:nvSpPr>
          <p:spPr>
            <a:xfrm>
              <a:off x="1676400" y="2234812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32"/>
            <p:cNvSpPr/>
            <p:nvPr/>
          </p:nvSpPr>
          <p:spPr>
            <a:xfrm>
              <a:off x="1722119" y="2615812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32"/>
            <p:cNvSpPr/>
            <p:nvPr/>
          </p:nvSpPr>
          <p:spPr>
            <a:xfrm>
              <a:off x="1190830" y="2297431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32"/>
            <p:cNvSpPr/>
            <p:nvPr/>
          </p:nvSpPr>
          <p:spPr>
            <a:xfrm>
              <a:off x="1981200" y="1612237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32"/>
            <p:cNvSpPr/>
            <p:nvPr/>
          </p:nvSpPr>
          <p:spPr>
            <a:xfrm>
              <a:off x="2454166" y="1581150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32"/>
            <p:cNvSpPr/>
            <p:nvPr/>
          </p:nvSpPr>
          <p:spPr>
            <a:xfrm>
              <a:off x="2654598" y="1127488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32"/>
            <p:cNvSpPr/>
            <p:nvPr/>
          </p:nvSpPr>
          <p:spPr>
            <a:xfrm>
              <a:off x="2105230" y="1338969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32"/>
            <p:cNvSpPr/>
            <p:nvPr/>
          </p:nvSpPr>
          <p:spPr>
            <a:xfrm>
              <a:off x="2745502" y="1611521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32"/>
            <p:cNvSpPr/>
            <p:nvPr/>
          </p:nvSpPr>
          <p:spPr>
            <a:xfrm>
              <a:off x="2257630" y="1871157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32"/>
            <p:cNvSpPr/>
            <p:nvPr/>
          </p:nvSpPr>
          <p:spPr>
            <a:xfrm>
              <a:off x="3097797" y="2556512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32"/>
            <p:cNvSpPr/>
            <p:nvPr/>
          </p:nvSpPr>
          <p:spPr>
            <a:xfrm>
              <a:off x="2732035" y="2360050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32"/>
            <p:cNvSpPr/>
            <p:nvPr/>
          </p:nvSpPr>
          <p:spPr>
            <a:xfrm>
              <a:off x="2945397" y="2800350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32"/>
            <p:cNvSpPr/>
            <p:nvPr/>
          </p:nvSpPr>
          <p:spPr>
            <a:xfrm>
              <a:off x="2686316" y="2724150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32"/>
            <p:cNvSpPr/>
            <p:nvPr/>
          </p:nvSpPr>
          <p:spPr>
            <a:xfrm>
              <a:off x="2438400" y="2556511"/>
              <a:ext cx="45719" cy="45719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2" name="Google Shape;682;p32"/>
          <p:cNvGrpSpPr/>
          <p:nvPr/>
        </p:nvGrpSpPr>
        <p:grpSpPr>
          <a:xfrm>
            <a:off x="5771797" y="371026"/>
            <a:ext cx="3352800" cy="2519369"/>
            <a:chOff x="4328848" y="278269"/>
            <a:chExt cx="2514600" cy="1889527"/>
          </a:xfrm>
        </p:grpSpPr>
        <p:sp>
          <p:nvSpPr>
            <p:cNvPr id="683" name="Google Shape;683;p32"/>
            <p:cNvSpPr/>
            <p:nvPr/>
          </p:nvSpPr>
          <p:spPr>
            <a:xfrm rot="2734294">
              <a:off x="5678090" y="629064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C00000"/>
            </a:solidFill>
            <a:ln w="1905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32"/>
            <p:cNvSpPr/>
            <p:nvPr/>
          </p:nvSpPr>
          <p:spPr>
            <a:xfrm rot="2734294">
              <a:off x="6024756" y="1547992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B050"/>
            </a:solidFill>
            <a:ln w="1905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32"/>
            <p:cNvSpPr/>
            <p:nvPr/>
          </p:nvSpPr>
          <p:spPr>
            <a:xfrm rot="2734294">
              <a:off x="4835702" y="1458520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2060"/>
            </a:solidFill>
            <a:ln w="1905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686" name="Google Shape;686;p32"/>
            <p:cNvCxnSpPr/>
            <p:nvPr/>
          </p:nvCxnSpPr>
          <p:spPr>
            <a:xfrm rot="10800000">
              <a:off x="4475380" y="278269"/>
              <a:ext cx="0" cy="1889527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687" name="Google Shape;687;p32"/>
            <p:cNvCxnSpPr/>
            <p:nvPr/>
          </p:nvCxnSpPr>
          <p:spPr>
            <a:xfrm>
              <a:off x="4328848" y="2007790"/>
              <a:ext cx="2514600" cy="0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sp>
          <p:nvSpPr>
            <p:cNvPr id="688" name="Google Shape;688;p32"/>
            <p:cNvSpPr/>
            <p:nvPr/>
          </p:nvSpPr>
          <p:spPr>
            <a:xfrm>
              <a:off x="4659716" y="1757211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32"/>
            <p:cNvSpPr/>
            <p:nvPr/>
          </p:nvSpPr>
          <p:spPr>
            <a:xfrm>
              <a:off x="4910720" y="1531293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32"/>
            <p:cNvSpPr/>
            <p:nvPr/>
          </p:nvSpPr>
          <p:spPr>
            <a:xfrm>
              <a:off x="5122932" y="1306810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32"/>
            <p:cNvSpPr/>
            <p:nvPr/>
          </p:nvSpPr>
          <p:spPr>
            <a:xfrm>
              <a:off x="5162636" y="1636930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32"/>
            <p:cNvSpPr/>
            <p:nvPr/>
          </p:nvSpPr>
          <p:spPr>
            <a:xfrm>
              <a:off x="4701253" y="1361066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32"/>
            <p:cNvSpPr/>
            <p:nvPr/>
          </p:nvSpPr>
          <p:spPr>
            <a:xfrm>
              <a:off x="5387627" y="767374"/>
              <a:ext cx="39703" cy="39614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32"/>
            <p:cNvSpPr/>
            <p:nvPr/>
          </p:nvSpPr>
          <p:spPr>
            <a:xfrm>
              <a:off x="5798361" y="740438"/>
              <a:ext cx="39703" cy="39614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32"/>
            <p:cNvSpPr/>
            <p:nvPr/>
          </p:nvSpPr>
          <p:spPr>
            <a:xfrm>
              <a:off x="5972420" y="347359"/>
              <a:ext cx="39703" cy="39614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32"/>
            <p:cNvSpPr/>
            <p:nvPr/>
          </p:nvSpPr>
          <p:spPr>
            <a:xfrm>
              <a:off x="5495337" y="530598"/>
              <a:ext cx="39703" cy="39614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32"/>
            <p:cNvSpPr/>
            <p:nvPr/>
          </p:nvSpPr>
          <p:spPr>
            <a:xfrm>
              <a:off x="6047166" y="759654"/>
              <a:ext cx="39703" cy="39614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32"/>
            <p:cNvSpPr/>
            <p:nvPr/>
          </p:nvSpPr>
          <p:spPr>
            <a:xfrm>
              <a:off x="5627685" y="991717"/>
              <a:ext cx="39703" cy="39614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32"/>
            <p:cNvSpPr/>
            <p:nvPr/>
          </p:nvSpPr>
          <p:spPr>
            <a:xfrm>
              <a:off x="6357303" y="1585549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32"/>
            <p:cNvSpPr/>
            <p:nvPr/>
          </p:nvSpPr>
          <p:spPr>
            <a:xfrm>
              <a:off x="6039668" y="1415323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32"/>
            <p:cNvSpPr/>
            <p:nvPr/>
          </p:nvSpPr>
          <p:spPr>
            <a:xfrm>
              <a:off x="6224956" y="1796825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32"/>
            <p:cNvSpPr/>
            <p:nvPr/>
          </p:nvSpPr>
          <p:spPr>
            <a:xfrm>
              <a:off x="5999965" y="1730801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32"/>
            <p:cNvSpPr/>
            <p:nvPr/>
          </p:nvSpPr>
          <p:spPr>
            <a:xfrm>
              <a:off x="5784669" y="1585549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4" name="Google Shape;704;p32"/>
          <p:cNvGrpSpPr/>
          <p:nvPr/>
        </p:nvGrpSpPr>
        <p:grpSpPr>
          <a:xfrm>
            <a:off x="5080000" y="3937001"/>
            <a:ext cx="3352800" cy="2519369"/>
            <a:chOff x="3810000" y="2952750"/>
            <a:chExt cx="2514600" cy="1889527"/>
          </a:xfrm>
        </p:grpSpPr>
        <p:sp>
          <p:nvSpPr>
            <p:cNvPr id="705" name="Google Shape;705;p32"/>
            <p:cNvSpPr/>
            <p:nvPr/>
          </p:nvSpPr>
          <p:spPr>
            <a:xfrm rot="2734294">
              <a:off x="5498348" y="4143895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C00000"/>
            </a:solidFill>
            <a:ln w="1905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32"/>
            <p:cNvSpPr/>
            <p:nvPr/>
          </p:nvSpPr>
          <p:spPr>
            <a:xfrm rot="2734294">
              <a:off x="5516540" y="4360721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B050"/>
            </a:solidFill>
            <a:ln w="1905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32"/>
            <p:cNvSpPr/>
            <p:nvPr/>
          </p:nvSpPr>
          <p:spPr>
            <a:xfrm rot="2734294">
              <a:off x="4826484" y="3714662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2060"/>
            </a:solidFill>
            <a:ln w="1905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08" name="Google Shape;708;p32"/>
            <p:cNvCxnSpPr/>
            <p:nvPr/>
          </p:nvCxnSpPr>
          <p:spPr>
            <a:xfrm rot="10800000">
              <a:off x="3956532" y="2952750"/>
              <a:ext cx="0" cy="1889527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709" name="Google Shape;709;p32"/>
            <p:cNvCxnSpPr/>
            <p:nvPr/>
          </p:nvCxnSpPr>
          <p:spPr>
            <a:xfrm>
              <a:off x="3810000" y="4682271"/>
              <a:ext cx="2514600" cy="0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sp>
          <p:nvSpPr>
            <p:cNvPr id="710" name="Google Shape;710;p32"/>
            <p:cNvSpPr/>
            <p:nvPr/>
          </p:nvSpPr>
          <p:spPr>
            <a:xfrm>
              <a:off x="4140868" y="4431692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32"/>
            <p:cNvSpPr/>
            <p:nvPr/>
          </p:nvSpPr>
          <p:spPr>
            <a:xfrm>
              <a:off x="4391872" y="4205774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32"/>
            <p:cNvSpPr/>
            <p:nvPr/>
          </p:nvSpPr>
          <p:spPr>
            <a:xfrm>
              <a:off x="4604084" y="3981291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32"/>
            <p:cNvSpPr/>
            <p:nvPr/>
          </p:nvSpPr>
          <p:spPr>
            <a:xfrm>
              <a:off x="4643788" y="4311411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32"/>
            <p:cNvSpPr/>
            <p:nvPr/>
          </p:nvSpPr>
          <p:spPr>
            <a:xfrm>
              <a:off x="4182405" y="4035547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32"/>
            <p:cNvSpPr/>
            <p:nvPr/>
          </p:nvSpPr>
          <p:spPr>
            <a:xfrm>
              <a:off x="4868779" y="3441855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32"/>
            <p:cNvSpPr/>
            <p:nvPr/>
          </p:nvSpPr>
          <p:spPr>
            <a:xfrm>
              <a:off x="5279513" y="3414919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32"/>
            <p:cNvSpPr/>
            <p:nvPr/>
          </p:nvSpPr>
          <p:spPr>
            <a:xfrm>
              <a:off x="5453572" y="3021840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32"/>
            <p:cNvSpPr/>
            <p:nvPr/>
          </p:nvSpPr>
          <p:spPr>
            <a:xfrm>
              <a:off x="4976489" y="3205079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32"/>
            <p:cNvSpPr/>
            <p:nvPr/>
          </p:nvSpPr>
          <p:spPr>
            <a:xfrm>
              <a:off x="5528318" y="3434135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32"/>
            <p:cNvSpPr/>
            <p:nvPr/>
          </p:nvSpPr>
          <p:spPr>
            <a:xfrm>
              <a:off x="5108837" y="3666198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32"/>
            <p:cNvSpPr/>
            <p:nvPr/>
          </p:nvSpPr>
          <p:spPr>
            <a:xfrm>
              <a:off x="5838455" y="4260030"/>
              <a:ext cx="39703" cy="39614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32"/>
            <p:cNvSpPr/>
            <p:nvPr/>
          </p:nvSpPr>
          <p:spPr>
            <a:xfrm>
              <a:off x="5520820" y="4089804"/>
              <a:ext cx="39703" cy="39614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32"/>
            <p:cNvSpPr/>
            <p:nvPr/>
          </p:nvSpPr>
          <p:spPr>
            <a:xfrm>
              <a:off x="5706108" y="4471306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32"/>
            <p:cNvSpPr/>
            <p:nvPr/>
          </p:nvSpPr>
          <p:spPr>
            <a:xfrm>
              <a:off x="5481117" y="4405282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32"/>
            <p:cNvSpPr/>
            <p:nvPr/>
          </p:nvSpPr>
          <p:spPr>
            <a:xfrm>
              <a:off x="5265821" y="4260030"/>
              <a:ext cx="39703" cy="39614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6" name="Google Shape;726;p32"/>
          <p:cNvGrpSpPr/>
          <p:nvPr/>
        </p:nvGrpSpPr>
        <p:grpSpPr>
          <a:xfrm>
            <a:off x="8636000" y="3879562"/>
            <a:ext cx="3352800" cy="2576807"/>
            <a:chOff x="6477000" y="2909672"/>
            <a:chExt cx="2514600" cy="1932605"/>
          </a:xfrm>
        </p:grpSpPr>
        <p:sp>
          <p:nvSpPr>
            <p:cNvPr id="727" name="Google Shape;727;p32"/>
            <p:cNvSpPr/>
            <p:nvPr/>
          </p:nvSpPr>
          <p:spPr>
            <a:xfrm rot="2734294">
              <a:off x="8045555" y="2948961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C00000"/>
            </a:solidFill>
            <a:ln w="1905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32"/>
            <p:cNvSpPr/>
            <p:nvPr/>
          </p:nvSpPr>
          <p:spPr>
            <a:xfrm rot="2734294">
              <a:off x="7544075" y="4150518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B050"/>
            </a:solidFill>
            <a:ln w="1905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32"/>
            <p:cNvSpPr/>
            <p:nvPr/>
          </p:nvSpPr>
          <p:spPr>
            <a:xfrm rot="2734294">
              <a:off x="7815125" y="3386600"/>
              <a:ext cx="189737" cy="189737"/>
            </a:xfrm>
            <a:prstGeom prst="plus">
              <a:avLst>
                <a:gd name="adj" fmla="val 46579"/>
              </a:avLst>
            </a:prstGeom>
            <a:solidFill>
              <a:srgbClr val="002060"/>
            </a:solidFill>
            <a:ln w="1905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30" name="Google Shape;730;p32"/>
            <p:cNvCxnSpPr/>
            <p:nvPr/>
          </p:nvCxnSpPr>
          <p:spPr>
            <a:xfrm rot="10800000">
              <a:off x="6623532" y="2952750"/>
              <a:ext cx="0" cy="1889527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731" name="Google Shape;731;p32"/>
            <p:cNvCxnSpPr/>
            <p:nvPr/>
          </p:nvCxnSpPr>
          <p:spPr>
            <a:xfrm>
              <a:off x="6477000" y="4682271"/>
              <a:ext cx="2514600" cy="0"/>
            </a:xfrm>
            <a:prstGeom prst="straightConnector1">
              <a:avLst/>
            </a:prstGeom>
            <a:noFill/>
            <a:ln w="190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sp>
          <p:nvSpPr>
            <p:cNvPr id="732" name="Google Shape;732;p32"/>
            <p:cNvSpPr/>
            <p:nvPr/>
          </p:nvSpPr>
          <p:spPr>
            <a:xfrm>
              <a:off x="6807868" y="4431692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32"/>
            <p:cNvSpPr/>
            <p:nvPr/>
          </p:nvSpPr>
          <p:spPr>
            <a:xfrm>
              <a:off x="7058872" y="4205774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32"/>
            <p:cNvSpPr/>
            <p:nvPr/>
          </p:nvSpPr>
          <p:spPr>
            <a:xfrm>
              <a:off x="7271084" y="3981291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32"/>
            <p:cNvSpPr/>
            <p:nvPr/>
          </p:nvSpPr>
          <p:spPr>
            <a:xfrm>
              <a:off x="7310788" y="4311411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32"/>
            <p:cNvSpPr/>
            <p:nvPr/>
          </p:nvSpPr>
          <p:spPr>
            <a:xfrm>
              <a:off x="6849405" y="4035547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32"/>
            <p:cNvSpPr/>
            <p:nvPr/>
          </p:nvSpPr>
          <p:spPr>
            <a:xfrm>
              <a:off x="7535779" y="3441855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32"/>
            <p:cNvSpPr/>
            <p:nvPr/>
          </p:nvSpPr>
          <p:spPr>
            <a:xfrm>
              <a:off x="7946513" y="3414919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32"/>
            <p:cNvSpPr/>
            <p:nvPr/>
          </p:nvSpPr>
          <p:spPr>
            <a:xfrm>
              <a:off x="8120572" y="3021840"/>
              <a:ext cx="39703" cy="39614"/>
            </a:xfrm>
            <a:prstGeom prst="ellipse">
              <a:avLst/>
            </a:prstGeom>
            <a:solidFill>
              <a:srgbClr val="C00000"/>
            </a:solidFill>
            <a:ln w="12700" cap="flat" cmpd="sng">
              <a:solidFill>
                <a:srgbClr val="C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32"/>
            <p:cNvSpPr/>
            <p:nvPr/>
          </p:nvSpPr>
          <p:spPr>
            <a:xfrm>
              <a:off x="7643489" y="3205079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32"/>
            <p:cNvSpPr/>
            <p:nvPr/>
          </p:nvSpPr>
          <p:spPr>
            <a:xfrm>
              <a:off x="8205951" y="3444768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32"/>
            <p:cNvSpPr/>
            <p:nvPr/>
          </p:nvSpPr>
          <p:spPr>
            <a:xfrm>
              <a:off x="7775837" y="3666198"/>
              <a:ext cx="39703" cy="39614"/>
            </a:xfrm>
            <a:prstGeom prst="ellipse">
              <a:avLst/>
            </a:prstGeom>
            <a:solidFill>
              <a:srgbClr val="002060"/>
            </a:solidFill>
            <a:ln w="12700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32"/>
            <p:cNvSpPr/>
            <p:nvPr/>
          </p:nvSpPr>
          <p:spPr>
            <a:xfrm>
              <a:off x="8505455" y="4260030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2"/>
            <p:cNvSpPr/>
            <p:nvPr/>
          </p:nvSpPr>
          <p:spPr>
            <a:xfrm>
              <a:off x="8187820" y="4089804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2"/>
            <p:cNvSpPr/>
            <p:nvPr/>
          </p:nvSpPr>
          <p:spPr>
            <a:xfrm>
              <a:off x="8373108" y="4471306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2"/>
            <p:cNvSpPr/>
            <p:nvPr/>
          </p:nvSpPr>
          <p:spPr>
            <a:xfrm>
              <a:off x="8148117" y="4405282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32"/>
            <p:cNvSpPr/>
            <p:nvPr/>
          </p:nvSpPr>
          <p:spPr>
            <a:xfrm>
              <a:off x="7932821" y="4260030"/>
              <a:ext cx="39703" cy="39614"/>
            </a:xfrm>
            <a:prstGeom prst="ellipse">
              <a:avLst/>
            </a:prstGeom>
            <a:solidFill>
              <a:srgbClr val="00B050"/>
            </a:solidFill>
            <a:ln w="12700" cap="flat" cmpd="sng">
              <a:solidFill>
                <a:srgbClr val="00B05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8" name="Google Shape;748;p32"/>
          <p:cNvSpPr txBox="1"/>
          <p:nvPr/>
        </p:nvSpPr>
        <p:spPr>
          <a:xfrm>
            <a:off x="9185367" y="1365779"/>
            <a:ext cx="167686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Lowest cost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33"/>
          <p:cNvSpPr txBox="1">
            <a:spLocks noGrp="1"/>
          </p:cNvSpPr>
          <p:nvPr>
            <p:ph type="title"/>
          </p:nvPr>
        </p:nvSpPr>
        <p:spPr>
          <a:xfrm>
            <a:off x="974354" y="112784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Number of Clusters</a:t>
            </a:r>
            <a:endParaRPr/>
          </a:p>
        </p:txBody>
      </p:sp>
      <p:sp>
        <p:nvSpPr>
          <p:cNvPr id="755" name="Google Shape;755;p3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/>
              <a:t>How do we know how many clusters are there in the feature space?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4"/>
          <p:cNvSpPr txBox="1"/>
          <p:nvPr/>
        </p:nvSpPr>
        <p:spPr>
          <a:xfrm>
            <a:off x="508000" y="381001"/>
            <a:ext cx="11074400" cy="54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right value of K?</a:t>
            </a:r>
            <a:endParaRPr/>
          </a:p>
        </p:txBody>
      </p:sp>
      <p:cxnSp>
        <p:nvCxnSpPr>
          <p:cNvPr id="761" name="Google Shape;761;p34"/>
          <p:cNvCxnSpPr/>
          <p:nvPr/>
        </p:nvCxnSpPr>
        <p:spPr>
          <a:xfrm rot="10800000">
            <a:off x="3301629" y="1396999"/>
            <a:ext cx="0" cy="4591044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762" name="Google Shape;762;p34"/>
          <p:cNvCxnSpPr/>
          <p:nvPr/>
        </p:nvCxnSpPr>
        <p:spPr>
          <a:xfrm>
            <a:off x="2946400" y="5599272"/>
            <a:ext cx="6096000" cy="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763" name="Google Shape;763;p34"/>
          <p:cNvSpPr/>
          <p:nvPr/>
        </p:nvSpPr>
        <p:spPr>
          <a:xfrm>
            <a:off x="4187901" y="455194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p34"/>
          <p:cNvSpPr/>
          <p:nvPr/>
        </p:nvSpPr>
        <p:spPr>
          <a:xfrm>
            <a:off x="4576244" y="4003028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5" name="Google Shape;765;p34"/>
          <p:cNvSpPr/>
          <p:nvPr/>
        </p:nvSpPr>
        <p:spPr>
          <a:xfrm>
            <a:off x="4847949" y="353594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Google Shape;766;p34"/>
          <p:cNvSpPr/>
          <p:nvPr/>
        </p:nvSpPr>
        <p:spPr>
          <a:xfrm>
            <a:off x="5186949" y="425969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Google Shape;767;p34"/>
          <p:cNvSpPr/>
          <p:nvPr/>
        </p:nvSpPr>
        <p:spPr>
          <a:xfrm>
            <a:off x="4288596" y="3589423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p34"/>
          <p:cNvSpPr/>
          <p:nvPr/>
        </p:nvSpPr>
        <p:spPr>
          <a:xfrm>
            <a:off x="4751699" y="2006600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Google Shape;769;p34"/>
          <p:cNvSpPr/>
          <p:nvPr/>
        </p:nvSpPr>
        <p:spPr>
          <a:xfrm>
            <a:off x="5137816" y="2413000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Google Shape;770;p34"/>
          <p:cNvSpPr/>
          <p:nvPr/>
        </p:nvSpPr>
        <p:spPr>
          <a:xfrm>
            <a:off x="4781453" y="2687575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Google Shape;771;p34"/>
          <p:cNvSpPr/>
          <p:nvPr/>
        </p:nvSpPr>
        <p:spPr>
          <a:xfrm>
            <a:off x="4368800" y="2347557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Google Shape;772;p34"/>
          <p:cNvSpPr/>
          <p:nvPr/>
        </p:nvSpPr>
        <p:spPr>
          <a:xfrm>
            <a:off x="5122769" y="2860236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Google Shape;773;p34"/>
          <p:cNvSpPr/>
          <p:nvPr/>
        </p:nvSpPr>
        <p:spPr>
          <a:xfrm>
            <a:off x="4712368" y="4503824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p34"/>
          <p:cNvSpPr/>
          <p:nvPr/>
        </p:nvSpPr>
        <p:spPr>
          <a:xfrm>
            <a:off x="8042441" y="4186177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p34"/>
          <p:cNvSpPr/>
          <p:nvPr/>
        </p:nvSpPr>
        <p:spPr>
          <a:xfrm>
            <a:off x="7647727" y="3849577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p34"/>
          <p:cNvSpPr/>
          <p:nvPr/>
        </p:nvSpPr>
        <p:spPr>
          <a:xfrm>
            <a:off x="8117307" y="475514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7" name="Google Shape;777;p34"/>
          <p:cNvSpPr/>
          <p:nvPr/>
        </p:nvSpPr>
        <p:spPr>
          <a:xfrm>
            <a:off x="7571873" y="4594728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8" name="Google Shape;778;p34"/>
          <p:cNvSpPr/>
          <p:nvPr/>
        </p:nvSpPr>
        <p:spPr>
          <a:xfrm>
            <a:off x="7049944" y="4241804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34"/>
          <p:cNvSpPr/>
          <p:nvPr/>
        </p:nvSpPr>
        <p:spPr>
          <a:xfrm>
            <a:off x="8270268" y="281220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Google Shape;780;p34"/>
          <p:cNvSpPr/>
          <p:nvPr/>
        </p:nvSpPr>
        <p:spPr>
          <a:xfrm>
            <a:off x="7500243" y="2398605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Google Shape;781;p34"/>
          <p:cNvSpPr/>
          <p:nvPr/>
        </p:nvSpPr>
        <p:spPr>
          <a:xfrm>
            <a:off x="7946191" y="3216833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Google Shape;782;p34"/>
          <p:cNvSpPr/>
          <p:nvPr/>
        </p:nvSpPr>
        <p:spPr>
          <a:xfrm>
            <a:off x="7403992" y="3165131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Google Shape;783;p34"/>
          <p:cNvSpPr/>
          <p:nvPr/>
        </p:nvSpPr>
        <p:spPr>
          <a:xfrm>
            <a:off x="7744855" y="2868996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Google Shape;784;p34"/>
          <p:cNvSpPr/>
          <p:nvPr/>
        </p:nvSpPr>
        <p:spPr>
          <a:xfrm>
            <a:off x="8539749" y="2457427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5" name="Google Shape;785;p34"/>
          <p:cNvSpPr/>
          <p:nvPr/>
        </p:nvSpPr>
        <p:spPr>
          <a:xfrm>
            <a:off x="7994316" y="2297005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Google Shape;786;p34"/>
          <p:cNvSpPr txBox="1"/>
          <p:nvPr/>
        </p:nvSpPr>
        <p:spPr>
          <a:xfrm>
            <a:off x="9215438" y="2564149"/>
            <a:ext cx="303666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of clusters= 2, 3, or 4 …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5"/>
          <p:cNvSpPr txBox="1"/>
          <p:nvPr/>
        </p:nvSpPr>
        <p:spPr>
          <a:xfrm>
            <a:off x="508000" y="381001"/>
            <a:ext cx="11074400" cy="54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K=2</a:t>
            </a:r>
            <a:endParaRPr/>
          </a:p>
        </p:txBody>
      </p:sp>
      <p:cxnSp>
        <p:nvCxnSpPr>
          <p:cNvPr id="792" name="Google Shape;792;p35"/>
          <p:cNvCxnSpPr/>
          <p:nvPr/>
        </p:nvCxnSpPr>
        <p:spPr>
          <a:xfrm rot="10800000">
            <a:off x="3301629" y="1396999"/>
            <a:ext cx="0" cy="4591044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793" name="Google Shape;793;p35"/>
          <p:cNvCxnSpPr/>
          <p:nvPr/>
        </p:nvCxnSpPr>
        <p:spPr>
          <a:xfrm>
            <a:off x="2946400" y="5599272"/>
            <a:ext cx="6096000" cy="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794" name="Google Shape;794;p35"/>
          <p:cNvSpPr/>
          <p:nvPr/>
        </p:nvSpPr>
        <p:spPr>
          <a:xfrm>
            <a:off x="4187901" y="455194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5" name="Google Shape;795;p35"/>
          <p:cNvSpPr/>
          <p:nvPr/>
        </p:nvSpPr>
        <p:spPr>
          <a:xfrm>
            <a:off x="4576244" y="4003028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6" name="Google Shape;796;p35"/>
          <p:cNvSpPr/>
          <p:nvPr/>
        </p:nvSpPr>
        <p:spPr>
          <a:xfrm>
            <a:off x="4847949" y="353594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7" name="Google Shape;797;p35"/>
          <p:cNvSpPr/>
          <p:nvPr/>
        </p:nvSpPr>
        <p:spPr>
          <a:xfrm>
            <a:off x="5186949" y="425969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798;p35"/>
          <p:cNvSpPr/>
          <p:nvPr/>
        </p:nvSpPr>
        <p:spPr>
          <a:xfrm>
            <a:off x="4288596" y="3589423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799;p35"/>
          <p:cNvSpPr/>
          <p:nvPr/>
        </p:nvSpPr>
        <p:spPr>
          <a:xfrm>
            <a:off x="4751699" y="2006600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Google Shape;800;p35"/>
          <p:cNvSpPr/>
          <p:nvPr/>
        </p:nvSpPr>
        <p:spPr>
          <a:xfrm>
            <a:off x="5137816" y="2413000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Google Shape;801;p35"/>
          <p:cNvSpPr/>
          <p:nvPr/>
        </p:nvSpPr>
        <p:spPr>
          <a:xfrm>
            <a:off x="4781453" y="2687575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p35"/>
          <p:cNvSpPr/>
          <p:nvPr/>
        </p:nvSpPr>
        <p:spPr>
          <a:xfrm>
            <a:off x="4368800" y="2347557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Google Shape;803;p35"/>
          <p:cNvSpPr/>
          <p:nvPr/>
        </p:nvSpPr>
        <p:spPr>
          <a:xfrm>
            <a:off x="5122769" y="2860236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Google Shape;804;p35"/>
          <p:cNvSpPr/>
          <p:nvPr/>
        </p:nvSpPr>
        <p:spPr>
          <a:xfrm>
            <a:off x="4712368" y="4503824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Google Shape;805;p35"/>
          <p:cNvSpPr/>
          <p:nvPr/>
        </p:nvSpPr>
        <p:spPr>
          <a:xfrm>
            <a:off x="8042441" y="4186177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6" name="Google Shape;806;p35"/>
          <p:cNvSpPr/>
          <p:nvPr/>
        </p:nvSpPr>
        <p:spPr>
          <a:xfrm>
            <a:off x="7647727" y="3849577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7" name="Google Shape;807;p35"/>
          <p:cNvSpPr/>
          <p:nvPr/>
        </p:nvSpPr>
        <p:spPr>
          <a:xfrm>
            <a:off x="8117307" y="475514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Google Shape;808;p35"/>
          <p:cNvSpPr/>
          <p:nvPr/>
        </p:nvSpPr>
        <p:spPr>
          <a:xfrm>
            <a:off x="7571873" y="4594728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9" name="Google Shape;809;p35"/>
          <p:cNvSpPr/>
          <p:nvPr/>
        </p:nvSpPr>
        <p:spPr>
          <a:xfrm>
            <a:off x="7049944" y="4241804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0" name="Google Shape;810;p35"/>
          <p:cNvSpPr/>
          <p:nvPr/>
        </p:nvSpPr>
        <p:spPr>
          <a:xfrm>
            <a:off x="8270268" y="281220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1" name="Google Shape;811;p35"/>
          <p:cNvSpPr/>
          <p:nvPr/>
        </p:nvSpPr>
        <p:spPr>
          <a:xfrm>
            <a:off x="7500243" y="2398605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2" name="Google Shape;812;p35"/>
          <p:cNvSpPr/>
          <p:nvPr/>
        </p:nvSpPr>
        <p:spPr>
          <a:xfrm>
            <a:off x="7946191" y="3216833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3" name="Google Shape;813;p35"/>
          <p:cNvSpPr/>
          <p:nvPr/>
        </p:nvSpPr>
        <p:spPr>
          <a:xfrm>
            <a:off x="7403992" y="3165131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Google Shape;814;p35"/>
          <p:cNvSpPr/>
          <p:nvPr/>
        </p:nvSpPr>
        <p:spPr>
          <a:xfrm>
            <a:off x="7744855" y="2868996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p35"/>
          <p:cNvSpPr/>
          <p:nvPr/>
        </p:nvSpPr>
        <p:spPr>
          <a:xfrm>
            <a:off x="8539749" y="2457427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Google Shape;816;p35"/>
          <p:cNvSpPr/>
          <p:nvPr/>
        </p:nvSpPr>
        <p:spPr>
          <a:xfrm>
            <a:off x="7994316" y="2297005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36"/>
          <p:cNvSpPr txBox="1"/>
          <p:nvPr/>
        </p:nvSpPr>
        <p:spPr>
          <a:xfrm>
            <a:off x="508000" y="381001"/>
            <a:ext cx="11074400" cy="54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K=3</a:t>
            </a:r>
            <a:endParaRPr/>
          </a:p>
        </p:txBody>
      </p:sp>
      <p:cxnSp>
        <p:nvCxnSpPr>
          <p:cNvPr id="822" name="Google Shape;822;p36"/>
          <p:cNvCxnSpPr/>
          <p:nvPr/>
        </p:nvCxnSpPr>
        <p:spPr>
          <a:xfrm rot="10800000">
            <a:off x="3301629" y="1396999"/>
            <a:ext cx="0" cy="4591044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823" name="Google Shape;823;p36"/>
          <p:cNvCxnSpPr/>
          <p:nvPr/>
        </p:nvCxnSpPr>
        <p:spPr>
          <a:xfrm>
            <a:off x="2946400" y="5599272"/>
            <a:ext cx="6096000" cy="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824" name="Google Shape;824;p36"/>
          <p:cNvSpPr/>
          <p:nvPr/>
        </p:nvSpPr>
        <p:spPr>
          <a:xfrm>
            <a:off x="4187901" y="455194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5" name="Google Shape;825;p36"/>
          <p:cNvSpPr/>
          <p:nvPr/>
        </p:nvSpPr>
        <p:spPr>
          <a:xfrm>
            <a:off x="4576244" y="4003028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6" name="Google Shape;826;p36"/>
          <p:cNvSpPr/>
          <p:nvPr/>
        </p:nvSpPr>
        <p:spPr>
          <a:xfrm>
            <a:off x="4847949" y="353594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7" name="Google Shape;827;p36"/>
          <p:cNvSpPr/>
          <p:nvPr/>
        </p:nvSpPr>
        <p:spPr>
          <a:xfrm>
            <a:off x="5186949" y="425969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8" name="Google Shape;828;p36"/>
          <p:cNvSpPr/>
          <p:nvPr/>
        </p:nvSpPr>
        <p:spPr>
          <a:xfrm>
            <a:off x="4288596" y="3589423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9" name="Google Shape;829;p36"/>
          <p:cNvSpPr/>
          <p:nvPr/>
        </p:nvSpPr>
        <p:spPr>
          <a:xfrm>
            <a:off x="4751699" y="2006600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0" name="Google Shape;830;p36"/>
          <p:cNvSpPr/>
          <p:nvPr/>
        </p:nvSpPr>
        <p:spPr>
          <a:xfrm>
            <a:off x="5137816" y="2413000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Google Shape;831;p36"/>
          <p:cNvSpPr/>
          <p:nvPr/>
        </p:nvSpPr>
        <p:spPr>
          <a:xfrm>
            <a:off x="4781453" y="2687575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2" name="Google Shape;832;p36"/>
          <p:cNvSpPr/>
          <p:nvPr/>
        </p:nvSpPr>
        <p:spPr>
          <a:xfrm>
            <a:off x="4368800" y="2347557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Google Shape;833;p36"/>
          <p:cNvSpPr/>
          <p:nvPr/>
        </p:nvSpPr>
        <p:spPr>
          <a:xfrm>
            <a:off x="5122769" y="2860236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Google Shape;834;p36"/>
          <p:cNvSpPr/>
          <p:nvPr/>
        </p:nvSpPr>
        <p:spPr>
          <a:xfrm>
            <a:off x="4712368" y="4503824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Google Shape;835;p36"/>
          <p:cNvSpPr/>
          <p:nvPr/>
        </p:nvSpPr>
        <p:spPr>
          <a:xfrm>
            <a:off x="8042441" y="4186177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6" name="Google Shape;836;p36"/>
          <p:cNvSpPr/>
          <p:nvPr/>
        </p:nvSpPr>
        <p:spPr>
          <a:xfrm>
            <a:off x="7647727" y="3849577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7" name="Google Shape;837;p36"/>
          <p:cNvSpPr/>
          <p:nvPr/>
        </p:nvSpPr>
        <p:spPr>
          <a:xfrm>
            <a:off x="8117307" y="475514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8" name="Google Shape;838;p36"/>
          <p:cNvSpPr/>
          <p:nvPr/>
        </p:nvSpPr>
        <p:spPr>
          <a:xfrm>
            <a:off x="7571873" y="4594728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9" name="Google Shape;839;p36"/>
          <p:cNvSpPr/>
          <p:nvPr/>
        </p:nvSpPr>
        <p:spPr>
          <a:xfrm>
            <a:off x="7049944" y="4241804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0" name="Google Shape;840;p36"/>
          <p:cNvSpPr/>
          <p:nvPr/>
        </p:nvSpPr>
        <p:spPr>
          <a:xfrm>
            <a:off x="8270268" y="281220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Google Shape;841;p36"/>
          <p:cNvSpPr/>
          <p:nvPr/>
        </p:nvSpPr>
        <p:spPr>
          <a:xfrm>
            <a:off x="7500243" y="2398605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2" name="Google Shape;842;p36"/>
          <p:cNvSpPr/>
          <p:nvPr/>
        </p:nvSpPr>
        <p:spPr>
          <a:xfrm>
            <a:off x="7946191" y="3216833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3" name="Google Shape;843;p36"/>
          <p:cNvSpPr/>
          <p:nvPr/>
        </p:nvSpPr>
        <p:spPr>
          <a:xfrm>
            <a:off x="7403992" y="3165131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4" name="Google Shape;844;p36"/>
          <p:cNvSpPr/>
          <p:nvPr/>
        </p:nvSpPr>
        <p:spPr>
          <a:xfrm>
            <a:off x="7744855" y="2868996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5" name="Google Shape;845;p36"/>
          <p:cNvSpPr/>
          <p:nvPr/>
        </p:nvSpPr>
        <p:spPr>
          <a:xfrm>
            <a:off x="8539749" y="2457427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6" name="Google Shape;846;p36"/>
          <p:cNvSpPr/>
          <p:nvPr/>
        </p:nvSpPr>
        <p:spPr>
          <a:xfrm>
            <a:off x="7994316" y="2297005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37"/>
          <p:cNvSpPr txBox="1"/>
          <p:nvPr/>
        </p:nvSpPr>
        <p:spPr>
          <a:xfrm>
            <a:off x="508000" y="381001"/>
            <a:ext cx="11074400" cy="54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K=4</a:t>
            </a:r>
            <a:endParaRPr/>
          </a:p>
        </p:txBody>
      </p:sp>
      <p:cxnSp>
        <p:nvCxnSpPr>
          <p:cNvPr id="852" name="Google Shape;852;p37"/>
          <p:cNvCxnSpPr/>
          <p:nvPr/>
        </p:nvCxnSpPr>
        <p:spPr>
          <a:xfrm rot="10800000">
            <a:off x="3301629" y="1396999"/>
            <a:ext cx="0" cy="4591044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853" name="Google Shape;853;p37"/>
          <p:cNvCxnSpPr/>
          <p:nvPr/>
        </p:nvCxnSpPr>
        <p:spPr>
          <a:xfrm>
            <a:off x="2946400" y="5599272"/>
            <a:ext cx="6096000" cy="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854" name="Google Shape;854;p37"/>
          <p:cNvSpPr/>
          <p:nvPr/>
        </p:nvSpPr>
        <p:spPr>
          <a:xfrm>
            <a:off x="4187901" y="455194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5" name="Google Shape;855;p37"/>
          <p:cNvSpPr/>
          <p:nvPr/>
        </p:nvSpPr>
        <p:spPr>
          <a:xfrm>
            <a:off x="4576244" y="4003028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6" name="Google Shape;856;p37"/>
          <p:cNvSpPr/>
          <p:nvPr/>
        </p:nvSpPr>
        <p:spPr>
          <a:xfrm>
            <a:off x="4847949" y="353594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7" name="Google Shape;857;p37"/>
          <p:cNvSpPr/>
          <p:nvPr/>
        </p:nvSpPr>
        <p:spPr>
          <a:xfrm>
            <a:off x="5186949" y="425969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8" name="Google Shape;858;p37"/>
          <p:cNvSpPr/>
          <p:nvPr/>
        </p:nvSpPr>
        <p:spPr>
          <a:xfrm>
            <a:off x="4288596" y="3589423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9" name="Google Shape;859;p37"/>
          <p:cNvSpPr/>
          <p:nvPr/>
        </p:nvSpPr>
        <p:spPr>
          <a:xfrm>
            <a:off x="4751699" y="2006600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0" name="Google Shape;860;p37"/>
          <p:cNvSpPr/>
          <p:nvPr/>
        </p:nvSpPr>
        <p:spPr>
          <a:xfrm>
            <a:off x="5137816" y="2413000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1" name="Google Shape;861;p37"/>
          <p:cNvSpPr/>
          <p:nvPr/>
        </p:nvSpPr>
        <p:spPr>
          <a:xfrm>
            <a:off x="4781453" y="2687575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2" name="Google Shape;862;p37"/>
          <p:cNvSpPr/>
          <p:nvPr/>
        </p:nvSpPr>
        <p:spPr>
          <a:xfrm>
            <a:off x="4368800" y="2347557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3" name="Google Shape;863;p37"/>
          <p:cNvSpPr/>
          <p:nvPr/>
        </p:nvSpPr>
        <p:spPr>
          <a:xfrm>
            <a:off x="5122769" y="2860236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4" name="Google Shape;864;p37"/>
          <p:cNvSpPr/>
          <p:nvPr/>
        </p:nvSpPr>
        <p:spPr>
          <a:xfrm>
            <a:off x="4712368" y="4503824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5" name="Google Shape;865;p37"/>
          <p:cNvSpPr/>
          <p:nvPr/>
        </p:nvSpPr>
        <p:spPr>
          <a:xfrm>
            <a:off x="8042441" y="4186177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6" name="Google Shape;866;p37"/>
          <p:cNvSpPr/>
          <p:nvPr/>
        </p:nvSpPr>
        <p:spPr>
          <a:xfrm>
            <a:off x="7647727" y="3849577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7" name="Google Shape;867;p37"/>
          <p:cNvSpPr/>
          <p:nvPr/>
        </p:nvSpPr>
        <p:spPr>
          <a:xfrm>
            <a:off x="8117307" y="475514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Google Shape;868;p37"/>
          <p:cNvSpPr/>
          <p:nvPr/>
        </p:nvSpPr>
        <p:spPr>
          <a:xfrm>
            <a:off x="7571873" y="4594728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9" name="Google Shape;869;p37"/>
          <p:cNvSpPr/>
          <p:nvPr/>
        </p:nvSpPr>
        <p:spPr>
          <a:xfrm>
            <a:off x="7049944" y="4241804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0" name="Google Shape;870;p37"/>
          <p:cNvSpPr/>
          <p:nvPr/>
        </p:nvSpPr>
        <p:spPr>
          <a:xfrm>
            <a:off x="8270268" y="281220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1" name="Google Shape;871;p37"/>
          <p:cNvSpPr/>
          <p:nvPr/>
        </p:nvSpPr>
        <p:spPr>
          <a:xfrm>
            <a:off x="7500243" y="2398605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2" name="Google Shape;872;p37"/>
          <p:cNvSpPr/>
          <p:nvPr/>
        </p:nvSpPr>
        <p:spPr>
          <a:xfrm>
            <a:off x="7946191" y="3216833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3" name="Google Shape;873;p37"/>
          <p:cNvSpPr/>
          <p:nvPr/>
        </p:nvSpPr>
        <p:spPr>
          <a:xfrm>
            <a:off x="7403992" y="3165131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4" name="Google Shape;874;p37"/>
          <p:cNvSpPr/>
          <p:nvPr/>
        </p:nvSpPr>
        <p:spPr>
          <a:xfrm>
            <a:off x="7744855" y="2868996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5" name="Google Shape;875;p37"/>
          <p:cNvSpPr/>
          <p:nvPr/>
        </p:nvSpPr>
        <p:spPr>
          <a:xfrm>
            <a:off x="8539749" y="2457427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6" name="Google Shape;876;p37"/>
          <p:cNvSpPr/>
          <p:nvPr/>
        </p:nvSpPr>
        <p:spPr>
          <a:xfrm>
            <a:off x="7994316" y="2297005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38"/>
          <p:cNvSpPr txBox="1"/>
          <p:nvPr/>
        </p:nvSpPr>
        <p:spPr>
          <a:xfrm>
            <a:off x="508000" y="381001"/>
            <a:ext cx="11074400" cy="54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right value of K?</a:t>
            </a:r>
            <a:endParaRPr/>
          </a:p>
        </p:txBody>
      </p:sp>
      <p:cxnSp>
        <p:nvCxnSpPr>
          <p:cNvPr id="882" name="Google Shape;882;p38"/>
          <p:cNvCxnSpPr/>
          <p:nvPr/>
        </p:nvCxnSpPr>
        <p:spPr>
          <a:xfrm rot="10800000">
            <a:off x="3301629" y="1396999"/>
            <a:ext cx="0" cy="4591044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883" name="Google Shape;883;p38"/>
          <p:cNvCxnSpPr/>
          <p:nvPr/>
        </p:nvCxnSpPr>
        <p:spPr>
          <a:xfrm>
            <a:off x="2946400" y="5599272"/>
            <a:ext cx="6096000" cy="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884" name="Google Shape;884;p38"/>
          <p:cNvSpPr/>
          <p:nvPr/>
        </p:nvSpPr>
        <p:spPr>
          <a:xfrm>
            <a:off x="4187901" y="455194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5" name="Google Shape;885;p38"/>
          <p:cNvSpPr/>
          <p:nvPr/>
        </p:nvSpPr>
        <p:spPr>
          <a:xfrm>
            <a:off x="4576244" y="4003028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6" name="Google Shape;886;p38"/>
          <p:cNvSpPr/>
          <p:nvPr/>
        </p:nvSpPr>
        <p:spPr>
          <a:xfrm>
            <a:off x="4847949" y="353594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7" name="Google Shape;887;p38"/>
          <p:cNvSpPr/>
          <p:nvPr/>
        </p:nvSpPr>
        <p:spPr>
          <a:xfrm>
            <a:off x="5186949" y="425969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8" name="Google Shape;888;p38"/>
          <p:cNvSpPr/>
          <p:nvPr/>
        </p:nvSpPr>
        <p:spPr>
          <a:xfrm>
            <a:off x="4288596" y="3589423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9" name="Google Shape;889;p38"/>
          <p:cNvSpPr/>
          <p:nvPr/>
        </p:nvSpPr>
        <p:spPr>
          <a:xfrm>
            <a:off x="4751699" y="2006600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0" name="Google Shape;890;p38"/>
          <p:cNvSpPr/>
          <p:nvPr/>
        </p:nvSpPr>
        <p:spPr>
          <a:xfrm>
            <a:off x="5137816" y="2413000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Google Shape;891;p38"/>
          <p:cNvSpPr/>
          <p:nvPr/>
        </p:nvSpPr>
        <p:spPr>
          <a:xfrm>
            <a:off x="4781453" y="2687575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2" name="Google Shape;892;p38"/>
          <p:cNvSpPr/>
          <p:nvPr/>
        </p:nvSpPr>
        <p:spPr>
          <a:xfrm>
            <a:off x="4368800" y="2347557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3" name="Google Shape;893;p38"/>
          <p:cNvSpPr/>
          <p:nvPr/>
        </p:nvSpPr>
        <p:spPr>
          <a:xfrm>
            <a:off x="5122769" y="2860236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4" name="Google Shape;894;p38"/>
          <p:cNvSpPr/>
          <p:nvPr/>
        </p:nvSpPr>
        <p:spPr>
          <a:xfrm>
            <a:off x="4712368" y="4503824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5" name="Google Shape;895;p38"/>
          <p:cNvSpPr/>
          <p:nvPr/>
        </p:nvSpPr>
        <p:spPr>
          <a:xfrm>
            <a:off x="8042441" y="4186177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6" name="Google Shape;896;p38"/>
          <p:cNvSpPr/>
          <p:nvPr/>
        </p:nvSpPr>
        <p:spPr>
          <a:xfrm>
            <a:off x="7647727" y="3849577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7" name="Google Shape;897;p38"/>
          <p:cNvSpPr/>
          <p:nvPr/>
        </p:nvSpPr>
        <p:spPr>
          <a:xfrm>
            <a:off x="8117307" y="475514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8" name="Google Shape;898;p38"/>
          <p:cNvSpPr/>
          <p:nvPr/>
        </p:nvSpPr>
        <p:spPr>
          <a:xfrm>
            <a:off x="7571873" y="4594728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9" name="Google Shape;899;p38"/>
          <p:cNvSpPr/>
          <p:nvPr/>
        </p:nvSpPr>
        <p:spPr>
          <a:xfrm>
            <a:off x="7049944" y="4241804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0" name="Google Shape;900;p38"/>
          <p:cNvSpPr/>
          <p:nvPr/>
        </p:nvSpPr>
        <p:spPr>
          <a:xfrm>
            <a:off x="8270268" y="2812209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1" name="Google Shape;901;p38"/>
          <p:cNvSpPr/>
          <p:nvPr/>
        </p:nvSpPr>
        <p:spPr>
          <a:xfrm>
            <a:off x="7500243" y="2398605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2" name="Google Shape;902;p38"/>
          <p:cNvSpPr/>
          <p:nvPr/>
        </p:nvSpPr>
        <p:spPr>
          <a:xfrm>
            <a:off x="7946191" y="3216833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3" name="Google Shape;903;p38"/>
          <p:cNvSpPr/>
          <p:nvPr/>
        </p:nvSpPr>
        <p:spPr>
          <a:xfrm>
            <a:off x="7403992" y="3165131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4" name="Google Shape;904;p38"/>
          <p:cNvSpPr/>
          <p:nvPr/>
        </p:nvSpPr>
        <p:spPr>
          <a:xfrm>
            <a:off x="7744855" y="2868996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5" name="Google Shape;905;p38"/>
          <p:cNvSpPr/>
          <p:nvPr/>
        </p:nvSpPr>
        <p:spPr>
          <a:xfrm>
            <a:off x="8539749" y="2457427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6" name="Google Shape;906;p38"/>
          <p:cNvSpPr/>
          <p:nvPr/>
        </p:nvSpPr>
        <p:spPr>
          <a:xfrm>
            <a:off x="7994316" y="2297005"/>
            <a:ext cx="96251" cy="96251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7" name="Google Shape;907;p38"/>
          <p:cNvSpPr txBox="1"/>
          <p:nvPr/>
        </p:nvSpPr>
        <p:spPr>
          <a:xfrm>
            <a:off x="9215438" y="2564149"/>
            <a:ext cx="3036665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of clusters= 2, 3, or 4 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 we decide K?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39"/>
          <p:cNvSpPr txBox="1"/>
          <p:nvPr/>
        </p:nvSpPr>
        <p:spPr>
          <a:xfrm>
            <a:off x="508000" y="381001"/>
            <a:ext cx="11074400" cy="54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Choosing the value of K</a:t>
            </a:r>
            <a:endParaRPr/>
          </a:p>
        </p:txBody>
      </p:sp>
      <p:sp>
        <p:nvSpPr>
          <p:cNvPr id="913" name="Google Shape;913;p39"/>
          <p:cNvSpPr txBox="1"/>
          <p:nvPr/>
        </p:nvSpPr>
        <p:spPr>
          <a:xfrm>
            <a:off x="508000" y="1025685"/>
            <a:ext cx="11074400" cy="54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Elbow method:</a:t>
            </a:r>
            <a:endParaRPr/>
          </a:p>
        </p:txBody>
      </p:sp>
      <p:graphicFrame>
        <p:nvGraphicFramePr>
          <p:cNvPr id="914" name="Google Shape;914;p39"/>
          <p:cNvGraphicFramePr/>
          <p:nvPr/>
        </p:nvGraphicFramePr>
        <p:xfrm>
          <a:off x="812800" y="2006600"/>
          <a:ext cx="4826000" cy="345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915" name="Google Shape;915;p39"/>
          <p:cNvGrpSpPr/>
          <p:nvPr/>
        </p:nvGrpSpPr>
        <p:grpSpPr>
          <a:xfrm rot="-5400000">
            <a:off x="-518906" y="3291919"/>
            <a:ext cx="2463801" cy="502766"/>
            <a:chOff x="533400" y="1544564"/>
            <a:chExt cx="1981200" cy="404286"/>
          </a:xfrm>
        </p:grpSpPr>
        <p:sp>
          <p:nvSpPr>
            <p:cNvPr id="916" name="Google Shape;916;p39"/>
            <p:cNvSpPr txBox="1"/>
            <p:nvPr/>
          </p:nvSpPr>
          <p:spPr>
            <a:xfrm>
              <a:off x="533400" y="1544564"/>
              <a:ext cx="1981200" cy="404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Cost function </a:t>
              </a:r>
              <a:endParaRPr/>
            </a:p>
          </p:txBody>
        </p:sp>
        <p:pic>
          <p:nvPicPr>
            <p:cNvPr id="917" name="Google Shape;917;p3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209800" y="1639264"/>
              <a:ext cx="171450" cy="2148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18" name="Google Shape;918;p39"/>
          <p:cNvSpPr txBox="1"/>
          <p:nvPr/>
        </p:nvSpPr>
        <p:spPr>
          <a:xfrm>
            <a:off x="2148096" y="5396275"/>
            <a:ext cx="2931905" cy="50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(no. of clusters)</a:t>
            </a:r>
            <a:endParaRPr/>
          </a:p>
        </p:txBody>
      </p:sp>
      <p:graphicFrame>
        <p:nvGraphicFramePr>
          <p:cNvPr id="919" name="Google Shape;919;p39"/>
          <p:cNvGraphicFramePr/>
          <p:nvPr/>
        </p:nvGraphicFramePr>
        <p:xfrm>
          <a:off x="6858000" y="2006600"/>
          <a:ext cx="4826000" cy="345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920" name="Google Shape;920;p39"/>
          <p:cNvGrpSpPr/>
          <p:nvPr/>
        </p:nvGrpSpPr>
        <p:grpSpPr>
          <a:xfrm rot="-5400000">
            <a:off x="5526294" y="3291919"/>
            <a:ext cx="2463801" cy="502766"/>
            <a:chOff x="533400" y="1544564"/>
            <a:chExt cx="1981200" cy="404286"/>
          </a:xfrm>
        </p:grpSpPr>
        <p:sp>
          <p:nvSpPr>
            <p:cNvPr id="921" name="Google Shape;921;p39"/>
            <p:cNvSpPr txBox="1"/>
            <p:nvPr/>
          </p:nvSpPr>
          <p:spPr>
            <a:xfrm>
              <a:off x="533400" y="1544564"/>
              <a:ext cx="1981200" cy="404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67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Cost function </a:t>
              </a:r>
              <a:endParaRPr/>
            </a:p>
          </p:txBody>
        </p:sp>
        <p:pic>
          <p:nvPicPr>
            <p:cNvPr id="922" name="Google Shape;922;p3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209800" y="1639264"/>
              <a:ext cx="171450" cy="21488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3" name="Google Shape;923;p39"/>
          <p:cNvSpPr txBox="1"/>
          <p:nvPr/>
        </p:nvSpPr>
        <p:spPr>
          <a:xfrm>
            <a:off x="8193296" y="5396275"/>
            <a:ext cx="2931905" cy="50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(no. of clusters)</a:t>
            </a:r>
            <a:endParaRPr/>
          </a:p>
        </p:txBody>
      </p:sp>
      <p:pic>
        <p:nvPicPr>
          <p:cNvPr id="924" name="Google Shape;924;p3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930401" y="5548630"/>
            <a:ext cx="287020" cy="231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5" name="Google Shape;925;p3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987471" y="5562601"/>
            <a:ext cx="287020" cy="231140"/>
          </a:xfrm>
          <a:prstGeom prst="rect">
            <a:avLst/>
          </a:prstGeom>
          <a:noFill/>
          <a:ln>
            <a:noFill/>
          </a:ln>
        </p:spPr>
      </p:pic>
      <p:sp>
        <p:nvSpPr>
          <p:cNvPr id="926" name="Google Shape;926;p39"/>
          <p:cNvSpPr txBox="1"/>
          <p:nvPr/>
        </p:nvSpPr>
        <p:spPr>
          <a:xfrm>
            <a:off x="3653145" y="2877705"/>
            <a:ext cx="7709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Elbow</a:t>
            </a:r>
            <a:endParaRPr/>
          </a:p>
        </p:txBody>
      </p:sp>
      <p:sp>
        <p:nvSpPr>
          <p:cNvPr id="927" name="Google Shape;927;p39"/>
          <p:cNvSpPr txBox="1"/>
          <p:nvPr/>
        </p:nvSpPr>
        <p:spPr>
          <a:xfrm>
            <a:off x="9107009" y="3226958"/>
            <a:ext cx="9857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Elbow??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40"/>
          <p:cNvSpPr txBox="1"/>
          <p:nvPr/>
        </p:nvSpPr>
        <p:spPr>
          <a:xfrm>
            <a:off x="508000" y="381001"/>
            <a:ext cx="11074400" cy="54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Choosing the value of K</a:t>
            </a:r>
            <a:endParaRPr/>
          </a:p>
        </p:txBody>
      </p:sp>
      <p:sp>
        <p:nvSpPr>
          <p:cNvPr id="933" name="Google Shape;933;p40"/>
          <p:cNvSpPr txBox="1"/>
          <p:nvPr/>
        </p:nvSpPr>
        <p:spPr>
          <a:xfrm>
            <a:off x="558800" y="2208371"/>
            <a:ext cx="11074400" cy="3703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Sometimes, you’re running K-means to get clusters to use for some later/downstream purpose.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downstream application can help you determine clusters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Evaluate K-means based on a metric for how well it performs for that later purpose.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Google Shape;131;p5"/>
          <p:cNvCxnSpPr/>
          <p:nvPr/>
        </p:nvCxnSpPr>
        <p:spPr>
          <a:xfrm>
            <a:off x="2549039" y="6030098"/>
            <a:ext cx="5359285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2" name="Google Shape;132;p5"/>
          <p:cNvCxnSpPr/>
          <p:nvPr/>
        </p:nvCxnSpPr>
        <p:spPr>
          <a:xfrm rot="10800000">
            <a:off x="2549039" y="2676524"/>
            <a:ext cx="1" cy="3353574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3" name="Google Shape;133;p5"/>
          <p:cNvSpPr txBox="1"/>
          <p:nvPr/>
        </p:nvSpPr>
        <p:spPr>
          <a:xfrm>
            <a:off x="4688469" y="6215449"/>
            <a:ext cx="180985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Tumor Size (x</a:t>
            </a:r>
            <a:r>
              <a:rPr lang="en-US" sz="2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134" name="Google Shape;134;p5"/>
          <p:cNvSpPr txBox="1"/>
          <p:nvPr/>
        </p:nvSpPr>
        <p:spPr>
          <a:xfrm>
            <a:off x="1500869" y="3718237"/>
            <a:ext cx="59343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(x</a:t>
            </a:r>
            <a:r>
              <a:rPr lang="en-US" sz="2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pic>
        <p:nvPicPr>
          <p:cNvPr id="135" name="Google Shape;135;p5" descr="Close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38801" y="2971801"/>
            <a:ext cx="339809" cy="339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5" descr="Close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55268" y="3030382"/>
            <a:ext cx="339809" cy="339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5" descr="Close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02923" y="3365229"/>
            <a:ext cx="339809" cy="339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5" descr="Close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6095" y="3649364"/>
            <a:ext cx="339809" cy="339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5" descr="Close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012" y="3277629"/>
            <a:ext cx="339809" cy="339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5" descr="Close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2904" y="3819268"/>
            <a:ext cx="339809" cy="339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5" descr="Close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17460" y="3693549"/>
            <a:ext cx="339809" cy="339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5" descr="Close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41245" y="4041402"/>
            <a:ext cx="339809" cy="339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5" descr="Close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0238" y="4324463"/>
            <a:ext cx="339809" cy="339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5" descr="Close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75685" y="4396208"/>
            <a:ext cx="339809" cy="339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5" descr="Close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59010" y="4406649"/>
            <a:ext cx="339809" cy="33980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5"/>
          <p:cNvSpPr/>
          <p:nvPr/>
        </p:nvSpPr>
        <p:spPr>
          <a:xfrm>
            <a:off x="3514911" y="3859259"/>
            <a:ext cx="259226" cy="248674"/>
          </a:xfrm>
          <a:prstGeom prst="flowChartConnector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5"/>
          <p:cNvSpPr/>
          <p:nvPr/>
        </p:nvSpPr>
        <p:spPr>
          <a:xfrm>
            <a:off x="3015689" y="5337175"/>
            <a:ext cx="259226" cy="248674"/>
          </a:xfrm>
          <a:prstGeom prst="flowChartConnector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5"/>
          <p:cNvSpPr/>
          <p:nvPr/>
        </p:nvSpPr>
        <p:spPr>
          <a:xfrm>
            <a:off x="3859159" y="4141587"/>
            <a:ext cx="259226" cy="248674"/>
          </a:xfrm>
          <a:prstGeom prst="flowChartConnector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5"/>
          <p:cNvSpPr/>
          <p:nvPr/>
        </p:nvSpPr>
        <p:spPr>
          <a:xfrm>
            <a:off x="4417192" y="4611680"/>
            <a:ext cx="259226" cy="248674"/>
          </a:xfrm>
          <a:prstGeom prst="flowChartConnector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5"/>
          <p:cNvSpPr/>
          <p:nvPr/>
        </p:nvSpPr>
        <p:spPr>
          <a:xfrm>
            <a:off x="2984759" y="4130089"/>
            <a:ext cx="259226" cy="248674"/>
          </a:xfrm>
          <a:prstGeom prst="flowChartConnector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5"/>
          <p:cNvSpPr/>
          <p:nvPr/>
        </p:nvSpPr>
        <p:spPr>
          <a:xfrm>
            <a:off x="3329007" y="4412417"/>
            <a:ext cx="259226" cy="248674"/>
          </a:xfrm>
          <a:prstGeom prst="flowChartConnector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5"/>
          <p:cNvSpPr/>
          <p:nvPr/>
        </p:nvSpPr>
        <p:spPr>
          <a:xfrm>
            <a:off x="3887040" y="4882510"/>
            <a:ext cx="259226" cy="248674"/>
          </a:xfrm>
          <a:prstGeom prst="flowChartConnector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5"/>
          <p:cNvSpPr/>
          <p:nvPr/>
        </p:nvSpPr>
        <p:spPr>
          <a:xfrm>
            <a:off x="4644537" y="5304603"/>
            <a:ext cx="259226" cy="248674"/>
          </a:xfrm>
          <a:prstGeom prst="flowChartConnector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5"/>
          <p:cNvSpPr/>
          <p:nvPr/>
        </p:nvSpPr>
        <p:spPr>
          <a:xfrm>
            <a:off x="3789049" y="5304603"/>
            <a:ext cx="259226" cy="248674"/>
          </a:xfrm>
          <a:prstGeom prst="flowChartConnector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5"/>
          <p:cNvSpPr/>
          <p:nvPr/>
        </p:nvSpPr>
        <p:spPr>
          <a:xfrm>
            <a:off x="3301023" y="4906093"/>
            <a:ext cx="259226" cy="248674"/>
          </a:xfrm>
          <a:prstGeom prst="flowChartConnector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5" descr="Close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5029" y="3089191"/>
            <a:ext cx="339809" cy="33980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5"/>
          <p:cNvSpPr/>
          <p:nvPr/>
        </p:nvSpPr>
        <p:spPr>
          <a:xfrm>
            <a:off x="5670526" y="3840789"/>
            <a:ext cx="259226" cy="248674"/>
          </a:xfrm>
          <a:prstGeom prst="flowChartConnector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5" descr="Close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48757" y="4474195"/>
            <a:ext cx="339809" cy="339809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5"/>
          <p:cNvSpPr/>
          <p:nvPr/>
        </p:nvSpPr>
        <p:spPr>
          <a:xfrm>
            <a:off x="9225612" y="3666630"/>
            <a:ext cx="259226" cy="248674"/>
          </a:xfrm>
          <a:prstGeom prst="flowChartConnector">
            <a:avLst/>
          </a:prstGeom>
          <a:solidFill>
            <a:schemeClr val="lt1"/>
          </a:solidFill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5"/>
          <p:cNvSpPr txBox="1"/>
          <p:nvPr/>
        </p:nvSpPr>
        <p:spPr>
          <a:xfrm>
            <a:off x="9642961" y="3000231"/>
            <a:ext cx="204177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Malignant (y = 1)</a:t>
            </a:r>
            <a:endParaRPr/>
          </a:p>
        </p:txBody>
      </p:sp>
      <p:sp>
        <p:nvSpPr>
          <p:cNvPr id="161" name="Google Shape;161;p5"/>
          <p:cNvSpPr txBox="1"/>
          <p:nvPr/>
        </p:nvSpPr>
        <p:spPr>
          <a:xfrm>
            <a:off x="9670242" y="3535490"/>
            <a:ext cx="163217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Benign (y = 0)</a:t>
            </a:r>
            <a:endParaRPr/>
          </a:p>
        </p:txBody>
      </p:sp>
      <p:sp>
        <p:nvSpPr>
          <p:cNvPr id="162" name="Google Shape;162;p5"/>
          <p:cNvSpPr/>
          <p:nvPr/>
        </p:nvSpPr>
        <p:spPr>
          <a:xfrm>
            <a:off x="4207779" y="4364454"/>
            <a:ext cx="172850" cy="155595"/>
          </a:xfrm>
          <a:prstGeom prst="flowChartConnector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5"/>
          <p:cNvSpPr/>
          <p:nvPr/>
        </p:nvSpPr>
        <p:spPr>
          <a:xfrm>
            <a:off x="9398413" y="5508051"/>
            <a:ext cx="172850" cy="155595"/>
          </a:xfrm>
          <a:prstGeom prst="flowChartConnector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5"/>
          <p:cNvSpPr txBox="1"/>
          <p:nvPr/>
        </p:nvSpPr>
        <p:spPr>
          <a:xfrm>
            <a:off x="9670242" y="5385794"/>
            <a:ext cx="213667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x: New point (y=0)</a:t>
            </a:r>
            <a:endParaRPr/>
          </a:p>
        </p:txBody>
      </p:sp>
      <p:cxnSp>
        <p:nvCxnSpPr>
          <p:cNvPr id="165" name="Google Shape;165;p5"/>
          <p:cNvCxnSpPr/>
          <p:nvPr/>
        </p:nvCxnSpPr>
        <p:spPr>
          <a:xfrm>
            <a:off x="3342106" y="2703382"/>
            <a:ext cx="2907450" cy="3059161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6" name="Google Shape;166;p5"/>
          <p:cNvCxnSpPr/>
          <p:nvPr/>
        </p:nvCxnSpPr>
        <p:spPr>
          <a:xfrm flipH="1">
            <a:off x="2800350" y="3089191"/>
            <a:ext cx="500673" cy="35834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7" name="Google Shape;167;p5"/>
          <p:cNvCxnSpPr/>
          <p:nvPr/>
        </p:nvCxnSpPr>
        <p:spPr>
          <a:xfrm flipH="1">
            <a:off x="5007608" y="5457820"/>
            <a:ext cx="500673" cy="35834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8" name="Google Shape;168;p5"/>
          <p:cNvSpPr txBox="1"/>
          <p:nvPr/>
        </p:nvSpPr>
        <p:spPr>
          <a:xfrm>
            <a:off x="2984759" y="2732602"/>
            <a:ext cx="5212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y=0</a:t>
            </a:r>
            <a:endParaRPr/>
          </a:p>
        </p:txBody>
      </p:sp>
      <p:sp>
        <p:nvSpPr>
          <p:cNvPr id="169" name="Google Shape;169;p5"/>
          <p:cNvSpPr txBox="1"/>
          <p:nvPr/>
        </p:nvSpPr>
        <p:spPr>
          <a:xfrm>
            <a:off x="4207779" y="2455076"/>
            <a:ext cx="52129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y=1</a:t>
            </a:r>
            <a:endParaRPr/>
          </a:p>
        </p:txBody>
      </p:sp>
      <p:cxnSp>
        <p:nvCxnSpPr>
          <p:cNvPr id="170" name="Google Shape;170;p5"/>
          <p:cNvCxnSpPr/>
          <p:nvPr/>
        </p:nvCxnSpPr>
        <p:spPr>
          <a:xfrm rot="10800000" flipH="1">
            <a:off x="3715480" y="2440260"/>
            <a:ext cx="550815" cy="456541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1" name="Google Shape;171;p5"/>
          <p:cNvCxnSpPr/>
          <p:nvPr/>
        </p:nvCxnSpPr>
        <p:spPr>
          <a:xfrm rot="10800000" flipH="1">
            <a:off x="6170181" y="4933197"/>
            <a:ext cx="550815" cy="456541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2" name="Google Shape;17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253870" cy="721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Labeled Data: Supervised Learning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41"/>
          <p:cNvSpPr txBox="1"/>
          <p:nvPr/>
        </p:nvSpPr>
        <p:spPr>
          <a:xfrm>
            <a:off x="508000" y="381001"/>
            <a:ext cx="11074400" cy="54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Choosing the value of K</a:t>
            </a:r>
            <a:endParaRPr/>
          </a:p>
        </p:txBody>
      </p:sp>
      <p:sp>
        <p:nvSpPr>
          <p:cNvPr id="939" name="Google Shape;939;p41"/>
          <p:cNvSpPr txBox="1"/>
          <p:nvPr/>
        </p:nvSpPr>
        <p:spPr>
          <a:xfrm>
            <a:off x="508000" y="822484"/>
            <a:ext cx="11074400" cy="2349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Sometimes, you’re running K-means to get clusters to use for some later/downstream purpose. Evaluate K-means based on a metric for how well it performs for that later purpose.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</a:t>
            </a:r>
            <a:endParaRPr/>
          </a:p>
        </p:txBody>
      </p:sp>
      <p:cxnSp>
        <p:nvCxnSpPr>
          <p:cNvPr id="940" name="Google Shape;940;p41"/>
          <p:cNvCxnSpPr/>
          <p:nvPr/>
        </p:nvCxnSpPr>
        <p:spPr>
          <a:xfrm rot="10800000">
            <a:off x="1874313" y="3251810"/>
            <a:ext cx="12420" cy="3055665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941" name="Google Shape;941;p41"/>
          <p:cNvCxnSpPr/>
          <p:nvPr/>
        </p:nvCxnSpPr>
        <p:spPr>
          <a:xfrm>
            <a:off x="1665197" y="6097255"/>
            <a:ext cx="3763532" cy="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942" name="Google Shape;942;p41"/>
          <p:cNvSpPr/>
          <p:nvPr/>
        </p:nvSpPr>
        <p:spPr>
          <a:xfrm rot="-1680100">
            <a:off x="2709796" y="5481245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3" name="Google Shape;943;p41"/>
          <p:cNvSpPr/>
          <p:nvPr/>
        </p:nvSpPr>
        <p:spPr>
          <a:xfrm rot="-1680100">
            <a:off x="4042095" y="4662085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4" name="Google Shape;944;p41"/>
          <p:cNvSpPr/>
          <p:nvPr/>
        </p:nvSpPr>
        <p:spPr>
          <a:xfrm rot="-1680100">
            <a:off x="2957141" y="4752433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5" name="Google Shape;945;p41"/>
          <p:cNvSpPr/>
          <p:nvPr/>
        </p:nvSpPr>
        <p:spPr>
          <a:xfrm rot="-1680100">
            <a:off x="4010732" y="5075200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Google Shape;946;p41"/>
          <p:cNvSpPr/>
          <p:nvPr/>
        </p:nvSpPr>
        <p:spPr>
          <a:xfrm rot="-1680100">
            <a:off x="2854213" y="5067047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7" name="Google Shape;947;p41"/>
          <p:cNvSpPr/>
          <p:nvPr/>
        </p:nvSpPr>
        <p:spPr>
          <a:xfrm rot="-1680100">
            <a:off x="3777183" y="4875299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8" name="Google Shape;948;p41"/>
          <p:cNvSpPr/>
          <p:nvPr/>
        </p:nvSpPr>
        <p:spPr>
          <a:xfrm rot="-1680100">
            <a:off x="4220059" y="4351887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9" name="Google Shape;949;p41"/>
          <p:cNvSpPr/>
          <p:nvPr/>
        </p:nvSpPr>
        <p:spPr>
          <a:xfrm rot="-1680100">
            <a:off x="3826597" y="4163339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0" name="Google Shape;950;p41"/>
          <p:cNvSpPr/>
          <p:nvPr/>
        </p:nvSpPr>
        <p:spPr>
          <a:xfrm rot="-1680100">
            <a:off x="4426983" y="3873711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1" name="Google Shape;951;p41"/>
          <p:cNvSpPr/>
          <p:nvPr/>
        </p:nvSpPr>
        <p:spPr>
          <a:xfrm rot="-1680100">
            <a:off x="3395532" y="4461099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2" name="Google Shape;952;p41"/>
          <p:cNvSpPr/>
          <p:nvPr/>
        </p:nvSpPr>
        <p:spPr>
          <a:xfrm rot="-3719415">
            <a:off x="3058744" y="5498384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3" name="Google Shape;953;p41"/>
          <p:cNvSpPr/>
          <p:nvPr/>
        </p:nvSpPr>
        <p:spPr>
          <a:xfrm rot="-3719415">
            <a:off x="3235103" y="4984703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4" name="Google Shape;954;p41"/>
          <p:cNvSpPr/>
          <p:nvPr/>
        </p:nvSpPr>
        <p:spPr>
          <a:xfrm rot="-3719415">
            <a:off x="3160344" y="5197645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5" name="Google Shape;955;p41"/>
          <p:cNvSpPr/>
          <p:nvPr/>
        </p:nvSpPr>
        <p:spPr>
          <a:xfrm rot="-1680100">
            <a:off x="2287284" y="5903228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6" name="Google Shape;956;p41"/>
          <p:cNvSpPr/>
          <p:nvPr/>
        </p:nvSpPr>
        <p:spPr>
          <a:xfrm rot="-1680100">
            <a:off x="2773611" y="5912107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7" name="Google Shape;957;p41"/>
          <p:cNvSpPr/>
          <p:nvPr/>
        </p:nvSpPr>
        <p:spPr>
          <a:xfrm rot="-1680100">
            <a:off x="2556157" y="5191267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8" name="Google Shape;958;p41"/>
          <p:cNvSpPr/>
          <p:nvPr/>
        </p:nvSpPr>
        <p:spPr>
          <a:xfrm rot="-1680100">
            <a:off x="3310308" y="5302507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9" name="Google Shape;959;p41"/>
          <p:cNvSpPr/>
          <p:nvPr/>
        </p:nvSpPr>
        <p:spPr>
          <a:xfrm rot="-1680100">
            <a:off x="2125091" y="5489028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0" name="Google Shape;960;p41"/>
          <p:cNvSpPr/>
          <p:nvPr/>
        </p:nvSpPr>
        <p:spPr>
          <a:xfrm>
            <a:off x="3051556" y="4463881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1" name="Google Shape;961;p41"/>
          <p:cNvSpPr/>
          <p:nvPr/>
        </p:nvSpPr>
        <p:spPr>
          <a:xfrm>
            <a:off x="3696240" y="4700049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2" name="Google Shape;962;p41"/>
          <p:cNvSpPr/>
          <p:nvPr/>
        </p:nvSpPr>
        <p:spPr>
          <a:xfrm>
            <a:off x="3623216" y="3961503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3" name="Google Shape;963;p41"/>
          <p:cNvSpPr/>
          <p:nvPr/>
        </p:nvSpPr>
        <p:spPr>
          <a:xfrm>
            <a:off x="3676377" y="4421056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4" name="Google Shape;964;p41"/>
          <p:cNvSpPr/>
          <p:nvPr/>
        </p:nvSpPr>
        <p:spPr>
          <a:xfrm>
            <a:off x="3102817" y="4022021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5" name="Google Shape;965;p41"/>
          <p:cNvSpPr/>
          <p:nvPr/>
        </p:nvSpPr>
        <p:spPr>
          <a:xfrm rot="-1680100">
            <a:off x="3604332" y="5076763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6" name="Google Shape;966;p41"/>
          <p:cNvSpPr/>
          <p:nvPr/>
        </p:nvSpPr>
        <p:spPr>
          <a:xfrm rot="-1680100">
            <a:off x="4376533" y="3434127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7" name="Google Shape;967;p41"/>
          <p:cNvSpPr/>
          <p:nvPr/>
        </p:nvSpPr>
        <p:spPr>
          <a:xfrm rot="-1680100">
            <a:off x="4176341" y="4040665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8" name="Google Shape;968;p41"/>
          <p:cNvSpPr/>
          <p:nvPr/>
        </p:nvSpPr>
        <p:spPr>
          <a:xfrm rot="-1680100">
            <a:off x="4604368" y="4285585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9" name="Google Shape;969;p41"/>
          <p:cNvSpPr txBox="1"/>
          <p:nvPr/>
        </p:nvSpPr>
        <p:spPr>
          <a:xfrm>
            <a:off x="2987621" y="2523685"/>
            <a:ext cx="4055204" cy="420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 Expression Tumor Clustering</a:t>
            </a:r>
            <a:endParaRPr/>
          </a:p>
        </p:txBody>
      </p:sp>
      <p:sp>
        <p:nvSpPr>
          <p:cNvPr id="970" name="Google Shape;970;p41"/>
          <p:cNvSpPr txBox="1"/>
          <p:nvPr/>
        </p:nvSpPr>
        <p:spPr>
          <a:xfrm>
            <a:off x="2909188" y="6168912"/>
            <a:ext cx="1594648" cy="420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 A</a:t>
            </a:r>
            <a:endParaRPr/>
          </a:p>
        </p:txBody>
      </p:sp>
      <p:sp>
        <p:nvSpPr>
          <p:cNvPr id="971" name="Google Shape;971;p41"/>
          <p:cNvSpPr txBox="1"/>
          <p:nvPr/>
        </p:nvSpPr>
        <p:spPr>
          <a:xfrm rot="-5400000">
            <a:off x="554729" y="4499923"/>
            <a:ext cx="1990184" cy="420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 B</a:t>
            </a:r>
            <a:endParaRPr/>
          </a:p>
        </p:txBody>
      </p:sp>
      <p:cxnSp>
        <p:nvCxnSpPr>
          <p:cNvPr id="972" name="Google Shape;972;p41"/>
          <p:cNvCxnSpPr/>
          <p:nvPr/>
        </p:nvCxnSpPr>
        <p:spPr>
          <a:xfrm rot="10800000">
            <a:off x="6751113" y="3246493"/>
            <a:ext cx="12420" cy="3055665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973" name="Google Shape;973;p41"/>
          <p:cNvCxnSpPr/>
          <p:nvPr/>
        </p:nvCxnSpPr>
        <p:spPr>
          <a:xfrm>
            <a:off x="6541997" y="6091937"/>
            <a:ext cx="3763532" cy="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974" name="Google Shape;974;p41"/>
          <p:cNvSpPr txBox="1"/>
          <p:nvPr/>
        </p:nvSpPr>
        <p:spPr>
          <a:xfrm>
            <a:off x="7785988" y="6163595"/>
            <a:ext cx="1594648" cy="420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 B</a:t>
            </a:r>
            <a:endParaRPr/>
          </a:p>
        </p:txBody>
      </p:sp>
      <p:sp>
        <p:nvSpPr>
          <p:cNvPr id="975" name="Google Shape;975;p41"/>
          <p:cNvSpPr txBox="1"/>
          <p:nvPr/>
        </p:nvSpPr>
        <p:spPr>
          <a:xfrm rot="-5400000">
            <a:off x="5431529" y="4494606"/>
            <a:ext cx="1990184" cy="420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 B</a:t>
            </a:r>
            <a:endParaRPr/>
          </a:p>
        </p:txBody>
      </p:sp>
      <p:sp>
        <p:nvSpPr>
          <p:cNvPr id="976" name="Google Shape;976;p41"/>
          <p:cNvSpPr/>
          <p:nvPr/>
        </p:nvSpPr>
        <p:spPr>
          <a:xfrm rot="-1680100">
            <a:off x="5122104" y="3535727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7" name="Google Shape;977;p41"/>
          <p:cNvSpPr/>
          <p:nvPr/>
        </p:nvSpPr>
        <p:spPr>
          <a:xfrm rot="-1680100">
            <a:off x="5090741" y="3948841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8" name="Google Shape;978;p41"/>
          <p:cNvSpPr/>
          <p:nvPr/>
        </p:nvSpPr>
        <p:spPr>
          <a:xfrm rot="-1680100">
            <a:off x="4857192" y="3748940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9" name="Google Shape;979;p41"/>
          <p:cNvSpPr/>
          <p:nvPr/>
        </p:nvSpPr>
        <p:spPr>
          <a:xfrm>
            <a:off x="4776249" y="3573691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0" name="Google Shape;980;p41"/>
          <p:cNvSpPr/>
          <p:nvPr/>
        </p:nvSpPr>
        <p:spPr>
          <a:xfrm rot="-1680100">
            <a:off x="4684341" y="3950404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1" name="Google Shape;981;p41"/>
          <p:cNvSpPr/>
          <p:nvPr/>
        </p:nvSpPr>
        <p:spPr>
          <a:xfrm rot="-1680100">
            <a:off x="7592824" y="5379645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2" name="Google Shape;982;p41"/>
          <p:cNvSpPr/>
          <p:nvPr/>
        </p:nvSpPr>
        <p:spPr>
          <a:xfrm rot="-1680100">
            <a:off x="8925123" y="4560485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3" name="Google Shape;983;p41"/>
          <p:cNvSpPr/>
          <p:nvPr/>
        </p:nvSpPr>
        <p:spPr>
          <a:xfrm rot="-1680100">
            <a:off x="7840169" y="4650833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4" name="Google Shape;984;p41"/>
          <p:cNvSpPr/>
          <p:nvPr/>
        </p:nvSpPr>
        <p:spPr>
          <a:xfrm rot="-1680100">
            <a:off x="8893760" y="4973600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5" name="Google Shape;985;p41"/>
          <p:cNvSpPr/>
          <p:nvPr/>
        </p:nvSpPr>
        <p:spPr>
          <a:xfrm rot="-1680100">
            <a:off x="7737241" y="4965447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6" name="Google Shape;986;p41"/>
          <p:cNvSpPr/>
          <p:nvPr/>
        </p:nvSpPr>
        <p:spPr>
          <a:xfrm rot="-1680100">
            <a:off x="8660211" y="4773699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7" name="Google Shape;987;p41"/>
          <p:cNvSpPr/>
          <p:nvPr/>
        </p:nvSpPr>
        <p:spPr>
          <a:xfrm rot="-1680100">
            <a:off x="9103087" y="4250287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8" name="Google Shape;988;p41"/>
          <p:cNvSpPr/>
          <p:nvPr/>
        </p:nvSpPr>
        <p:spPr>
          <a:xfrm rot="-1680100">
            <a:off x="8709625" y="4061739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9" name="Google Shape;989;p41"/>
          <p:cNvSpPr/>
          <p:nvPr/>
        </p:nvSpPr>
        <p:spPr>
          <a:xfrm rot="-1680100">
            <a:off x="9310011" y="3772111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0" name="Google Shape;990;p41"/>
          <p:cNvSpPr/>
          <p:nvPr/>
        </p:nvSpPr>
        <p:spPr>
          <a:xfrm rot="-1680100">
            <a:off x="8278560" y="4359499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1" name="Google Shape;991;p41"/>
          <p:cNvSpPr/>
          <p:nvPr/>
        </p:nvSpPr>
        <p:spPr>
          <a:xfrm rot="-3719415">
            <a:off x="7941772" y="5396784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2" name="Google Shape;992;p41"/>
          <p:cNvSpPr/>
          <p:nvPr/>
        </p:nvSpPr>
        <p:spPr>
          <a:xfrm rot="-3719415">
            <a:off x="8118131" y="4883103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3" name="Google Shape;993;p41"/>
          <p:cNvSpPr/>
          <p:nvPr/>
        </p:nvSpPr>
        <p:spPr>
          <a:xfrm rot="-3719415">
            <a:off x="8043372" y="5096045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4" name="Google Shape;994;p41"/>
          <p:cNvSpPr/>
          <p:nvPr/>
        </p:nvSpPr>
        <p:spPr>
          <a:xfrm rot="-1680100">
            <a:off x="7170312" y="5801628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5" name="Google Shape;995;p41"/>
          <p:cNvSpPr/>
          <p:nvPr/>
        </p:nvSpPr>
        <p:spPr>
          <a:xfrm rot="-1680100">
            <a:off x="7656639" y="5810507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6" name="Google Shape;996;p41"/>
          <p:cNvSpPr/>
          <p:nvPr/>
        </p:nvSpPr>
        <p:spPr>
          <a:xfrm rot="-1680100">
            <a:off x="7439185" y="5089667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7" name="Google Shape;997;p41"/>
          <p:cNvSpPr/>
          <p:nvPr/>
        </p:nvSpPr>
        <p:spPr>
          <a:xfrm rot="-1680100">
            <a:off x="8193336" y="5200907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8" name="Google Shape;998;p41"/>
          <p:cNvSpPr/>
          <p:nvPr/>
        </p:nvSpPr>
        <p:spPr>
          <a:xfrm rot="-1680100">
            <a:off x="7008119" y="5387428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9" name="Google Shape;999;p41"/>
          <p:cNvSpPr/>
          <p:nvPr/>
        </p:nvSpPr>
        <p:spPr>
          <a:xfrm>
            <a:off x="7934584" y="4362281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0" name="Google Shape;1000;p41"/>
          <p:cNvSpPr/>
          <p:nvPr/>
        </p:nvSpPr>
        <p:spPr>
          <a:xfrm>
            <a:off x="8579268" y="4598449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1" name="Google Shape;1001;p41"/>
          <p:cNvSpPr/>
          <p:nvPr/>
        </p:nvSpPr>
        <p:spPr>
          <a:xfrm>
            <a:off x="8506244" y="3859903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2" name="Google Shape;1002;p41"/>
          <p:cNvSpPr/>
          <p:nvPr/>
        </p:nvSpPr>
        <p:spPr>
          <a:xfrm>
            <a:off x="8559405" y="4319456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3" name="Google Shape;1003;p41"/>
          <p:cNvSpPr/>
          <p:nvPr/>
        </p:nvSpPr>
        <p:spPr>
          <a:xfrm>
            <a:off x="7985845" y="3920421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4" name="Google Shape;1004;p41"/>
          <p:cNvSpPr/>
          <p:nvPr/>
        </p:nvSpPr>
        <p:spPr>
          <a:xfrm rot="-1680100">
            <a:off x="8487360" y="4975163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5" name="Google Shape;1005;p41"/>
          <p:cNvSpPr/>
          <p:nvPr/>
        </p:nvSpPr>
        <p:spPr>
          <a:xfrm rot="-1680100">
            <a:off x="9259561" y="3332527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6" name="Google Shape;1006;p41"/>
          <p:cNvSpPr/>
          <p:nvPr/>
        </p:nvSpPr>
        <p:spPr>
          <a:xfrm rot="-1680100">
            <a:off x="9059369" y="3939065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7" name="Google Shape;1007;p41"/>
          <p:cNvSpPr/>
          <p:nvPr/>
        </p:nvSpPr>
        <p:spPr>
          <a:xfrm rot="-1680100">
            <a:off x="9487396" y="4183985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8" name="Google Shape;1008;p41"/>
          <p:cNvSpPr/>
          <p:nvPr/>
        </p:nvSpPr>
        <p:spPr>
          <a:xfrm rot="-1680100">
            <a:off x="10005132" y="3434127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9" name="Google Shape;1009;p41"/>
          <p:cNvSpPr/>
          <p:nvPr/>
        </p:nvSpPr>
        <p:spPr>
          <a:xfrm rot="-1680100">
            <a:off x="9973769" y="3847241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0" name="Google Shape;1010;p41"/>
          <p:cNvSpPr/>
          <p:nvPr/>
        </p:nvSpPr>
        <p:spPr>
          <a:xfrm rot="-1680100">
            <a:off x="9740220" y="3647340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1" name="Google Shape;1011;p41"/>
          <p:cNvSpPr/>
          <p:nvPr/>
        </p:nvSpPr>
        <p:spPr>
          <a:xfrm>
            <a:off x="9659277" y="3472091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2" name="Google Shape;1012;p41"/>
          <p:cNvSpPr/>
          <p:nvPr/>
        </p:nvSpPr>
        <p:spPr>
          <a:xfrm rot="-1680100">
            <a:off x="9567369" y="3848804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42"/>
          <p:cNvSpPr txBox="1"/>
          <p:nvPr/>
        </p:nvSpPr>
        <p:spPr>
          <a:xfrm>
            <a:off x="508000" y="381001"/>
            <a:ext cx="11074400" cy="54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Choosing the value of K</a:t>
            </a:r>
            <a:endParaRPr/>
          </a:p>
        </p:txBody>
      </p:sp>
      <p:sp>
        <p:nvSpPr>
          <p:cNvPr id="1018" name="Google Shape;1018;p42"/>
          <p:cNvSpPr txBox="1"/>
          <p:nvPr/>
        </p:nvSpPr>
        <p:spPr>
          <a:xfrm>
            <a:off x="508000" y="822484"/>
            <a:ext cx="11074400" cy="995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</a:t>
            </a:r>
            <a:endParaRPr/>
          </a:p>
        </p:txBody>
      </p:sp>
      <p:cxnSp>
        <p:nvCxnSpPr>
          <p:cNvPr id="1019" name="Google Shape;1019;p42"/>
          <p:cNvCxnSpPr/>
          <p:nvPr/>
        </p:nvCxnSpPr>
        <p:spPr>
          <a:xfrm rot="10800000">
            <a:off x="1874313" y="2423106"/>
            <a:ext cx="12420" cy="3055665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020" name="Google Shape;1020;p42"/>
          <p:cNvCxnSpPr/>
          <p:nvPr/>
        </p:nvCxnSpPr>
        <p:spPr>
          <a:xfrm>
            <a:off x="1665197" y="5268551"/>
            <a:ext cx="3763532" cy="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021" name="Google Shape;1021;p42"/>
          <p:cNvSpPr/>
          <p:nvPr/>
        </p:nvSpPr>
        <p:spPr>
          <a:xfrm rot="-1680100">
            <a:off x="2709796" y="4652541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2" name="Google Shape;1022;p42"/>
          <p:cNvSpPr/>
          <p:nvPr/>
        </p:nvSpPr>
        <p:spPr>
          <a:xfrm rot="-1680100">
            <a:off x="4042095" y="3833381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3" name="Google Shape;1023;p42"/>
          <p:cNvSpPr/>
          <p:nvPr/>
        </p:nvSpPr>
        <p:spPr>
          <a:xfrm rot="-1680100">
            <a:off x="2957141" y="3923729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4" name="Google Shape;1024;p42"/>
          <p:cNvSpPr/>
          <p:nvPr/>
        </p:nvSpPr>
        <p:spPr>
          <a:xfrm rot="-1680100">
            <a:off x="4010732" y="4246496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5" name="Google Shape;1025;p42"/>
          <p:cNvSpPr/>
          <p:nvPr/>
        </p:nvSpPr>
        <p:spPr>
          <a:xfrm rot="-1680100">
            <a:off x="2854213" y="4238343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6" name="Google Shape;1026;p42"/>
          <p:cNvSpPr/>
          <p:nvPr/>
        </p:nvSpPr>
        <p:spPr>
          <a:xfrm rot="-1680100">
            <a:off x="3777183" y="4046595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7" name="Google Shape;1027;p42"/>
          <p:cNvSpPr/>
          <p:nvPr/>
        </p:nvSpPr>
        <p:spPr>
          <a:xfrm rot="-1680100">
            <a:off x="4220059" y="3523183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8" name="Google Shape;1028;p42"/>
          <p:cNvSpPr/>
          <p:nvPr/>
        </p:nvSpPr>
        <p:spPr>
          <a:xfrm rot="-1680100">
            <a:off x="3826597" y="3334635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9" name="Google Shape;1029;p42"/>
          <p:cNvSpPr/>
          <p:nvPr/>
        </p:nvSpPr>
        <p:spPr>
          <a:xfrm rot="-1680100">
            <a:off x="4426983" y="3045007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0" name="Google Shape;1030;p42"/>
          <p:cNvSpPr/>
          <p:nvPr/>
        </p:nvSpPr>
        <p:spPr>
          <a:xfrm rot="-1680100">
            <a:off x="3395532" y="3632395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1" name="Google Shape;1031;p42"/>
          <p:cNvSpPr/>
          <p:nvPr/>
        </p:nvSpPr>
        <p:spPr>
          <a:xfrm rot="-3719415">
            <a:off x="3058744" y="4669680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2" name="Google Shape;1032;p42"/>
          <p:cNvSpPr/>
          <p:nvPr/>
        </p:nvSpPr>
        <p:spPr>
          <a:xfrm rot="-3719415">
            <a:off x="3235103" y="4155999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3" name="Google Shape;1033;p42"/>
          <p:cNvSpPr/>
          <p:nvPr/>
        </p:nvSpPr>
        <p:spPr>
          <a:xfrm rot="-3719415">
            <a:off x="3160344" y="4368941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4" name="Google Shape;1034;p42"/>
          <p:cNvSpPr/>
          <p:nvPr/>
        </p:nvSpPr>
        <p:spPr>
          <a:xfrm rot="-1680100">
            <a:off x="2287284" y="5074524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5" name="Google Shape;1035;p42"/>
          <p:cNvSpPr/>
          <p:nvPr/>
        </p:nvSpPr>
        <p:spPr>
          <a:xfrm rot="-1680100">
            <a:off x="2773611" y="5083403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6" name="Google Shape;1036;p42"/>
          <p:cNvSpPr/>
          <p:nvPr/>
        </p:nvSpPr>
        <p:spPr>
          <a:xfrm rot="-1680100">
            <a:off x="2556157" y="4362563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7" name="Google Shape;1037;p42"/>
          <p:cNvSpPr/>
          <p:nvPr/>
        </p:nvSpPr>
        <p:spPr>
          <a:xfrm rot="-1680100">
            <a:off x="3310308" y="4473803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8" name="Google Shape;1038;p42"/>
          <p:cNvSpPr/>
          <p:nvPr/>
        </p:nvSpPr>
        <p:spPr>
          <a:xfrm rot="-1680100">
            <a:off x="2125091" y="4660324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9" name="Google Shape;1039;p42"/>
          <p:cNvSpPr/>
          <p:nvPr/>
        </p:nvSpPr>
        <p:spPr>
          <a:xfrm>
            <a:off x="3051556" y="3635177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0" name="Google Shape;1040;p42"/>
          <p:cNvSpPr/>
          <p:nvPr/>
        </p:nvSpPr>
        <p:spPr>
          <a:xfrm>
            <a:off x="3696240" y="3871345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1" name="Google Shape;1041;p42"/>
          <p:cNvSpPr/>
          <p:nvPr/>
        </p:nvSpPr>
        <p:spPr>
          <a:xfrm>
            <a:off x="3623216" y="3132799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2" name="Google Shape;1042;p42"/>
          <p:cNvSpPr/>
          <p:nvPr/>
        </p:nvSpPr>
        <p:spPr>
          <a:xfrm>
            <a:off x="3676377" y="3592352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3" name="Google Shape;1043;p42"/>
          <p:cNvSpPr/>
          <p:nvPr/>
        </p:nvSpPr>
        <p:spPr>
          <a:xfrm>
            <a:off x="3102817" y="3193317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4" name="Google Shape;1044;p42"/>
          <p:cNvSpPr/>
          <p:nvPr/>
        </p:nvSpPr>
        <p:spPr>
          <a:xfrm rot="-1680100">
            <a:off x="3604332" y="4248059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5" name="Google Shape;1045;p42"/>
          <p:cNvSpPr/>
          <p:nvPr/>
        </p:nvSpPr>
        <p:spPr>
          <a:xfrm rot="-1680100">
            <a:off x="4376533" y="2605423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6" name="Google Shape;1046;p42"/>
          <p:cNvSpPr/>
          <p:nvPr/>
        </p:nvSpPr>
        <p:spPr>
          <a:xfrm rot="-1680100">
            <a:off x="4176341" y="3211961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7" name="Google Shape;1047;p42"/>
          <p:cNvSpPr/>
          <p:nvPr/>
        </p:nvSpPr>
        <p:spPr>
          <a:xfrm rot="-1680100">
            <a:off x="4604368" y="3456881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" name="Google Shape;1048;p42"/>
          <p:cNvSpPr txBox="1"/>
          <p:nvPr/>
        </p:nvSpPr>
        <p:spPr>
          <a:xfrm>
            <a:off x="2964562" y="1394771"/>
            <a:ext cx="4055204" cy="420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 Expression Tumor Clustering</a:t>
            </a:r>
            <a:endParaRPr/>
          </a:p>
        </p:txBody>
      </p:sp>
      <p:sp>
        <p:nvSpPr>
          <p:cNvPr id="1049" name="Google Shape;1049;p42"/>
          <p:cNvSpPr txBox="1"/>
          <p:nvPr/>
        </p:nvSpPr>
        <p:spPr>
          <a:xfrm>
            <a:off x="2898916" y="5498397"/>
            <a:ext cx="1594648" cy="420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 A</a:t>
            </a:r>
            <a:endParaRPr/>
          </a:p>
        </p:txBody>
      </p:sp>
      <p:sp>
        <p:nvSpPr>
          <p:cNvPr id="1050" name="Google Shape;1050;p42"/>
          <p:cNvSpPr txBox="1"/>
          <p:nvPr/>
        </p:nvSpPr>
        <p:spPr>
          <a:xfrm rot="-5400000">
            <a:off x="554729" y="3671219"/>
            <a:ext cx="1990184" cy="420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 B</a:t>
            </a:r>
            <a:endParaRPr/>
          </a:p>
        </p:txBody>
      </p:sp>
      <p:cxnSp>
        <p:nvCxnSpPr>
          <p:cNvPr id="1051" name="Google Shape;1051;p42"/>
          <p:cNvCxnSpPr/>
          <p:nvPr/>
        </p:nvCxnSpPr>
        <p:spPr>
          <a:xfrm rot="10800000">
            <a:off x="6751113" y="2417789"/>
            <a:ext cx="12420" cy="3055665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052" name="Google Shape;1052;p42"/>
          <p:cNvCxnSpPr/>
          <p:nvPr/>
        </p:nvCxnSpPr>
        <p:spPr>
          <a:xfrm>
            <a:off x="6541997" y="5263233"/>
            <a:ext cx="3763532" cy="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053" name="Google Shape;1053;p42"/>
          <p:cNvSpPr txBox="1"/>
          <p:nvPr/>
        </p:nvSpPr>
        <p:spPr>
          <a:xfrm>
            <a:off x="7716466" y="5381597"/>
            <a:ext cx="1594648" cy="420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 B</a:t>
            </a:r>
            <a:endParaRPr/>
          </a:p>
        </p:txBody>
      </p:sp>
      <p:sp>
        <p:nvSpPr>
          <p:cNvPr id="1054" name="Google Shape;1054;p42"/>
          <p:cNvSpPr txBox="1"/>
          <p:nvPr/>
        </p:nvSpPr>
        <p:spPr>
          <a:xfrm rot="-5400000">
            <a:off x="5431529" y="3665902"/>
            <a:ext cx="1990184" cy="420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 B</a:t>
            </a:r>
            <a:endParaRPr/>
          </a:p>
        </p:txBody>
      </p:sp>
      <p:sp>
        <p:nvSpPr>
          <p:cNvPr id="1055" name="Google Shape;1055;p42"/>
          <p:cNvSpPr/>
          <p:nvPr/>
        </p:nvSpPr>
        <p:spPr>
          <a:xfrm rot="-1680100">
            <a:off x="5122104" y="2707023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6" name="Google Shape;1056;p42"/>
          <p:cNvSpPr/>
          <p:nvPr/>
        </p:nvSpPr>
        <p:spPr>
          <a:xfrm rot="-1680100">
            <a:off x="5090741" y="3120137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7" name="Google Shape;1057;p42"/>
          <p:cNvSpPr/>
          <p:nvPr/>
        </p:nvSpPr>
        <p:spPr>
          <a:xfrm rot="-1680100">
            <a:off x="4857192" y="2920236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8" name="Google Shape;1058;p42"/>
          <p:cNvSpPr/>
          <p:nvPr/>
        </p:nvSpPr>
        <p:spPr>
          <a:xfrm>
            <a:off x="4776249" y="2744987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9" name="Google Shape;1059;p42"/>
          <p:cNvSpPr/>
          <p:nvPr/>
        </p:nvSpPr>
        <p:spPr>
          <a:xfrm rot="-1680100">
            <a:off x="4684341" y="3121700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0" name="Google Shape;1060;p42"/>
          <p:cNvSpPr/>
          <p:nvPr/>
        </p:nvSpPr>
        <p:spPr>
          <a:xfrm rot="-1680100">
            <a:off x="7592824" y="4550941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1" name="Google Shape;1061;p42"/>
          <p:cNvSpPr/>
          <p:nvPr/>
        </p:nvSpPr>
        <p:spPr>
          <a:xfrm rot="-1680100">
            <a:off x="8925123" y="3731781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2" name="Google Shape;1062;p42"/>
          <p:cNvSpPr/>
          <p:nvPr/>
        </p:nvSpPr>
        <p:spPr>
          <a:xfrm rot="-1680100">
            <a:off x="7840169" y="3822129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3" name="Google Shape;1063;p42"/>
          <p:cNvSpPr/>
          <p:nvPr/>
        </p:nvSpPr>
        <p:spPr>
          <a:xfrm rot="-1680100">
            <a:off x="8893760" y="4144896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4" name="Google Shape;1064;p42"/>
          <p:cNvSpPr/>
          <p:nvPr/>
        </p:nvSpPr>
        <p:spPr>
          <a:xfrm rot="-1680100">
            <a:off x="7737241" y="4136743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5" name="Google Shape;1065;p42"/>
          <p:cNvSpPr/>
          <p:nvPr/>
        </p:nvSpPr>
        <p:spPr>
          <a:xfrm rot="-1680100">
            <a:off x="8660211" y="3944995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6" name="Google Shape;1066;p42"/>
          <p:cNvSpPr/>
          <p:nvPr/>
        </p:nvSpPr>
        <p:spPr>
          <a:xfrm rot="-1680100">
            <a:off x="9103087" y="3421583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7" name="Google Shape;1067;p42"/>
          <p:cNvSpPr/>
          <p:nvPr/>
        </p:nvSpPr>
        <p:spPr>
          <a:xfrm rot="-1680100">
            <a:off x="8709625" y="3233035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8" name="Google Shape;1068;p42"/>
          <p:cNvSpPr/>
          <p:nvPr/>
        </p:nvSpPr>
        <p:spPr>
          <a:xfrm rot="-1680100">
            <a:off x="9310011" y="2943407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9" name="Google Shape;1069;p42"/>
          <p:cNvSpPr/>
          <p:nvPr/>
        </p:nvSpPr>
        <p:spPr>
          <a:xfrm rot="-1680100">
            <a:off x="8278560" y="3530795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0" name="Google Shape;1070;p42"/>
          <p:cNvSpPr/>
          <p:nvPr/>
        </p:nvSpPr>
        <p:spPr>
          <a:xfrm rot="-3719415">
            <a:off x="7941772" y="4568080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1" name="Google Shape;1071;p42"/>
          <p:cNvSpPr/>
          <p:nvPr/>
        </p:nvSpPr>
        <p:spPr>
          <a:xfrm rot="-3719415">
            <a:off x="8118131" y="4054399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2" name="Google Shape;1072;p42"/>
          <p:cNvSpPr/>
          <p:nvPr/>
        </p:nvSpPr>
        <p:spPr>
          <a:xfrm rot="-3719415">
            <a:off x="8043372" y="4267341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3" name="Google Shape;1073;p42"/>
          <p:cNvSpPr/>
          <p:nvPr/>
        </p:nvSpPr>
        <p:spPr>
          <a:xfrm rot="-1680100">
            <a:off x="7170312" y="4972924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4" name="Google Shape;1074;p42"/>
          <p:cNvSpPr/>
          <p:nvPr/>
        </p:nvSpPr>
        <p:spPr>
          <a:xfrm rot="-1680100">
            <a:off x="7656639" y="4981803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5" name="Google Shape;1075;p42"/>
          <p:cNvSpPr/>
          <p:nvPr/>
        </p:nvSpPr>
        <p:spPr>
          <a:xfrm rot="-1680100">
            <a:off x="7439185" y="4260963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6" name="Google Shape;1076;p42"/>
          <p:cNvSpPr/>
          <p:nvPr/>
        </p:nvSpPr>
        <p:spPr>
          <a:xfrm rot="-1680100">
            <a:off x="8193336" y="4372203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7" name="Google Shape;1077;p42"/>
          <p:cNvSpPr/>
          <p:nvPr/>
        </p:nvSpPr>
        <p:spPr>
          <a:xfrm rot="-1680100">
            <a:off x="7008119" y="4558724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8" name="Google Shape;1078;p42"/>
          <p:cNvSpPr/>
          <p:nvPr/>
        </p:nvSpPr>
        <p:spPr>
          <a:xfrm>
            <a:off x="7934584" y="3533577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9" name="Google Shape;1079;p42"/>
          <p:cNvSpPr/>
          <p:nvPr/>
        </p:nvSpPr>
        <p:spPr>
          <a:xfrm>
            <a:off x="8579268" y="3769745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0" name="Google Shape;1080;p42"/>
          <p:cNvSpPr/>
          <p:nvPr/>
        </p:nvSpPr>
        <p:spPr>
          <a:xfrm>
            <a:off x="8506244" y="3031199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1" name="Google Shape;1081;p42"/>
          <p:cNvSpPr/>
          <p:nvPr/>
        </p:nvSpPr>
        <p:spPr>
          <a:xfrm>
            <a:off x="8559405" y="3490752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2" name="Google Shape;1082;p42"/>
          <p:cNvSpPr/>
          <p:nvPr/>
        </p:nvSpPr>
        <p:spPr>
          <a:xfrm>
            <a:off x="7985845" y="3091717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3" name="Google Shape;1083;p42"/>
          <p:cNvSpPr/>
          <p:nvPr/>
        </p:nvSpPr>
        <p:spPr>
          <a:xfrm rot="-1680100">
            <a:off x="8487360" y="4146459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4" name="Google Shape;1084;p42"/>
          <p:cNvSpPr/>
          <p:nvPr/>
        </p:nvSpPr>
        <p:spPr>
          <a:xfrm rot="-1680100">
            <a:off x="9259561" y="2503823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5" name="Google Shape;1085;p42"/>
          <p:cNvSpPr/>
          <p:nvPr/>
        </p:nvSpPr>
        <p:spPr>
          <a:xfrm rot="-1680100">
            <a:off x="9059369" y="3110361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6" name="Google Shape;1086;p42"/>
          <p:cNvSpPr/>
          <p:nvPr/>
        </p:nvSpPr>
        <p:spPr>
          <a:xfrm rot="-1680100">
            <a:off x="9487396" y="3355281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7" name="Google Shape;1087;p42"/>
          <p:cNvSpPr/>
          <p:nvPr/>
        </p:nvSpPr>
        <p:spPr>
          <a:xfrm rot="-1680100">
            <a:off x="10005132" y="2605423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8" name="Google Shape;1088;p42"/>
          <p:cNvSpPr/>
          <p:nvPr/>
        </p:nvSpPr>
        <p:spPr>
          <a:xfrm rot="-1680100">
            <a:off x="9973769" y="3018537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9" name="Google Shape;1089;p42"/>
          <p:cNvSpPr/>
          <p:nvPr/>
        </p:nvSpPr>
        <p:spPr>
          <a:xfrm rot="-1680100">
            <a:off x="9740220" y="2818636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0" name="Google Shape;1090;p42"/>
          <p:cNvSpPr/>
          <p:nvPr/>
        </p:nvSpPr>
        <p:spPr>
          <a:xfrm>
            <a:off x="9659277" y="2643387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1" name="Google Shape;1091;p42"/>
          <p:cNvSpPr/>
          <p:nvPr/>
        </p:nvSpPr>
        <p:spPr>
          <a:xfrm rot="-1680100">
            <a:off x="9567369" y="3020100"/>
            <a:ext cx="60960" cy="60960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2" name="Google Shape;1092;p42"/>
          <p:cNvSpPr txBox="1"/>
          <p:nvPr/>
        </p:nvSpPr>
        <p:spPr>
          <a:xfrm>
            <a:off x="958114" y="6056719"/>
            <a:ext cx="463736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types of tumors: normal, breast, lung</a:t>
            </a:r>
            <a:endParaRPr/>
          </a:p>
        </p:txBody>
      </p:sp>
      <p:sp>
        <p:nvSpPr>
          <p:cNvPr id="1093" name="Google Shape;1093;p42"/>
          <p:cNvSpPr txBox="1"/>
          <p:nvPr/>
        </p:nvSpPr>
        <p:spPr>
          <a:xfrm>
            <a:off x="6094734" y="5993131"/>
            <a:ext cx="5967852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types of tumors: normal, breast, lung, pancreatic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"/>
          <p:cNvSpPr txBox="1"/>
          <p:nvPr/>
        </p:nvSpPr>
        <p:spPr>
          <a:xfrm>
            <a:off x="508000" y="371025"/>
            <a:ext cx="11074400" cy="666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Supervised learning</a:t>
            </a:r>
            <a:endParaRPr/>
          </a:p>
        </p:txBody>
      </p:sp>
      <p:sp>
        <p:nvSpPr>
          <p:cNvPr id="178" name="Google Shape;178;p6"/>
          <p:cNvSpPr txBox="1"/>
          <p:nvPr/>
        </p:nvSpPr>
        <p:spPr>
          <a:xfrm>
            <a:off x="508000" y="5664200"/>
            <a:ext cx="11074400" cy="666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set: 						    </a:t>
            </a:r>
            <a:endParaRPr/>
          </a:p>
        </p:txBody>
      </p:sp>
      <p:cxnSp>
        <p:nvCxnSpPr>
          <p:cNvPr id="179" name="Google Shape;179;p6"/>
          <p:cNvCxnSpPr/>
          <p:nvPr/>
        </p:nvCxnSpPr>
        <p:spPr>
          <a:xfrm rot="10800000">
            <a:off x="4109192" y="1303833"/>
            <a:ext cx="14752" cy="3697824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80" name="Google Shape;180;p6"/>
          <p:cNvCxnSpPr/>
          <p:nvPr/>
        </p:nvCxnSpPr>
        <p:spPr>
          <a:xfrm>
            <a:off x="3860800" y="4747260"/>
            <a:ext cx="4470400" cy="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81" name="Google Shape;181;p6"/>
          <p:cNvSpPr/>
          <p:nvPr/>
        </p:nvSpPr>
        <p:spPr>
          <a:xfrm>
            <a:off x="5101041" y="3228105"/>
            <a:ext cx="308935" cy="308935"/>
          </a:xfrm>
          <a:prstGeom prst="ellipse">
            <a:avLst/>
          </a:prstGeom>
          <a:noFill/>
          <a:ln w="19050" cap="flat" cmpd="sng">
            <a:solidFill>
              <a:srgbClr val="8296B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6"/>
          <p:cNvSpPr/>
          <p:nvPr/>
        </p:nvSpPr>
        <p:spPr>
          <a:xfrm rot="2734294">
            <a:off x="6109245" y="1808542"/>
            <a:ext cx="405308" cy="405308"/>
          </a:xfrm>
          <a:prstGeom prst="plus">
            <a:avLst>
              <a:gd name="adj" fmla="val 46579"/>
            </a:avLst>
          </a:prstGeom>
          <a:solidFill>
            <a:schemeClr val="dk1"/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6"/>
          <p:cNvSpPr/>
          <p:nvPr/>
        </p:nvSpPr>
        <p:spPr>
          <a:xfrm>
            <a:off x="4854461" y="4188931"/>
            <a:ext cx="308935" cy="308935"/>
          </a:xfrm>
          <a:prstGeom prst="ellipse">
            <a:avLst/>
          </a:prstGeom>
          <a:noFill/>
          <a:ln w="19050" cap="flat" cmpd="sng">
            <a:solidFill>
              <a:srgbClr val="8296B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6"/>
          <p:cNvSpPr/>
          <p:nvPr/>
        </p:nvSpPr>
        <p:spPr>
          <a:xfrm>
            <a:off x="4497074" y="3584691"/>
            <a:ext cx="308935" cy="308935"/>
          </a:xfrm>
          <a:prstGeom prst="ellipse">
            <a:avLst/>
          </a:prstGeom>
          <a:noFill/>
          <a:ln w="19050" cap="flat" cmpd="sng">
            <a:solidFill>
              <a:srgbClr val="8296B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6"/>
          <p:cNvSpPr/>
          <p:nvPr/>
        </p:nvSpPr>
        <p:spPr>
          <a:xfrm>
            <a:off x="5218538" y="3892121"/>
            <a:ext cx="308935" cy="308935"/>
          </a:xfrm>
          <a:prstGeom prst="ellipse">
            <a:avLst/>
          </a:prstGeom>
          <a:noFill/>
          <a:ln w="19050" cap="flat" cmpd="sng">
            <a:solidFill>
              <a:srgbClr val="8296B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6"/>
          <p:cNvSpPr/>
          <p:nvPr/>
        </p:nvSpPr>
        <p:spPr>
          <a:xfrm>
            <a:off x="4497074" y="3034134"/>
            <a:ext cx="308935" cy="308935"/>
          </a:xfrm>
          <a:prstGeom prst="ellipse">
            <a:avLst/>
          </a:prstGeom>
          <a:noFill/>
          <a:ln w="19050" cap="flat" cmpd="sng">
            <a:solidFill>
              <a:srgbClr val="8296B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6"/>
          <p:cNvSpPr/>
          <p:nvPr/>
        </p:nvSpPr>
        <p:spPr>
          <a:xfrm rot="2734294">
            <a:off x="6179929" y="2330163"/>
            <a:ext cx="405308" cy="405308"/>
          </a:xfrm>
          <a:prstGeom prst="plus">
            <a:avLst>
              <a:gd name="adj" fmla="val 46579"/>
            </a:avLst>
          </a:prstGeom>
          <a:solidFill>
            <a:schemeClr val="dk1"/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6"/>
          <p:cNvSpPr/>
          <p:nvPr/>
        </p:nvSpPr>
        <p:spPr>
          <a:xfrm rot="2734294">
            <a:off x="6754323" y="2394406"/>
            <a:ext cx="405308" cy="405308"/>
          </a:xfrm>
          <a:prstGeom prst="plus">
            <a:avLst>
              <a:gd name="adj" fmla="val 46579"/>
            </a:avLst>
          </a:prstGeom>
          <a:solidFill>
            <a:schemeClr val="dk1"/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6"/>
          <p:cNvSpPr/>
          <p:nvPr/>
        </p:nvSpPr>
        <p:spPr>
          <a:xfrm rot="2734294">
            <a:off x="7137947" y="1942181"/>
            <a:ext cx="405308" cy="405308"/>
          </a:xfrm>
          <a:prstGeom prst="plus">
            <a:avLst>
              <a:gd name="adj" fmla="val 46579"/>
            </a:avLst>
          </a:prstGeom>
          <a:solidFill>
            <a:schemeClr val="dk1"/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6"/>
          <p:cNvSpPr/>
          <p:nvPr/>
        </p:nvSpPr>
        <p:spPr>
          <a:xfrm rot="2734294">
            <a:off x="6494318" y="1583473"/>
            <a:ext cx="405308" cy="405308"/>
          </a:xfrm>
          <a:prstGeom prst="plus">
            <a:avLst>
              <a:gd name="adj" fmla="val 46579"/>
            </a:avLst>
          </a:prstGeom>
          <a:solidFill>
            <a:schemeClr val="dk1"/>
          </a:solidFill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9614" y="1897215"/>
            <a:ext cx="297180" cy="200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11635" y="5001658"/>
            <a:ext cx="304800" cy="200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86101" y="5818703"/>
            <a:ext cx="7581900" cy="3886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" name="Google Shape;194;p6"/>
          <p:cNvCxnSpPr/>
          <p:nvPr/>
        </p:nvCxnSpPr>
        <p:spPr>
          <a:xfrm>
            <a:off x="3860800" y="4747260"/>
            <a:ext cx="4470400" cy="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pic>
        <p:nvPicPr>
          <p:cNvPr id="195" name="Google Shape;19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9614" y="1897215"/>
            <a:ext cx="297180" cy="20066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6"/>
          <p:cNvSpPr txBox="1"/>
          <p:nvPr/>
        </p:nvSpPr>
        <p:spPr>
          <a:xfrm>
            <a:off x="1106905" y="6330986"/>
            <a:ext cx="10454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1800" b="1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Labels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"/>
          <p:cNvSpPr txBox="1"/>
          <p:nvPr/>
        </p:nvSpPr>
        <p:spPr>
          <a:xfrm>
            <a:off x="508000" y="371025"/>
            <a:ext cx="11074400" cy="666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Unsupervised learning: Clustering</a:t>
            </a:r>
            <a:endParaRPr/>
          </a:p>
        </p:txBody>
      </p:sp>
      <p:sp>
        <p:nvSpPr>
          <p:cNvPr id="202" name="Google Shape;202;p7"/>
          <p:cNvSpPr txBox="1"/>
          <p:nvPr/>
        </p:nvSpPr>
        <p:spPr>
          <a:xfrm>
            <a:off x="508000" y="5664200"/>
            <a:ext cx="11074400" cy="666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set: 		</a:t>
            </a:r>
            <a:endParaRPr/>
          </a:p>
        </p:txBody>
      </p:sp>
      <p:cxnSp>
        <p:nvCxnSpPr>
          <p:cNvPr id="203" name="Google Shape;203;p7"/>
          <p:cNvCxnSpPr/>
          <p:nvPr/>
        </p:nvCxnSpPr>
        <p:spPr>
          <a:xfrm rot="10800000">
            <a:off x="4109192" y="1303833"/>
            <a:ext cx="14752" cy="3697824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04" name="Google Shape;204;p7"/>
          <p:cNvCxnSpPr/>
          <p:nvPr/>
        </p:nvCxnSpPr>
        <p:spPr>
          <a:xfrm>
            <a:off x="3860800" y="4747260"/>
            <a:ext cx="4470400" cy="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pic>
        <p:nvPicPr>
          <p:cNvPr id="205" name="Google Shape;20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9614" y="1897215"/>
            <a:ext cx="297180" cy="200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11635" y="5001658"/>
            <a:ext cx="304800" cy="200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83519" y="5818703"/>
            <a:ext cx="3667760" cy="38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7"/>
          <p:cNvSpPr/>
          <p:nvPr/>
        </p:nvSpPr>
        <p:spPr>
          <a:xfrm>
            <a:off x="4611785" y="3158123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7"/>
          <p:cNvSpPr/>
          <p:nvPr/>
        </p:nvSpPr>
        <p:spPr>
          <a:xfrm>
            <a:off x="5219593" y="3357441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7"/>
          <p:cNvSpPr/>
          <p:nvPr/>
        </p:nvSpPr>
        <p:spPr>
          <a:xfrm>
            <a:off x="5337062" y="4000169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7"/>
          <p:cNvSpPr/>
          <p:nvPr/>
        </p:nvSpPr>
        <p:spPr>
          <a:xfrm>
            <a:off x="4620594" y="3712598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7"/>
          <p:cNvSpPr/>
          <p:nvPr/>
        </p:nvSpPr>
        <p:spPr>
          <a:xfrm>
            <a:off x="4978401" y="4312921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7"/>
          <p:cNvSpPr/>
          <p:nvPr/>
        </p:nvSpPr>
        <p:spPr>
          <a:xfrm>
            <a:off x="6351914" y="2508565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7"/>
          <p:cNvSpPr/>
          <p:nvPr/>
        </p:nvSpPr>
        <p:spPr>
          <a:xfrm>
            <a:off x="6919561" y="2571661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7"/>
          <p:cNvSpPr/>
          <p:nvPr/>
        </p:nvSpPr>
        <p:spPr>
          <a:xfrm>
            <a:off x="6669798" y="1767185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7"/>
          <p:cNvSpPr/>
          <p:nvPr/>
        </p:nvSpPr>
        <p:spPr>
          <a:xfrm>
            <a:off x="7315201" y="2096577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7"/>
          <p:cNvSpPr/>
          <p:nvPr/>
        </p:nvSpPr>
        <p:spPr>
          <a:xfrm>
            <a:off x="6285373" y="1967065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"/>
          <p:cNvSpPr txBox="1"/>
          <p:nvPr/>
        </p:nvSpPr>
        <p:spPr>
          <a:xfrm>
            <a:off x="508000" y="371025"/>
            <a:ext cx="11074400" cy="666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33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Unsupervised learning: </a:t>
            </a:r>
            <a:r>
              <a:rPr lang="en-US" sz="37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Clustering</a:t>
            </a:r>
            <a:endParaRPr sz="3733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8"/>
          <p:cNvSpPr txBox="1"/>
          <p:nvPr/>
        </p:nvSpPr>
        <p:spPr>
          <a:xfrm>
            <a:off x="508000" y="5664200"/>
            <a:ext cx="11074400" cy="666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set: 		</a:t>
            </a:r>
            <a:endParaRPr/>
          </a:p>
        </p:txBody>
      </p:sp>
      <p:cxnSp>
        <p:nvCxnSpPr>
          <p:cNvPr id="224" name="Google Shape;224;p8"/>
          <p:cNvCxnSpPr/>
          <p:nvPr/>
        </p:nvCxnSpPr>
        <p:spPr>
          <a:xfrm rot="10800000">
            <a:off x="4109192" y="1303833"/>
            <a:ext cx="14752" cy="3697824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25" name="Google Shape;225;p8"/>
          <p:cNvCxnSpPr/>
          <p:nvPr/>
        </p:nvCxnSpPr>
        <p:spPr>
          <a:xfrm>
            <a:off x="3860800" y="4747260"/>
            <a:ext cx="4470400" cy="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miter lim="800000"/>
            <a:headEnd type="none" w="sm" len="sm"/>
            <a:tailEnd type="stealth" w="med" len="med"/>
          </a:ln>
        </p:spPr>
      </p:cxnSp>
      <p:pic>
        <p:nvPicPr>
          <p:cNvPr id="226" name="Google Shape;22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99614" y="1897215"/>
            <a:ext cx="297180" cy="200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11635" y="5001658"/>
            <a:ext cx="304800" cy="200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83519" y="5818703"/>
            <a:ext cx="3667760" cy="38862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8"/>
          <p:cNvSpPr/>
          <p:nvPr/>
        </p:nvSpPr>
        <p:spPr>
          <a:xfrm>
            <a:off x="4611785" y="3158123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8"/>
          <p:cNvSpPr/>
          <p:nvPr/>
        </p:nvSpPr>
        <p:spPr>
          <a:xfrm>
            <a:off x="5219593" y="3357441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8"/>
          <p:cNvSpPr/>
          <p:nvPr/>
        </p:nvSpPr>
        <p:spPr>
          <a:xfrm>
            <a:off x="5337062" y="4000169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8"/>
          <p:cNvSpPr/>
          <p:nvPr/>
        </p:nvSpPr>
        <p:spPr>
          <a:xfrm>
            <a:off x="4620594" y="3712598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8"/>
          <p:cNvSpPr/>
          <p:nvPr/>
        </p:nvSpPr>
        <p:spPr>
          <a:xfrm>
            <a:off x="4978401" y="4312921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8"/>
          <p:cNvSpPr/>
          <p:nvPr/>
        </p:nvSpPr>
        <p:spPr>
          <a:xfrm>
            <a:off x="6351914" y="2508565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8"/>
          <p:cNvSpPr/>
          <p:nvPr/>
        </p:nvSpPr>
        <p:spPr>
          <a:xfrm>
            <a:off x="6919561" y="2571661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8"/>
          <p:cNvSpPr/>
          <p:nvPr/>
        </p:nvSpPr>
        <p:spPr>
          <a:xfrm>
            <a:off x="6669798" y="1767185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8"/>
          <p:cNvSpPr/>
          <p:nvPr/>
        </p:nvSpPr>
        <p:spPr>
          <a:xfrm>
            <a:off x="7315201" y="2096577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8"/>
          <p:cNvSpPr/>
          <p:nvPr/>
        </p:nvSpPr>
        <p:spPr>
          <a:xfrm>
            <a:off x="6285373" y="1967065"/>
            <a:ext cx="60959" cy="60959"/>
          </a:xfrm>
          <a:prstGeom prst="ellipse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8"/>
          <p:cNvSpPr txBox="1"/>
          <p:nvPr/>
        </p:nvSpPr>
        <p:spPr>
          <a:xfrm>
            <a:off x="8581903" y="5528781"/>
            <a:ext cx="351070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Question: Name some applications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clustering can be applied?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p9"/>
          <p:cNvGrpSpPr/>
          <p:nvPr/>
        </p:nvGrpSpPr>
        <p:grpSpPr>
          <a:xfrm>
            <a:off x="713233" y="308569"/>
            <a:ext cx="4421573" cy="3521115"/>
            <a:chOff x="338787" y="2086616"/>
            <a:chExt cx="3737241" cy="3112967"/>
          </a:xfrm>
        </p:grpSpPr>
        <p:graphicFrame>
          <p:nvGraphicFramePr>
            <p:cNvPr id="246" name="Google Shape;246;p9"/>
            <p:cNvGraphicFramePr/>
            <p:nvPr>
              <p:extLst>
                <p:ext uri="{D42A27DB-BD31-4B8C-83A1-F6EECF244321}">
                  <p14:modId xmlns:p14="http://schemas.microsoft.com/office/powerpoint/2010/main" val="137713682"/>
                </p:ext>
              </p:extLst>
            </p:nvPr>
          </p:nvGraphicFramePr>
          <p:xfrm>
            <a:off x="338787" y="2086616"/>
            <a:ext cx="3737241" cy="311296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pic>
          <p:nvPicPr>
            <p:cNvPr id="247" name="Google Shape;247;p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606773" y="2369200"/>
              <a:ext cx="397730" cy="635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" name="Google Shape;248;p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288415" y="2198869"/>
              <a:ext cx="397730" cy="635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9" name="Google Shape;249;p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357884" y="2600325"/>
              <a:ext cx="397730" cy="635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0" name="Google Shape;250;p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133239" y="3590086"/>
              <a:ext cx="397730" cy="635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1" name="Google Shape;251;p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888369" y="3366356"/>
              <a:ext cx="397730" cy="635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" name="Google Shape;252;p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654497" y="3441269"/>
              <a:ext cx="397730" cy="635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3" name="Google Shape;253;p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951534" y="3625807"/>
              <a:ext cx="397730" cy="635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4" name="Google Shape;254;p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487281" y="3527906"/>
              <a:ext cx="397730" cy="635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5" name="Google Shape;255;p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078909" y="3854405"/>
              <a:ext cx="397730" cy="635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" name="Google Shape;256;p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447800" y="3797132"/>
              <a:ext cx="397730" cy="635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" name="Google Shape;257;p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923988" y="2410640"/>
              <a:ext cx="397730" cy="635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" name="Google Shape;258;p9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330721" y="2295275"/>
              <a:ext cx="397730" cy="635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9" name="Google Shape;259;p9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63016" y="2441498"/>
              <a:ext cx="397730" cy="635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0" name="Google Shape;260;p9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300695" y="2716561"/>
              <a:ext cx="397730" cy="635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" name="Google Shape;261;p9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892718" y="2555778"/>
              <a:ext cx="397730" cy="6355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Google Shape;262;p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569526" y="3759030"/>
              <a:ext cx="397730" cy="635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3" name="Google Shape;263;p9"/>
          <p:cNvSpPr txBox="1"/>
          <p:nvPr/>
        </p:nvSpPr>
        <p:spPr>
          <a:xfrm>
            <a:off x="491950" y="34551"/>
            <a:ext cx="11074500" cy="5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33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Applications of clustering</a:t>
            </a:r>
            <a:endParaRPr dirty="0"/>
          </a:p>
        </p:txBody>
      </p:sp>
      <p:pic>
        <p:nvPicPr>
          <p:cNvPr id="264" name="Google Shape;264;p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83441" y="4029547"/>
            <a:ext cx="2073940" cy="2072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301509" y="4029547"/>
            <a:ext cx="2073940" cy="207206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9"/>
          <p:cNvSpPr txBox="1"/>
          <p:nvPr/>
        </p:nvSpPr>
        <p:spPr>
          <a:xfrm>
            <a:off x="1293080" y="6284902"/>
            <a:ext cx="37585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Organize computing clusters</a:t>
            </a:r>
            <a:endParaRPr/>
          </a:p>
        </p:txBody>
      </p:sp>
      <p:sp>
        <p:nvSpPr>
          <p:cNvPr id="267" name="Google Shape;267;p9"/>
          <p:cNvSpPr txBox="1"/>
          <p:nvPr/>
        </p:nvSpPr>
        <p:spPr>
          <a:xfrm>
            <a:off x="6967178" y="3261041"/>
            <a:ext cx="316893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network analysis</a:t>
            </a:r>
            <a:endParaRPr/>
          </a:p>
        </p:txBody>
      </p:sp>
      <p:sp>
        <p:nvSpPr>
          <p:cNvPr id="268" name="Google Shape;268;p9"/>
          <p:cNvSpPr txBox="1"/>
          <p:nvPr/>
        </p:nvSpPr>
        <p:spPr>
          <a:xfrm>
            <a:off x="6681956" y="6279298"/>
            <a:ext cx="375854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 Expression Clustering</a:t>
            </a:r>
            <a:endParaRPr/>
          </a:p>
        </p:txBody>
      </p:sp>
      <p:grpSp>
        <p:nvGrpSpPr>
          <p:cNvPr id="269" name="Google Shape;269;p9"/>
          <p:cNvGrpSpPr/>
          <p:nvPr/>
        </p:nvGrpSpPr>
        <p:grpSpPr>
          <a:xfrm>
            <a:off x="6024959" y="745358"/>
            <a:ext cx="4685084" cy="2685212"/>
            <a:chOff x="4648200" y="-19050"/>
            <a:chExt cx="3973513" cy="2277382"/>
          </a:xfrm>
        </p:grpSpPr>
        <p:pic>
          <p:nvPicPr>
            <p:cNvPr id="270" name="Google Shape;270;p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965700" y="124732"/>
              <a:ext cx="368640" cy="5890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1" name="Google Shape;271;p9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050258" y="76364"/>
              <a:ext cx="368640" cy="5890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2" name="Google Shape;272;p9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5943885" y="1153658"/>
              <a:ext cx="368640" cy="5890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3" name="Google Shape;273;p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648200" y="831090"/>
              <a:ext cx="368640" cy="5890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4" name="Google Shape;274;p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307274" y="873995"/>
              <a:ext cx="368640" cy="5890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" name="Google Shape;275;p9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629400" y="-19050"/>
              <a:ext cx="368640" cy="5890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6" name="Google Shape;276;p9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505236" y="708892"/>
              <a:ext cx="368640" cy="5890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7" name="Google Shape;277;p9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7524412" y="44252"/>
              <a:ext cx="368640" cy="5890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8" name="Google Shape;278;p9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7058196" y="472590"/>
              <a:ext cx="368640" cy="5890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9" name="Google Shape;279;p9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8253073" y="119850"/>
              <a:ext cx="368640" cy="5890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0" name="Google Shape;280;p9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7971723" y="704070"/>
              <a:ext cx="368640" cy="5890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1" name="Google Shape;281;p9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6615198" y="1515495"/>
              <a:ext cx="368640" cy="5890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2" name="Google Shape;282;p9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7217856" y="1288290"/>
              <a:ext cx="368640" cy="58904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3" name="Google Shape;283;p9"/>
            <p:cNvCxnSpPr>
              <a:endCxn id="270" idx="2"/>
            </p:cNvCxnSpPr>
            <p:nvPr/>
          </p:nvCxnSpPr>
          <p:spPr>
            <a:xfrm rot="10800000" flipH="1">
              <a:off x="4965820" y="713774"/>
              <a:ext cx="184200" cy="289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stealth" w="med" len="med"/>
              <a:tailEnd type="stealth" w="med" len="med"/>
            </a:ln>
          </p:spPr>
        </p:cxnSp>
        <p:cxnSp>
          <p:nvCxnSpPr>
            <p:cNvPr id="284" name="Google Shape;284;p9"/>
            <p:cNvCxnSpPr>
              <a:endCxn id="270" idx="2"/>
            </p:cNvCxnSpPr>
            <p:nvPr/>
          </p:nvCxnSpPr>
          <p:spPr>
            <a:xfrm rot="10800000">
              <a:off x="5150020" y="713774"/>
              <a:ext cx="184200" cy="33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stealth" w="med" len="med"/>
              <a:tailEnd type="stealth" w="med" len="med"/>
            </a:ln>
          </p:spPr>
        </p:cxnSp>
        <p:cxnSp>
          <p:nvCxnSpPr>
            <p:cNvPr id="285" name="Google Shape;285;p9"/>
            <p:cNvCxnSpPr>
              <a:stCxn id="272" idx="1"/>
            </p:cNvCxnSpPr>
            <p:nvPr/>
          </p:nvCxnSpPr>
          <p:spPr>
            <a:xfrm rot="10800000">
              <a:off x="5675985" y="1297879"/>
              <a:ext cx="267900" cy="150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stealth" w="med" len="med"/>
              <a:tailEnd type="stealth" w="med" len="med"/>
            </a:ln>
          </p:spPr>
        </p:cxnSp>
        <p:pic>
          <p:nvPicPr>
            <p:cNvPr id="286" name="Google Shape;286;p9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5410200" y="1669290"/>
              <a:ext cx="368640" cy="589042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87" name="Google Shape;287;p9"/>
            <p:cNvCxnSpPr>
              <a:stCxn id="276" idx="1"/>
              <a:endCxn id="271" idx="2"/>
            </p:cNvCxnSpPr>
            <p:nvPr/>
          </p:nvCxnSpPr>
          <p:spPr>
            <a:xfrm rot="10800000">
              <a:off x="6234636" y="665313"/>
              <a:ext cx="270600" cy="338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stealth" w="med" len="med"/>
              <a:tailEnd type="stealth" w="med" len="med"/>
            </a:ln>
          </p:spPr>
        </p:cxnSp>
        <p:cxnSp>
          <p:nvCxnSpPr>
            <p:cNvPr id="288" name="Google Shape;288;p9"/>
            <p:cNvCxnSpPr>
              <a:stCxn id="286" idx="3"/>
              <a:endCxn id="272" idx="2"/>
            </p:cNvCxnSpPr>
            <p:nvPr/>
          </p:nvCxnSpPr>
          <p:spPr>
            <a:xfrm rot="10800000" flipH="1">
              <a:off x="5778840" y="1742711"/>
              <a:ext cx="349500" cy="221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stealth" w="med" len="med"/>
              <a:tailEnd type="stealth" w="med" len="med"/>
            </a:ln>
          </p:spPr>
        </p:cxnSp>
        <p:cxnSp>
          <p:nvCxnSpPr>
            <p:cNvPr id="289" name="Google Shape;289;p9"/>
            <p:cNvCxnSpPr>
              <a:stCxn id="281" idx="1"/>
              <a:endCxn id="272" idx="3"/>
            </p:cNvCxnSpPr>
            <p:nvPr/>
          </p:nvCxnSpPr>
          <p:spPr>
            <a:xfrm rot="10800000">
              <a:off x="6312498" y="1448216"/>
              <a:ext cx="302700" cy="36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stealth" w="med" len="med"/>
              <a:tailEnd type="stealth" w="med" len="med"/>
            </a:ln>
          </p:spPr>
        </p:cxnSp>
        <p:cxnSp>
          <p:nvCxnSpPr>
            <p:cNvPr id="290" name="Google Shape;290;p9"/>
            <p:cNvCxnSpPr>
              <a:stCxn id="286" idx="3"/>
              <a:endCxn id="281" idx="1"/>
            </p:cNvCxnSpPr>
            <p:nvPr/>
          </p:nvCxnSpPr>
          <p:spPr>
            <a:xfrm rot="10800000" flipH="1">
              <a:off x="5778840" y="1809911"/>
              <a:ext cx="836400" cy="153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stealth" w="med" len="med"/>
              <a:tailEnd type="stealth" w="med" len="med"/>
            </a:ln>
          </p:spPr>
        </p:cxnSp>
        <p:cxnSp>
          <p:nvCxnSpPr>
            <p:cNvPr id="291" name="Google Shape;291;p9"/>
            <p:cNvCxnSpPr>
              <a:stCxn id="281" idx="3"/>
              <a:endCxn id="282" idx="1"/>
            </p:cNvCxnSpPr>
            <p:nvPr/>
          </p:nvCxnSpPr>
          <p:spPr>
            <a:xfrm rot="10800000" flipH="1">
              <a:off x="6983838" y="1582916"/>
              <a:ext cx="234000" cy="227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stealth" w="med" len="med"/>
              <a:tailEnd type="stealth" w="med" len="med"/>
            </a:ln>
          </p:spPr>
        </p:cxnSp>
        <p:cxnSp>
          <p:nvCxnSpPr>
            <p:cNvPr id="292" name="Google Shape;292;p9"/>
            <p:cNvCxnSpPr>
              <a:stCxn id="282" idx="1"/>
              <a:endCxn id="272" idx="3"/>
            </p:cNvCxnSpPr>
            <p:nvPr/>
          </p:nvCxnSpPr>
          <p:spPr>
            <a:xfrm rot="10800000">
              <a:off x="6312456" y="1448111"/>
              <a:ext cx="905400" cy="134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stealth" w="med" len="med"/>
              <a:tailEnd type="stealth" w="med" len="med"/>
            </a:ln>
          </p:spPr>
        </p:cxnSp>
        <p:cxnSp>
          <p:nvCxnSpPr>
            <p:cNvPr id="293" name="Google Shape;293;p9"/>
            <p:cNvCxnSpPr>
              <a:stCxn id="275" idx="1"/>
              <a:endCxn id="271" idx="3"/>
            </p:cNvCxnSpPr>
            <p:nvPr/>
          </p:nvCxnSpPr>
          <p:spPr>
            <a:xfrm flipH="1">
              <a:off x="6418800" y="275471"/>
              <a:ext cx="210600" cy="95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stealth" w="med" len="med"/>
              <a:tailEnd type="stealth" w="med" len="med"/>
            </a:ln>
          </p:spPr>
        </p:cxnSp>
        <p:cxnSp>
          <p:nvCxnSpPr>
            <p:cNvPr id="294" name="Google Shape;294;p9"/>
            <p:cNvCxnSpPr/>
            <p:nvPr/>
          </p:nvCxnSpPr>
          <p:spPr>
            <a:xfrm rot="10800000">
              <a:off x="4965700" y="1003413"/>
              <a:ext cx="36864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stealth" w="med" len="med"/>
              <a:tailEnd type="stealth" w="med" len="med"/>
            </a:ln>
          </p:spPr>
        </p:cxnSp>
        <p:cxnSp>
          <p:nvCxnSpPr>
            <p:cNvPr id="295" name="Google Shape;295;p9"/>
            <p:cNvCxnSpPr>
              <a:stCxn id="275" idx="3"/>
              <a:endCxn id="277" idx="1"/>
            </p:cNvCxnSpPr>
            <p:nvPr/>
          </p:nvCxnSpPr>
          <p:spPr>
            <a:xfrm>
              <a:off x="6998040" y="275471"/>
              <a:ext cx="526500" cy="63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stealth" w="med" len="med"/>
              <a:tailEnd type="stealth" w="med" len="med"/>
            </a:ln>
          </p:spPr>
        </p:cxnSp>
        <p:cxnSp>
          <p:nvCxnSpPr>
            <p:cNvPr id="296" name="Google Shape;296;p9"/>
            <p:cNvCxnSpPr>
              <a:stCxn id="277" idx="3"/>
              <a:endCxn id="279" idx="1"/>
            </p:cNvCxnSpPr>
            <p:nvPr/>
          </p:nvCxnSpPr>
          <p:spPr>
            <a:xfrm>
              <a:off x="7893052" y="338773"/>
              <a:ext cx="360000" cy="75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stealth" w="med" len="med"/>
              <a:tailEnd type="stealth" w="med" len="med"/>
            </a:ln>
          </p:spPr>
        </p:cxnSp>
        <p:cxnSp>
          <p:nvCxnSpPr>
            <p:cNvPr id="297" name="Google Shape;297;p9"/>
            <p:cNvCxnSpPr>
              <a:stCxn id="280" idx="3"/>
              <a:endCxn id="279" idx="2"/>
            </p:cNvCxnSpPr>
            <p:nvPr/>
          </p:nvCxnSpPr>
          <p:spPr>
            <a:xfrm rot="10800000" flipH="1">
              <a:off x="8340363" y="708791"/>
              <a:ext cx="96900" cy="289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stealth" w="med" len="med"/>
              <a:tailEnd type="stealth" w="med" len="med"/>
            </a:ln>
          </p:spPr>
        </p:cxnSp>
        <p:cxnSp>
          <p:nvCxnSpPr>
            <p:cNvPr id="298" name="Google Shape;298;p9"/>
            <p:cNvCxnSpPr>
              <a:stCxn id="277" idx="2"/>
              <a:endCxn id="280" idx="1"/>
            </p:cNvCxnSpPr>
            <p:nvPr/>
          </p:nvCxnSpPr>
          <p:spPr>
            <a:xfrm>
              <a:off x="7708732" y="633294"/>
              <a:ext cx="263100" cy="365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stealth" w="med" len="med"/>
              <a:tailEnd type="stealth" w="med" len="med"/>
            </a:ln>
          </p:spPr>
        </p:cxnSp>
        <p:cxnSp>
          <p:nvCxnSpPr>
            <p:cNvPr id="299" name="Google Shape;299;p9"/>
            <p:cNvCxnSpPr>
              <a:stCxn id="277" idx="2"/>
              <a:endCxn id="278" idx="3"/>
            </p:cNvCxnSpPr>
            <p:nvPr/>
          </p:nvCxnSpPr>
          <p:spPr>
            <a:xfrm flipH="1">
              <a:off x="7426732" y="633294"/>
              <a:ext cx="282000" cy="133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stealth" w="med" len="med"/>
              <a:tailEnd type="stealth" w="med" len="med"/>
            </a:ln>
          </p:spPr>
        </p:cxnSp>
        <p:cxnSp>
          <p:nvCxnSpPr>
            <p:cNvPr id="300" name="Google Shape;300;p9"/>
            <p:cNvCxnSpPr>
              <a:stCxn id="276" idx="3"/>
              <a:endCxn id="282" idx="1"/>
            </p:cNvCxnSpPr>
            <p:nvPr/>
          </p:nvCxnSpPr>
          <p:spPr>
            <a:xfrm>
              <a:off x="6873876" y="1003413"/>
              <a:ext cx="344100" cy="579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stealth" w="med" len="med"/>
              <a:tailEnd type="stealth" w="med" len="med"/>
            </a:ln>
          </p:spPr>
        </p:cxnSp>
        <p:cxnSp>
          <p:nvCxnSpPr>
            <p:cNvPr id="301" name="Google Shape;301;p9"/>
            <p:cNvCxnSpPr>
              <a:stCxn id="278" idx="1"/>
              <a:endCxn id="275" idx="3"/>
            </p:cNvCxnSpPr>
            <p:nvPr/>
          </p:nvCxnSpPr>
          <p:spPr>
            <a:xfrm rot="10800000">
              <a:off x="6997896" y="275411"/>
              <a:ext cx="60300" cy="491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stealth" w="med" len="med"/>
              <a:tailEnd type="stealth" w="med" len="med"/>
            </a:ln>
          </p:spPr>
        </p:cxnSp>
        <p:cxnSp>
          <p:nvCxnSpPr>
            <p:cNvPr id="302" name="Google Shape;302;p9"/>
            <p:cNvCxnSpPr>
              <a:stCxn id="275" idx="2"/>
              <a:endCxn id="276" idx="3"/>
            </p:cNvCxnSpPr>
            <p:nvPr/>
          </p:nvCxnSpPr>
          <p:spPr>
            <a:xfrm>
              <a:off x="6813720" y="569992"/>
              <a:ext cx="60300" cy="433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stealth" w="med" len="med"/>
              <a:tailEnd type="stealth" w="med" len="med"/>
            </a:ln>
          </p:spPr>
        </p:cxnSp>
      </p:grpSp>
      <p:sp>
        <p:nvSpPr>
          <p:cNvPr id="303" name="Google Shape;303;p9"/>
          <p:cNvSpPr txBox="1"/>
          <p:nvPr/>
        </p:nvSpPr>
        <p:spPr>
          <a:xfrm>
            <a:off x="1297588" y="3276159"/>
            <a:ext cx="316893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Market segmentation</a:t>
            </a:r>
            <a:endParaRPr dirty="0"/>
          </a:p>
        </p:txBody>
      </p:sp>
      <p:pic>
        <p:nvPicPr>
          <p:cNvPr id="304" name="Google Shape;304;p9" descr="Hierarchical clustering analysis of gene expression. Clustering was... |  Download Scientific Diagram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552672" y="3985816"/>
            <a:ext cx="2298222" cy="20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0"/>
          <p:cNvSpPr txBox="1">
            <a:spLocks noGrp="1"/>
          </p:cNvSpPr>
          <p:nvPr>
            <p:ph type="title"/>
          </p:nvPr>
        </p:nvSpPr>
        <p:spPr>
          <a:xfrm>
            <a:off x="974354" y="112784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K-means Algorithm</a:t>
            </a:r>
            <a:endParaRPr/>
          </a:p>
        </p:txBody>
      </p:sp>
      <p:sp>
        <p:nvSpPr>
          <p:cNvPr id="311" name="Google Shape;311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/>
              <a:t>Finding structures in feature space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882</Words>
  <Application>Microsoft Macintosh PowerPoint</Application>
  <PresentationFormat>Widescreen</PresentationFormat>
  <Paragraphs>234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Roboto</vt:lpstr>
      <vt:lpstr>Office Theme</vt:lpstr>
      <vt:lpstr>AI/ML for Healthcare Applications :  Lab 2 Unsupervised Learning: K-means Clustering</vt:lpstr>
      <vt:lpstr>PowerPoint Presentation</vt:lpstr>
      <vt:lpstr>Example: Labeled Data</vt:lpstr>
      <vt:lpstr>Labeled Data: Supervised Learning</vt:lpstr>
      <vt:lpstr>PowerPoint Presentation</vt:lpstr>
      <vt:lpstr>PowerPoint Presentation</vt:lpstr>
      <vt:lpstr>PowerPoint Presentation</vt:lpstr>
      <vt:lpstr>PowerPoint Presentation</vt:lpstr>
      <vt:lpstr>K-means Algorithm</vt:lpstr>
      <vt:lpstr>K-means</vt:lpstr>
      <vt:lpstr>2D unlabeled feature space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K-means Visualization</vt:lpstr>
      <vt:lpstr>K-means Algorithm</vt:lpstr>
      <vt:lpstr>PowerPoint Presentation</vt:lpstr>
      <vt:lpstr>PowerPoint Presentation</vt:lpstr>
      <vt:lpstr>Clustering Optimization Objective</vt:lpstr>
      <vt:lpstr>PowerPoint Presentation</vt:lpstr>
      <vt:lpstr>Random Initialization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Number of Clusters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Learning</dc:title>
  <dc:creator>Samir</dc:creator>
  <cp:lastModifiedBy>Peter Bruce McGarvey</cp:lastModifiedBy>
  <cp:revision>2</cp:revision>
  <dcterms:created xsi:type="dcterms:W3CDTF">2022-03-17T00:51:57Z</dcterms:created>
  <dcterms:modified xsi:type="dcterms:W3CDTF">2022-12-08T21:27:45Z</dcterms:modified>
</cp:coreProperties>
</file>