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052" r:id="rId2"/>
    <p:sldId id="2043" r:id="rId3"/>
    <p:sldId id="344" r:id="rId4"/>
    <p:sldId id="342" r:id="rId5"/>
    <p:sldId id="346" r:id="rId6"/>
    <p:sldId id="353" r:id="rId7"/>
    <p:sldId id="347" r:id="rId8"/>
    <p:sldId id="350" r:id="rId9"/>
    <p:sldId id="348" r:id="rId10"/>
    <p:sldId id="351" r:id="rId11"/>
    <p:sldId id="2044" r:id="rId12"/>
    <p:sldId id="3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1" d="100"/>
          <a:sy n="111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3DE1F-BDA4-B541-921C-9252FCFBFC5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EF642-877A-3748-9CD7-D82B07A9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D28BA-7039-41A8-90E7-12E3FD3CE6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01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F4F0-2E62-8B4A-85A7-32CBA2BD59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F4F0-2E62-8B4A-85A7-32CBA2BD59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61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477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5F4F0-2E62-8B4A-85A7-32CBA2BD59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6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35D9-15E5-1E41-A0A4-6221EBF5D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AADB7-07DF-964A-A1D2-A19259760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0A02D-7866-3D44-8EEF-562D5690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998AB-737C-3044-B492-DF0E001B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7F185-9528-0E4D-B577-740BF88B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8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3FE4-9547-5B48-ADDF-D274C36A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13E07-61E6-A247-BE31-079546F20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8DAB-A9FF-1D44-B318-294180F3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3948D-F7CC-1246-9573-9F280F16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D498-EA82-7843-A060-A1E8D141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7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038EA-23B5-DB4F-849F-C7B00D082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EA237-B54E-494B-B4FC-A2FB53EA9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F5F5D-5076-4C46-9149-5A593804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E23D-3A36-0343-8DA6-3BAECE98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18EFC-3D69-0648-BB77-870F984F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8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0BAB-1211-0C48-BFFF-FC84ABCD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A42F1-992C-C14C-8D37-7B0B7BCB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42546-2B33-964B-A311-D18EF703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681EF-7D3C-0E4E-B82C-A6E9407E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0DBC-EAC0-9F4D-9279-D4D2BAF1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0720-6AD6-BA4E-BC6F-099BDFDE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0935F-0579-0947-A645-F2A2BFC18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43119-39E6-9546-AC12-E9798E25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9058-70F2-FE4F-933D-2950641B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5D26F-36E5-774B-977C-6BD2F544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4F55-9EAA-E549-998B-4B8CA8BF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A437-826A-084F-8C63-E5FA8BEDB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28F66-D37C-1E49-A94D-702D5153D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681DB-DEAD-3040-9659-A9711E5F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D081E-94FE-4E4A-BC9A-574D2989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2C67A-F2EE-584A-AE76-F17C0A0A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7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96A8-4C2C-0C46-9ED2-0C572B23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9D27A-CDF0-0741-B8DE-55BEBC3F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48465-CB52-0748-806A-D9C641AD3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B81F8-42DB-8A40-8250-120BEE8F6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5B032-94C6-1845-BE00-AE758D2A5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4FABE-78E5-1E4F-973C-037A1061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C57C8-27FA-7C43-BC1B-9AB78070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1406A-6E0B-8C46-B4E6-2D4BAD72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3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B9-F5B2-B848-B979-E8E61666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739D6-F9D4-7541-B13D-CC9E3EEC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01C8A-96D0-6949-B3F8-783CBA66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C8432-AC16-DC48-9FF8-73AEF425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0EE81-A2AA-A745-8C10-5FAE66D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BFCCB-126F-1347-806B-ED72AD5D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480D6-C707-0A44-B5A4-939FD839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8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E0C6-2A5B-0149-979D-5CA49088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01F2-B897-5047-90BD-25AAA7E58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37A78-B967-2841-B0CF-494D423E8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C5FB9-219E-9846-AD9D-5AE58ED0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81FEB-BAF1-C04D-8DF3-E6DD1AC4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EF967-5747-9340-AC4A-6B1D0D02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557E-4717-294C-9F85-EA425748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6B8A2-7BC3-E643-9FF2-285CD3DAA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098F0-1A58-D94D-A084-4C615A7A5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A76AC-372C-FD4F-AF4E-ECA8A86D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6885E-8CE5-4040-BB87-52825CB9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56914-DC86-A245-9F36-CA78EFA7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69987-D063-474B-B01A-5CDA21A7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293B1-6680-874F-A90A-98DCCD1E9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3F723-2FE1-1345-BDD3-FBEB10283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6FF5-913B-D144-B979-8AEF1DEB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AAB50-1B88-C44F-A31E-C53E41C73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2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16EA22E-D425-46BA-91FC-ADB16B1CC2AC}"/>
              </a:ext>
            </a:extLst>
          </p:cNvPr>
          <p:cNvSpPr txBox="1">
            <a:spLocks/>
          </p:cNvSpPr>
          <p:nvPr/>
        </p:nvSpPr>
        <p:spPr>
          <a:xfrm>
            <a:off x="1523999" y="53546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6: Natural Language Processing</a:t>
            </a:r>
          </a:p>
          <a:p>
            <a:r>
              <a:rPr lang="en-US" dirty="0"/>
              <a:t>Text Representation – Bag of Words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6B4B39D-0FE8-4B10-A23E-83F89D187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Bag-of-words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37853"/>
          </a:xfrm>
        </p:spPr>
        <p:txBody>
          <a:bodyPr>
            <a:normAutofit/>
          </a:bodyPr>
          <a:lstStyle/>
          <a:p>
            <a:r>
              <a:rPr lang="en-US" dirty="0"/>
              <a:t>Example: in web search, if user searches for </a:t>
            </a:r>
            <a:r>
              <a:rPr lang="en-US" dirty="0">
                <a:solidFill>
                  <a:srgbClr val="FF0000"/>
                </a:solidFill>
              </a:rPr>
              <a:t>“lung cancer”</a:t>
            </a:r>
            <a:r>
              <a:rPr lang="en-US" dirty="0"/>
              <a:t>, we might like to match documents containing </a:t>
            </a:r>
            <a:r>
              <a:rPr lang="en-US" dirty="0">
                <a:solidFill>
                  <a:srgbClr val="FF0000"/>
                </a:solidFill>
              </a:rPr>
              <a:t>“lung neoplasm”</a:t>
            </a:r>
          </a:p>
          <a:p>
            <a:endParaRPr lang="en-US" dirty="0"/>
          </a:p>
          <a:p>
            <a:r>
              <a:rPr lang="en-US" dirty="0"/>
              <a:t>But: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cancer = [0 0 0 0 0 0 0 0 0 0 1 0 0 0 0]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neoplasm =  [0 0 0 0 0 0 0 1 0 0 0 0 0 0 0]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These two vectors are </a:t>
            </a:r>
            <a:r>
              <a:rPr lang="en-US" dirty="0">
                <a:solidFill>
                  <a:srgbClr val="C00000"/>
                </a:solidFill>
              </a:rPr>
              <a:t>orthogonal</a:t>
            </a:r>
            <a:r>
              <a:rPr lang="en-US" dirty="0"/>
              <a:t>.</a:t>
            </a:r>
          </a:p>
          <a:p>
            <a:r>
              <a:rPr lang="en-US" dirty="0"/>
              <a:t>There is no natural notion of </a:t>
            </a:r>
            <a:r>
              <a:rPr lang="en-US" dirty="0">
                <a:solidFill>
                  <a:srgbClr val="C00000"/>
                </a:solidFill>
              </a:rPr>
              <a:t>similarity</a:t>
            </a:r>
            <a:r>
              <a:rPr lang="en-US" dirty="0"/>
              <a:t> for one-hot vectors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3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036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9897" y="1501964"/>
            <a:ext cx="1026010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Instead: learn to </a:t>
            </a:r>
            <a:r>
              <a:rPr lang="en-US" sz="2400" dirty="0">
                <a:solidFill>
                  <a:srgbClr val="C00000"/>
                </a:solidFill>
              </a:rPr>
              <a:t>encode similarity </a:t>
            </a:r>
            <a:r>
              <a:rPr lang="en-US" sz="2400" dirty="0"/>
              <a:t>in the vectors themselves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9B55E-D470-4FF3-AEC0-B311E9B167D5}"/>
              </a:ext>
            </a:extLst>
          </p:cNvPr>
          <p:cNvSpPr txBox="1"/>
          <p:nvPr/>
        </p:nvSpPr>
        <p:spPr>
          <a:xfrm>
            <a:off x="7753783" y="3193915"/>
            <a:ext cx="37505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Word2vec</a:t>
            </a:r>
            <a:r>
              <a:rPr lang="en-US" sz="2000" b="1" dirty="0"/>
              <a:t> : Word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Developed by Google (</a:t>
            </a:r>
            <a:r>
              <a:rPr lang="en-US" sz="2000" dirty="0" err="1"/>
              <a:t>Mikolov</a:t>
            </a:r>
            <a:r>
              <a:rPr lang="en-US" sz="2000" dirty="0"/>
              <a:t> et al. 2013)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Framework for learning word vectors based on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9" name="直線單箭頭接點 3">
            <a:extLst>
              <a:ext uri="{FF2B5EF4-FFF2-40B4-BE49-F238E27FC236}">
                <a16:creationId xmlns:a16="http://schemas.microsoft.com/office/drawing/2014/main" id="{81BE19FD-1DA9-45C7-8991-68F8A5275027}"/>
              </a:ext>
            </a:extLst>
          </p:cNvPr>
          <p:cNvCxnSpPr/>
          <p:nvPr/>
        </p:nvCxnSpPr>
        <p:spPr>
          <a:xfrm>
            <a:off x="-104188" y="5506889"/>
            <a:ext cx="72379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4">
            <a:extLst>
              <a:ext uri="{FF2B5EF4-FFF2-40B4-BE49-F238E27FC236}">
                <a16:creationId xmlns:a16="http://schemas.microsoft.com/office/drawing/2014/main" id="{4A896B13-C093-414C-A7A1-E48AE52EA862}"/>
              </a:ext>
            </a:extLst>
          </p:cNvPr>
          <p:cNvCxnSpPr/>
          <p:nvPr/>
        </p:nvCxnSpPr>
        <p:spPr>
          <a:xfrm flipV="1">
            <a:off x="585215" y="2639791"/>
            <a:ext cx="0" cy="3210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7">
            <a:extLst>
              <a:ext uri="{FF2B5EF4-FFF2-40B4-BE49-F238E27FC236}">
                <a16:creationId xmlns:a16="http://schemas.microsoft.com/office/drawing/2014/main" id="{7AB0DDB1-401B-42E6-890B-D6D25B5DDAAC}"/>
              </a:ext>
            </a:extLst>
          </p:cNvPr>
          <p:cNvSpPr/>
          <p:nvPr/>
        </p:nvSpPr>
        <p:spPr>
          <a:xfrm>
            <a:off x="4028315" y="4397489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8">
            <a:extLst>
              <a:ext uri="{FF2B5EF4-FFF2-40B4-BE49-F238E27FC236}">
                <a16:creationId xmlns:a16="http://schemas.microsoft.com/office/drawing/2014/main" id="{B0C07723-E37A-4EC3-9ECA-E2D308F3F2A9}"/>
              </a:ext>
            </a:extLst>
          </p:cNvPr>
          <p:cNvSpPr/>
          <p:nvPr/>
        </p:nvSpPr>
        <p:spPr>
          <a:xfrm>
            <a:off x="4260605" y="4667668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9">
            <a:extLst>
              <a:ext uri="{FF2B5EF4-FFF2-40B4-BE49-F238E27FC236}">
                <a16:creationId xmlns:a16="http://schemas.microsoft.com/office/drawing/2014/main" id="{B1E87AB7-2473-4A93-A40A-8BF286017FC6}"/>
              </a:ext>
            </a:extLst>
          </p:cNvPr>
          <p:cNvSpPr/>
          <p:nvPr/>
        </p:nvSpPr>
        <p:spPr>
          <a:xfrm>
            <a:off x="4454177" y="4450385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0">
            <a:extLst>
              <a:ext uri="{FF2B5EF4-FFF2-40B4-BE49-F238E27FC236}">
                <a16:creationId xmlns:a16="http://schemas.microsoft.com/office/drawing/2014/main" id="{25CBD38E-34C2-440A-B002-794C53D08859}"/>
              </a:ext>
            </a:extLst>
          </p:cNvPr>
          <p:cNvSpPr txBox="1"/>
          <p:nvPr/>
        </p:nvSpPr>
        <p:spPr>
          <a:xfrm>
            <a:off x="3497137" y="4015427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pain</a:t>
            </a:r>
            <a:endParaRPr lang="zh-TW" altLang="en-US" sz="2400" dirty="0"/>
          </a:p>
        </p:txBody>
      </p:sp>
      <p:sp>
        <p:nvSpPr>
          <p:cNvPr id="15" name="文字方塊 11">
            <a:extLst>
              <a:ext uri="{FF2B5EF4-FFF2-40B4-BE49-F238E27FC236}">
                <a16:creationId xmlns:a16="http://schemas.microsoft.com/office/drawing/2014/main" id="{C3F56731-DF8D-4E3B-9567-490FF21639E5}"/>
              </a:ext>
            </a:extLst>
          </p:cNvPr>
          <p:cNvSpPr txBox="1"/>
          <p:nvPr/>
        </p:nvSpPr>
        <p:spPr>
          <a:xfrm>
            <a:off x="4072752" y="4737686"/>
            <a:ext cx="198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inflammation</a:t>
            </a:r>
            <a:endParaRPr lang="zh-TW" altLang="en-US" sz="2400" dirty="0"/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3D420D61-80C6-4769-8F61-24BD5C33CBE3}"/>
              </a:ext>
            </a:extLst>
          </p:cNvPr>
          <p:cNvSpPr txBox="1"/>
          <p:nvPr/>
        </p:nvSpPr>
        <p:spPr>
          <a:xfrm>
            <a:off x="4530211" y="4086468"/>
            <a:ext cx="98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fever</a:t>
            </a:r>
            <a:endParaRPr lang="zh-TW" altLang="en-US" sz="2400" dirty="0"/>
          </a:p>
        </p:txBody>
      </p:sp>
      <p:sp>
        <p:nvSpPr>
          <p:cNvPr id="17" name="橢圓 13">
            <a:extLst>
              <a:ext uri="{FF2B5EF4-FFF2-40B4-BE49-F238E27FC236}">
                <a16:creationId xmlns:a16="http://schemas.microsoft.com/office/drawing/2014/main" id="{C8794D17-2652-45CB-A105-5C8761CFDF72}"/>
              </a:ext>
            </a:extLst>
          </p:cNvPr>
          <p:cNvSpPr/>
          <p:nvPr/>
        </p:nvSpPr>
        <p:spPr>
          <a:xfrm>
            <a:off x="1238863" y="4968518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4">
            <a:extLst>
              <a:ext uri="{FF2B5EF4-FFF2-40B4-BE49-F238E27FC236}">
                <a16:creationId xmlns:a16="http://schemas.microsoft.com/office/drawing/2014/main" id="{C840906E-329F-4F9D-9AEA-625B87890B0D}"/>
              </a:ext>
            </a:extLst>
          </p:cNvPr>
          <p:cNvSpPr txBox="1"/>
          <p:nvPr/>
        </p:nvSpPr>
        <p:spPr>
          <a:xfrm>
            <a:off x="1330507" y="4798862"/>
            <a:ext cx="141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ibuprofen</a:t>
            </a:r>
            <a:endParaRPr lang="zh-TW" altLang="en-US" sz="2400" dirty="0"/>
          </a:p>
        </p:txBody>
      </p:sp>
      <p:sp>
        <p:nvSpPr>
          <p:cNvPr id="19" name="橢圓 15">
            <a:extLst>
              <a:ext uri="{FF2B5EF4-FFF2-40B4-BE49-F238E27FC236}">
                <a16:creationId xmlns:a16="http://schemas.microsoft.com/office/drawing/2014/main" id="{A563F97C-33C3-4726-93A1-7D799B91A53D}"/>
              </a:ext>
            </a:extLst>
          </p:cNvPr>
          <p:cNvSpPr/>
          <p:nvPr/>
        </p:nvSpPr>
        <p:spPr>
          <a:xfrm>
            <a:off x="1426717" y="4621565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7">
            <a:extLst>
              <a:ext uri="{FF2B5EF4-FFF2-40B4-BE49-F238E27FC236}">
                <a16:creationId xmlns:a16="http://schemas.microsoft.com/office/drawing/2014/main" id="{CC673785-1AF2-4CFE-9A4C-9BFBE8BC6930}"/>
              </a:ext>
            </a:extLst>
          </p:cNvPr>
          <p:cNvSpPr/>
          <p:nvPr/>
        </p:nvSpPr>
        <p:spPr>
          <a:xfrm>
            <a:off x="3114835" y="3331915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18">
            <a:extLst>
              <a:ext uri="{FF2B5EF4-FFF2-40B4-BE49-F238E27FC236}">
                <a16:creationId xmlns:a16="http://schemas.microsoft.com/office/drawing/2014/main" id="{3BAF1A6E-5419-48B6-A3ED-EBD0FD22029A}"/>
              </a:ext>
            </a:extLst>
          </p:cNvPr>
          <p:cNvSpPr txBox="1"/>
          <p:nvPr/>
        </p:nvSpPr>
        <p:spPr>
          <a:xfrm>
            <a:off x="3222369" y="3150187"/>
            <a:ext cx="144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heart</a:t>
            </a:r>
            <a:endParaRPr lang="zh-TW" altLang="en-US" sz="2400" dirty="0"/>
          </a:p>
        </p:txBody>
      </p:sp>
      <p:sp>
        <p:nvSpPr>
          <p:cNvPr id="22" name="橢圓 19">
            <a:extLst>
              <a:ext uri="{FF2B5EF4-FFF2-40B4-BE49-F238E27FC236}">
                <a16:creationId xmlns:a16="http://schemas.microsoft.com/office/drawing/2014/main" id="{8EB82A36-8D56-4478-9765-698D78C0E9DE}"/>
              </a:ext>
            </a:extLst>
          </p:cNvPr>
          <p:cNvSpPr/>
          <p:nvPr/>
        </p:nvSpPr>
        <p:spPr>
          <a:xfrm>
            <a:off x="3287454" y="2994611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0">
            <a:extLst>
              <a:ext uri="{FF2B5EF4-FFF2-40B4-BE49-F238E27FC236}">
                <a16:creationId xmlns:a16="http://schemas.microsoft.com/office/drawing/2014/main" id="{6E0280DA-1246-4F2E-A3A2-B00B26580989}"/>
              </a:ext>
            </a:extLst>
          </p:cNvPr>
          <p:cNvSpPr txBox="1"/>
          <p:nvPr/>
        </p:nvSpPr>
        <p:spPr>
          <a:xfrm>
            <a:off x="3394988" y="2765585"/>
            <a:ext cx="14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lung </a:t>
            </a:r>
            <a:endParaRPr lang="zh-TW" altLang="en-US" sz="2400" dirty="0"/>
          </a:p>
        </p:txBody>
      </p:sp>
      <p:sp>
        <p:nvSpPr>
          <p:cNvPr id="24" name="橢圓 27">
            <a:extLst>
              <a:ext uri="{FF2B5EF4-FFF2-40B4-BE49-F238E27FC236}">
                <a16:creationId xmlns:a16="http://schemas.microsoft.com/office/drawing/2014/main" id="{E6963577-3620-45ED-A42F-D44D6D315D9D}"/>
              </a:ext>
            </a:extLst>
          </p:cNvPr>
          <p:cNvSpPr/>
          <p:nvPr/>
        </p:nvSpPr>
        <p:spPr>
          <a:xfrm>
            <a:off x="4300197" y="3925129"/>
            <a:ext cx="134608" cy="134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5" name="文字方塊 14">
            <a:extLst>
              <a:ext uri="{FF2B5EF4-FFF2-40B4-BE49-F238E27FC236}">
                <a16:creationId xmlns:a16="http://schemas.microsoft.com/office/drawing/2014/main" id="{E29AA855-83F0-4405-822D-011EE16E53A1}"/>
              </a:ext>
            </a:extLst>
          </p:cNvPr>
          <p:cNvSpPr txBox="1"/>
          <p:nvPr/>
        </p:nvSpPr>
        <p:spPr>
          <a:xfrm>
            <a:off x="1579349" y="4414402"/>
            <a:ext cx="141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aspirin</a:t>
            </a:r>
            <a:endParaRPr lang="zh-TW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BE019-BF62-9540-9962-6E6C9556B4CE}"/>
              </a:ext>
            </a:extLst>
          </p:cNvPr>
          <p:cNvSpPr txBox="1"/>
          <p:nvPr/>
        </p:nvSpPr>
        <p:spPr>
          <a:xfrm>
            <a:off x="1330507" y="6229350"/>
            <a:ext cx="789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Question: How would encode such similarity automatically? </a:t>
            </a:r>
          </a:p>
        </p:txBody>
      </p:sp>
    </p:spTree>
    <p:extLst>
      <p:ext uri="{BB962C8B-B14F-4D97-AF65-F5344CB8AC3E}">
        <p14:creationId xmlns:p14="http://schemas.microsoft.com/office/powerpoint/2010/main" val="391414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Text Classification using Bag-of-words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Identifying Adverse Drug Event from Twitter posts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5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Introduction to text representation for 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What is involved?</a:t>
            </a:r>
            <a:endParaRPr lang="en-US" b="1" dirty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6793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Representation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do not understand text </a:t>
            </a:r>
          </a:p>
          <a:p>
            <a:endParaRPr lang="en-US" dirty="0"/>
          </a:p>
          <a:p>
            <a:r>
              <a:rPr lang="en-US" dirty="0"/>
              <a:t>Set of techniques that learn a </a:t>
            </a:r>
            <a:r>
              <a:rPr lang="en-US" b="1" dirty="0"/>
              <a:t>feature</a:t>
            </a:r>
            <a:r>
              <a:rPr lang="en-US" dirty="0"/>
              <a:t> from a lexical unit</a:t>
            </a:r>
          </a:p>
          <a:p>
            <a:pPr lvl="1"/>
            <a:r>
              <a:rPr lang="en-US" dirty="0"/>
              <a:t>Word, sentence, paragraph, document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Transformation of the raw data input to a </a:t>
            </a:r>
            <a:r>
              <a:rPr lang="en-US" b="1" dirty="0"/>
              <a:t>representation</a:t>
            </a:r>
            <a:r>
              <a:rPr lang="en-US" dirty="0"/>
              <a:t> that can be effectively exploited in ML tasks.</a:t>
            </a:r>
          </a:p>
          <a:p>
            <a:endParaRPr lang="en-US" dirty="0"/>
          </a:p>
          <a:p>
            <a:r>
              <a:rPr lang="en-US" dirty="0"/>
              <a:t>The mapping from textual data to </a:t>
            </a:r>
            <a:r>
              <a:rPr lang="en-US" dirty="0">
                <a:solidFill>
                  <a:srgbClr val="C00000"/>
                </a:solidFill>
              </a:rPr>
              <a:t>real valued vectors </a:t>
            </a:r>
            <a:r>
              <a:rPr lang="en-US" dirty="0"/>
              <a:t>is called </a:t>
            </a:r>
            <a:r>
              <a:rPr lang="en-US" dirty="0">
                <a:solidFill>
                  <a:srgbClr val="C00000"/>
                </a:solidFill>
              </a:rPr>
              <a:t>feature extraction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796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ML Pipeline for text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08555" y="2051965"/>
            <a:ext cx="9534986" cy="2502634"/>
            <a:chOff x="1437813" y="2832145"/>
            <a:chExt cx="9534986" cy="2502634"/>
          </a:xfrm>
        </p:grpSpPr>
        <p:sp>
          <p:nvSpPr>
            <p:cNvPr id="6" name="Flowchart: Punched Tape 5"/>
            <p:cNvSpPr/>
            <p:nvPr/>
          </p:nvSpPr>
          <p:spPr>
            <a:xfrm>
              <a:off x="1437813" y="2900946"/>
              <a:ext cx="914400" cy="804672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Raw Text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84395" y="2873514"/>
              <a:ext cx="1600200" cy="8595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Preprocessing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000564" y="2887009"/>
              <a:ext cx="1972235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Mathematical representation of language unit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000563" y="4420379"/>
              <a:ext cx="1972235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 Models</a:t>
              </a:r>
            </a:p>
          </p:txBody>
        </p:sp>
        <p:cxnSp>
          <p:nvCxnSpPr>
            <p:cNvPr id="14" name="Straight Arrow Connector 13"/>
            <p:cNvCxnSpPr>
              <a:stCxn id="6" idx="3"/>
              <a:endCxn id="7" idx="1"/>
            </p:cNvCxnSpPr>
            <p:nvPr/>
          </p:nvCxnSpPr>
          <p:spPr>
            <a:xfrm>
              <a:off x="2352213" y="3303282"/>
              <a:ext cx="5321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7036418" y="3278922"/>
              <a:ext cx="1964147" cy="10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2"/>
              <a:endCxn id="10" idx="0"/>
            </p:cNvCxnSpPr>
            <p:nvPr/>
          </p:nvCxnSpPr>
          <p:spPr>
            <a:xfrm flipH="1">
              <a:off x="9986681" y="3801409"/>
              <a:ext cx="1" cy="618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5576048" y="2832145"/>
              <a:ext cx="1972235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Split into language units</a:t>
              </a:r>
            </a:p>
          </p:txBody>
        </p:sp>
        <p:cxnSp>
          <p:nvCxnSpPr>
            <p:cNvPr id="29" name="Straight Arrow Connector 28"/>
            <p:cNvCxnSpPr>
              <a:stCxn id="7" idx="3"/>
              <a:endCxn id="20" idx="1"/>
            </p:cNvCxnSpPr>
            <p:nvPr/>
          </p:nvCxnSpPr>
          <p:spPr>
            <a:xfrm flipV="1">
              <a:off x="4484595" y="3289345"/>
              <a:ext cx="1091453" cy="13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808555" y="5235388"/>
            <a:ext cx="1054524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 first and arguably most important common denominator across all NLP tasks:</a:t>
            </a:r>
          </a:p>
          <a:p>
            <a:r>
              <a:rPr lang="en-US" sz="2400" u="sng" dirty="0">
                <a:solidFill>
                  <a:srgbClr val="C00000"/>
                </a:solidFill>
              </a:rPr>
              <a:t>How we represent text as input to out ML model?</a:t>
            </a:r>
          </a:p>
        </p:txBody>
      </p:sp>
    </p:spTree>
    <p:extLst>
      <p:ext uri="{BB962C8B-B14F-4D97-AF65-F5344CB8AC3E}">
        <p14:creationId xmlns:p14="http://schemas.microsoft.com/office/powerpoint/2010/main" val="355935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Represent words as </a:t>
            </a:r>
            <a:r>
              <a:rPr lang="en-US" dirty="0">
                <a:solidFill>
                  <a:srgbClr val="C00000"/>
                </a:solidFill>
              </a:rPr>
              <a:t>discrete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symbols</a:t>
            </a:r>
          </a:p>
          <a:p>
            <a:pPr lvl="1"/>
            <a:r>
              <a:rPr lang="en-US" b="1" dirty="0"/>
              <a:t>Bag-of-words</a:t>
            </a:r>
          </a:p>
          <a:p>
            <a:pPr lvl="2"/>
            <a:r>
              <a:rPr lang="en-US" dirty="0"/>
              <a:t>Frequency based (TF-IDF)</a:t>
            </a:r>
          </a:p>
          <a:p>
            <a:pPr lvl="1"/>
            <a:endParaRPr lang="en-US" dirty="0"/>
          </a:p>
          <a:p>
            <a:r>
              <a:rPr lang="en-US" dirty="0"/>
              <a:t>Represent words by their </a:t>
            </a:r>
            <a:r>
              <a:rPr lang="en-US" dirty="0">
                <a:solidFill>
                  <a:srgbClr val="C00000"/>
                </a:solidFill>
              </a:rPr>
              <a:t>context</a:t>
            </a:r>
          </a:p>
          <a:p>
            <a:pPr lvl="1"/>
            <a:r>
              <a:rPr lang="en-US" dirty="0"/>
              <a:t>Distributional Semantics (Word Embeddings)</a:t>
            </a:r>
          </a:p>
        </p:txBody>
      </p:sp>
    </p:spTree>
    <p:extLst>
      <p:ext uri="{BB962C8B-B14F-4D97-AF65-F5344CB8AC3E}">
        <p14:creationId xmlns:p14="http://schemas.microsoft.com/office/powerpoint/2010/main" val="22683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/>
          <a:lstStyle/>
          <a:p>
            <a:r>
              <a:rPr lang="en-US" dirty="0"/>
              <a:t>Bag-of-word representation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One-hot encoding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075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Represent words as discrete symbols 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Localist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representation</a:t>
            </a:r>
          </a:p>
          <a:p>
            <a:pPr lvl="1"/>
            <a:endParaRPr lang="en-US" dirty="0"/>
          </a:p>
          <a:p>
            <a:r>
              <a:rPr lang="en-US" dirty="0"/>
              <a:t>Encode position in the vocabulary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Vocab = [w1, w2, w3, w4, w5 …, w</a:t>
            </a:r>
            <a:r>
              <a:rPr lang="en-US" baseline="-25000" dirty="0">
                <a:solidFill>
                  <a:srgbClr val="0070C0"/>
                </a:solidFill>
              </a:rPr>
              <a:t>n-3</a:t>
            </a:r>
            <a:r>
              <a:rPr lang="en-US" dirty="0">
                <a:solidFill>
                  <a:srgbClr val="0070C0"/>
                </a:solidFill>
              </a:rPr>
              <a:t>, w</a:t>
            </a:r>
            <a:r>
              <a:rPr lang="en-US" baseline="-25000" dirty="0">
                <a:solidFill>
                  <a:srgbClr val="0070C0"/>
                </a:solidFill>
              </a:rPr>
              <a:t>n-2</a:t>
            </a:r>
            <a:r>
              <a:rPr lang="en-US" dirty="0">
                <a:solidFill>
                  <a:srgbClr val="0070C0"/>
                </a:solidFill>
              </a:rPr>
              <a:t>, w</a:t>
            </a:r>
            <a:r>
              <a:rPr lang="en-US" baseline="-25000" dirty="0">
                <a:solidFill>
                  <a:srgbClr val="0070C0"/>
                </a:solidFill>
              </a:rPr>
              <a:t>n-1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w</a:t>
            </a:r>
            <a:r>
              <a:rPr lang="en-US" baseline="-25000" dirty="0" err="1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]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One-hot </a:t>
            </a:r>
            <a:r>
              <a:rPr lang="en-US" dirty="0"/>
              <a:t>vectors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w1 = [1 0 0 0 0   … 0 0 0 0]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w2 = [0 1 0 0 0   … 0 0 0 0]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The encoding of a given word is simply the vector in which the </a:t>
            </a:r>
            <a:r>
              <a:rPr lang="en-US" b="1" dirty="0"/>
              <a:t>corresponding element is set to one</a:t>
            </a:r>
            <a:r>
              <a:rPr lang="en-US" dirty="0"/>
              <a:t>, and all other elements are zero.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6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056297" y="3999637"/>
            <a:ext cx="4441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Each dimension corresponds to a word in the lexicon 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040799" y="5223645"/>
            <a:ext cx="4293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The dimension for the word</a:t>
            </a:r>
            <a:r>
              <a:rPr lang="en-US" altLang="zh-TW" sz="2800" baseline="-25000" dirty="0"/>
              <a:t> </a:t>
            </a:r>
            <a:r>
              <a:rPr lang="en-US" altLang="zh-TW" sz="2800" dirty="0"/>
              <a:t>is 1, and others are 0</a:t>
            </a:r>
            <a:endParaRPr lang="en-US" altLang="zh-TW" sz="28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41334" y="2341593"/>
            <a:ext cx="8198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lexicon = {nausea, vomiting, diarrhea, rash, headache}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471330" y="3194474"/>
            <a:ext cx="419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nausea =       [ 1   0   0   0   0]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471331" y="3839324"/>
            <a:ext cx="4477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vomiting    = [ 0   1   0   0   0]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471331" y="4435540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diarrhea    = [ 0   0   1   0   0]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471332" y="5023220"/>
            <a:ext cx="4293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rash   =          [ 0   0   0   1   0]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471332" y="5623927"/>
            <a:ext cx="4311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headache   = [ 0   0   0   0   1]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040799" y="3238014"/>
            <a:ext cx="4441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vector is lexicon size.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471332" y="896710"/>
            <a:ext cx="2564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1-of-N Encoding</a:t>
            </a:r>
            <a:endParaRPr lang="zh-TW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65114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Bag-of-words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9810"/>
          </a:xfrm>
        </p:spPr>
        <p:txBody>
          <a:bodyPr/>
          <a:lstStyle/>
          <a:p>
            <a:r>
              <a:rPr lang="en-US" dirty="0"/>
              <a:t>Vector dimension = Size of lexicon/Vocabulary </a:t>
            </a:r>
          </a:p>
          <a:p>
            <a:pPr lvl="1"/>
            <a:r>
              <a:rPr lang="en-US" dirty="0"/>
              <a:t>Very </a:t>
            </a:r>
            <a:r>
              <a:rPr lang="en-US" dirty="0">
                <a:solidFill>
                  <a:srgbClr val="C00000"/>
                </a:solidFill>
              </a:rPr>
              <a:t>large </a:t>
            </a:r>
            <a:r>
              <a:rPr lang="en-US" dirty="0"/>
              <a:t>number of </a:t>
            </a:r>
            <a:r>
              <a:rPr lang="en-US" dirty="0">
                <a:solidFill>
                  <a:srgbClr val="C00000"/>
                </a:solidFill>
              </a:rPr>
              <a:t>features/dimensions</a:t>
            </a:r>
          </a:p>
          <a:p>
            <a:pPr lvl="1"/>
            <a:r>
              <a:rPr lang="en-US" dirty="0"/>
              <a:t>Length of the vector might be thousands or millions of positions</a:t>
            </a:r>
          </a:p>
          <a:p>
            <a:pPr lvl="1"/>
            <a:endParaRPr lang="en-US" dirty="0"/>
          </a:p>
          <a:p>
            <a:r>
              <a:rPr lang="en-US" dirty="0"/>
              <a:t>This results in a vector with lots of zero scores, called a </a:t>
            </a:r>
            <a:r>
              <a:rPr lang="en-US" dirty="0">
                <a:solidFill>
                  <a:srgbClr val="C00000"/>
                </a:solidFill>
              </a:rPr>
              <a:t>sparse vector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sparse representation.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0165" y="5432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6481" y="4832447"/>
            <a:ext cx="1026010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Sparse </a:t>
            </a:r>
            <a:r>
              <a:rPr lang="en-US" sz="2400" dirty="0"/>
              <a:t>vectors require more memory and computational resources when modeling and the </a:t>
            </a:r>
            <a:r>
              <a:rPr lang="en-US" sz="2400" dirty="0">
                <a:solidFill>
                  <a:srgbClr val="0070C0"/>
                </a:solidFill>
              </a:rPr>
              <a:t>very large dimensions </a:t>
            </a:r>
            <a:r>
              <a:rPr lang="en-US" sz="2400" dirty="0"/>
              <a:t>can make the modeling process very challenging for traditional algorithms.</a:t>
            </a:r>
          </a:p>
        </p:txBody>
      </p:sp>
    </p:spTree>
    <p:extLst>
      <p:ext uri="{BB962C8B-B14F-4D97-AF65-F5344CB8AC3E}">
        <p14:creationId xmlns:p14="http://schemas.microsoft.com/office/powerpoint/2010/main" val="37410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585</Words>
  <Application>Microsoft Office PowerPoint</Application>
  <PresentationFormat>Widescreen</PresentationFormat>
  <Paragraphs>95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Theme</vt:lpstr>
      <vt:lpstr>AIM-AHEAD Introductory Courses in AI/ML Concepts</vt:lpstr>
      <vt:lpstr>Introduction to text representation for ML</vt:lpstr>
      <vt:lpstr>Text Representation</vt:lpstr>
      <vt:lpstr>Typical ML Pipeline for text</vt:lpstr>
      <vt:lpstr>Approaches </vt:lpstr>
      <vt:lpstr>Bag-of-word representation</vt:lpstr>
      <vt:lpstr>Bag-of-words</vt:lpstr>
      <vt:lpstr> </vt:lpstr>
      <vt:lpstr>Issues with Bag-of-words (1)</vt:lpstr>
      <vt:lpstr>Issues with Bag-of-words (2)</vt:lpstr>
      <vt:lpstr>Solution</vt:lpstr>
      <vt:lpstr>Lab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HIDS-506:  AI for Health Applications</dc:title>
  <dc:creator>Samir Gupta</dc:creator>
  <cp:lastModifiedBy>Matthew D. McCoy</cp:lastModifiedBy>
  <cp:revision>12</cp:revision>
  <dcterms:created xsi:type="dcterms:W3CDTF">2022-02-10T14:33:35Z</dcterms:created>
  <dcterms:modified xsi:type="dcterms:W3CDTF">2024-10-15T15:39:21Z</dcterms:modified>
</cp:coreProperties>
</file>