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052" r:id="rId2"/>
    <p:sldId id="354" r:id="rId3"/>
    <p:sldId id="2045" r:id="rId4"/>
    <p:sldId id="355" r:id="rId5"/>
    <p:sldId id="356" r:id="rId6"/>
    <p:sldId id="357" r:id="rId7"/>
    <p:sldId id="358" r:id="rId8"/>
    <p:sldId id="359" r:id="rId9"/>
    <p:sldId id="388" r:id="rId10"/>
    <p:sldId id="360" r:id="rId11"/>
    <p:sldId id="361" r:id="rId12"/>
    <p:sldId id="362" r:id="rId13"/>
    <p:sldId id="363" r:id="rId14"/>
    <p:sldId id="385" r:id="rId15"/>
    <p:sldId id="364" r:id="rId16"/>
    <p:sldId id="365" r:id="rId17"/>
    <p:sldId id="386" r:id="rId18"/>
    <p:sldId id="389" r:id="rId19"/>
    <p:sldId id="366" r:id="rId20"/>
    <p:sldId id="367" r:id="rId21"/>
    <p:sldId id="387" r:id="rId22"/>
    <p:sldId id="368" r:id="rId23"/>
    <p:sldId id="369" r:id="rId24"/>
    <p:sldId id="370" r:id="rId25"/>
    <p:sldId id="38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6"/>
  </p:normalViewPr>
  <p:slideViewPr>
    <p:cSldViewPr snapToGrid="0" snapToObjects="1">
      <p:cViewPr varScale="1">
        <p:scale>
          <a:sx n="111" d="100"/>
          <a:sy n="111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13DE1F-BDA4-B541-921C-9252FCFBFC55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DEF642-877A-3748-9CD7-D82B07A9C9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96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D28BA-7039-41A8-90E7-12E3FD3CE62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301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05F4F0-2E62-8B4A-85A7-32CBA2BD59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6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35D9-15E5-1E41-A0A4-6221EBF5D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AADB7-07DF-964A-A1D2-A19259760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0A02D-7866-3D44-8EEF-562D5690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998AB-737C-3044-B492-DF0E001B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7F185-9528-0E4D-B577-740BF88BF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80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3FE4-9547-5B48-ADDF-D274C36A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13E07-61E6-A247-BE31-079546F20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38DAB-A9FF-1D44-B318-294180F3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3948D-F7CC-1246-9573-9F280F16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2D498-EA82-7843-A060-A1E8D1411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75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E038EA-23B5-DB4F-849F-C7B00D082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EA237-B54E-494B-B4FC-A2FB53EA9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F5F5D-5076-4C46-9149-5A593804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7E23D-3A36-0343-8DA6-3BAECE98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D18EFC-3D69-0648-BB77-870F984F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86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0BAB-1211-0C48-BFFF-FC84ABCD4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A42F1-992C-C14C-8D37-7B0B7BCB3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42546-2B33-964B-A311-D18EF7034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681EF-7D3C-0E4E-B82C-A6E9407E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20DBC-EAC0-9F4D-9279-D4D2BAF11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84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0720-6AD6-BA4E-BC6F-099BDFDE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10935F-0579-0947-A645-F2A2BFC18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43119-39E6-9546-AC12-E9798E25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9058-70F2-FE4F-933D-2950641B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5D26F-36E5-774B-977C-6BD2F544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D4F55-9EAA-E549-998B-4B8CA8BF2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A437-826A-084F-8C63-E5FA8BEDB5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828F66-D37C-1E49-A94D-702D5153D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681DB-DEAD-3040-9659-A9711E5FB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D081E-94FE-4E4A-BC9A-574D2989D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2C67A-F2EE-584A-AE76-F17C0A0A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27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96A8-4C2C-0C46-9ED2-0C572B23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9D27A-CDF0-0741-B8DE-55BEBC3F12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948465-CB52-0748-806A-D9C641AD3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B81F8-42DB-8A40-8250-120BEE8F6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5B032-94C6-1845-BE00-AE758D2A51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74FABE-78E5-1E4F-973C-037A1061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2C57C8-27FA-7C43-BC1B-9AB78070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41406A-6E0B-8C46-B4E6-2D4BAD72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538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B9-F5B2-B848-B979-E8E61666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1739D6-F9D4-7541-B13D-CC9E3EEC7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01C8A-96D0-6949-B3F8-783CBA663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C8432-AC16-DC48-9FF8-73AEF425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78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20EE81-A2AA-A745-8C10-5FAE66D47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4BFCCB-126F-1347-806B-ED72AD5D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480D6-C707-0A44-B5A4-939FD839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80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E0C6-2A5B-0149-979D-5CA49088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A01F2-B897-5047-90BD-25AAA7E58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37A78-B967-2841-B0CF-494D423E8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C5FB9-219E-9846-AD9D-5AE58ED0D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81FEB-BAF1-C04D-8DF3-E6DD1AC44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EF967-5747-9340-AC4A-6B1D0D025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5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557E-4717-294C-9F85-EA4257480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56B8A2-7BC3-E643-9FF2-285CD3DAA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098F0-1A58-D94D-A084-4C615A7A5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A76AC-372C-FD4F-AF4E-ECA8A86DC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6885E-8CE5-4040-BB87-52825CB9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456914-DC86-A245-9F36-CA78EFA7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27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69987-D063-474B-B01A-5CDA21A7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293B1-6680-874F-A90A-98DCCD1E9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3F723-2FE1-1345-BDD3-FBEB10283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456EC-293D-6641-B2C5-C44BFE79AF44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6FF5-913B-D144-B979-8AEF1DEB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AAB50-1B88-C44F-A31E-C53E41C734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F0FC-5616-594D-918C-34AE2584B7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92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16EA22E-D425-46BA-91FC-ADB16B1CC2AC}"/>
              </a:ext>
            </a:extLst>
          </p:cNvPr>
          <p:cNvSpPr txBox="1">
            <a:spLocks/>
          </p:cNvSpPr>
          <p:nvPr/>
        </p:nvSpPr>
        <p:spPr>
          <a:xfrm>
            <a:off x="1523999" y="53546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Module 6: Natural Language Processing</a:t>
            </a:r>
          </a:p>
          <a:p>
            <a:r>
              <a:rPr lang="en-US" dirty="0"/>
              <a:t>Word Embeddings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16B4B39D-0FE8-4B10-A23E-83F89D187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Model : High Level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Uses a </a:t>
            </a:r>
            <a:r>
              <a:rPr lang="en-US" dirty="0">
                <a:solidFill>
                  <a:srgbClr val="C00000"/>
                </a:solidFill>
              </a:rPr>
              <a:t>trick </a:t>
            </a:r>
            <a:r>
              <a:rPr lang="en-US" dirty="0"/>
              <a:t>you may have seen elsewhere in machine learning.</a:t>
            </a:r>
          </a:p>
          <a:p>
            <a:endParaRPr lang="en-US" dirty="0"/>
          </a:p>
          <a:p>
            <a:r>
              <a:rPr lang="en-US" dirty="0"/>
              <a:t>Train a </a:t>
            </a:r>
            <a:r>
              <a:rPr lang="en-US" dirty="0">
                <a:solidFill>
                  <a:srgbClr val="0070C0"/>
                </a:solidFill>
              </a:rPr>
              <a:t>simple neural network </a:t>
            </a:r>
            <a:r>
              <a:rPr lang="en-US" dirty="0"/>
              <a:t>with a </a:t>
            </a:r>
            <a:r>
              <a:rPr lang="en-US" dirty="0">
                <a:solidFill>
                  <a:srgbClr val="0070C0"/>
                </a:solidFill>
              </a:rPr>
              <a:t>single hidden layer </a:t>
            </a:r>
            <a:r>
              <a:rPr lang="en-US" dirty="0"/>
              <a:t>to perform a certain task</a:t>
            </a:r>
          </a:p>
          <a:p>
            <a:endParaRPr lang="en-US" dirty="0"/>
          </a:p>
          <a:p>
            <a:r>
              <a:rPr lang="en-US" b="1" i="1" dirty="0"/>
              <a:t>But then we’re not actually going to use that neural network for the task we trained it on!</a:t>
            </a:r>
          </a:p>
          <a:p>
            <a:endParaRPr lang="en-US" b="1" i="1" dirty="0"/>
          </a:p>
          <a:p>
            <a:r>
              <a:rPr lang="en-US" dirty="0"/>
              <a:t>The goal is something else (more on this later)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4133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Trick: Fake Classification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8304"/>
          </a:xfrm>
        </p:spPr>
        <p:txBody>
          <a:bodyPr/>
          <a:lstStyle/>
          <a:p>
            <a:r>
              <a:rPr lang="en-US" dirty="0"/>
              <a:t>Train the neural network to do the following:</a:t>
            </a:r>
          </a:p>
          <a:p>
            <a:pPr lvl="1"/>
            <a:r>
              <a:rPr lang="en-US" dirty="0"/>
              <a:t>Given a specific word (</a:t>
            </a:r>
            <a:r>
              <a:rPr lang="en-US" dirty="0">
                <a:solidFill>
                  <a:srgbClr val="0070C0"/>
                </a:solidFill>
              </a:rPr>
              <a:t>w</a:t>
            </a:r>
            <a:r>
              <a:rPr lang="en-US" dirty="0"/>
              <a:t>) in the middle of a sentence (the input word)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look at the words nearby and pick one at random (</a:t>
            </a:r>
            <a:r>
              <a:rPr lang="en-US" dirty="0">
                <a:solidFill>
                  <a:srgbClr val="0070C0"/>
                </a:solidFill>
              </a:rPr>
              <a:t>t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Network is going to tell us the probability for every word in our vocabulary of being the “nearby word” that we chose: </a:t>
            </a:r>
            <a:r>
              <a:rPr lang="en-US" dirty="0">
                <a:solidFill>
                  <a:srgbClr val="0070C0"/>
                </a:solidFill>
              </a:rPr>
              <a:t>P (</a:t>
            </a:r>
            <a:r>
              <a:rPr lang="en-US" dirty="0" err="1">
                <a:solidFill>
                  <a:srgbClr val="0070C0"/>
                </a:solidFill>
              </a:rPr>
              <a:t>t|w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Training example &lt;</a:t>
            </a:r>
            <a:r>
              <a:rPr lang="en-US" b="1" dirty="0" err="1">
                <a:solidFill>
                  <a:srgbClr val="0070C0"/>
                </a:solidFill>
              </a:rPr>
              <a:t>w,t</a:t>
            </a:r>
            <a:r>
              <a:rPr lang="en-US" b="1" dirty="0">
                <a:solidFill>
                  <a:srgbClr val="0070C0"/>
                </a:solidFill>
              </a:rPr>
              <a:t>&gt;</a:t>
            </a:r>
          </a:p>
          <a:p>
            <a:pPr lvl="2"/>
            <a:r>
              <a:rPr lang="en-US" dirty="0"/>
              <a:t>w is the input</a:t>
            </a:r>
          </a:p>
          <a:p>
            <a:pPr lvl="2"/>
            <a:r>
              <a:rPr lang="en-US" dirty="0"/>
              <a:t>t is the output label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881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Training Samples (window size =2)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82" y="1541929"/>
            <a:ext cx="9353831" cy="507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28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model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Learn the statistics from the number of times each pairing shows up</a:t>
            </a:r>
          </a:p>
          <a:p>
            <a:endParaRPr lang="en-US" dirty="0"/>
          </a:p>
          <a:p>
            <a:r>
              <a:rPr lang="en-US" dirty="0"/>
              <a:t>network is probably going to get many more training samples of </a:t>
            </a:r>
            <a:r>
              <a:rPr lang="en-US" dirty="0">
                <a:solidFill>
                  <a:srgbClr val="C00000"/>
                </a:solidFill>
              </a:rPr>
              <a:t>(“lung”, “cancer”) </a:t>
            </a:r>
            <a:r>
              <a:rPr lang="en-US" dirty="0"/>
              <a:t>than it is of </a:t>
            </a:r>
            <a:r>
              <a:rPr lang="en-US" dirty="0">
                <a:solidFill>
                  <a:srgbClr val="0070C0"/>
                </a:solidFill>
              </a:rPr>
              <a:t>(“lung”, “sasquatch”).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When the training is finished, if you give it the word “</a:t>
            </a:r>
            <a:r>
              <a:rPr lang="en-US" dirty="0">
                <a:solidFill>
                  <a:srgbClr val="C00000"/>
                </a:solidFill>
              </a:rPr>
              <a:t>lung</a:t>
            </a:r>
            <a:r>
              <a:rPr lang="en-US" dirty="0"/>
              <a:t>” as input</a:t>
            </a:r>
          </a:p>
          <a:p>
            <a:pPr lvl="1"/>
            <a:r>
              <a:rPr lang="en-US" dirty="0"/>
              <a:t>It will output a much higher probability for “</a:t>
            </a:r>
            <a:r>
              <a:rPr lang="en-US" dirty="0">
                <a:solidFill>
                  <a:srgbClr val="C00000"/>
                </a:solidFill>
              </a:rPr>
              <a:t>cancer</a:t>
            </a:r>
            <a:r>
              <a:rPr lang="en-US" dirty="0"/>
              <a:t>” or “</a:t>
            </a:r>
            <a:r>
              <a:rPr lang="en-US" dirty="0">
                <a:solidFill>
                  <a:srgbClr val="C00000"/>
                </a:solidFill>
              </a:rPr>
              <a:t>metastasis</a:t>
            </a:r>
            <a:r>
              <a:rPr lang="en-US" dirty="0"/>
              <a:t>” (</a:t>
            </a:r>
            <a:r>
              <a:rPr lang="en-US" b="1" dirty="0"/>
              <a:t>why?) </a:t>
            </a:r>
            <a:br>
              <a:rPr lang="en-US" dirty="0"/>
            </a:br>
            <a:r>
              <a:rPr lang="en-US" dirty="0"/>
              <a:t>   </a:t>
            </a:r>
          </a:p>
          <a:p>
            <a:pPr lvl="2"/>
            <a:r>
              <a:rPr lang="en-US" b="1" dirty="0"/>
              <a:t>THAN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dirty="0"/>
              <a:t>it will for “</a:t>
            </a:r>
            <a:r>
              <a:rPr lang="en-US" dirty="0">
                <a:solidFill>
                  <a:srgbClr val="0070C0"/>
                </a:solidFill>
              </a:rPr>
              <a:t>Sasquatch</a:t>
            </a:r>
            <a:r>
              <a:rPr lang="en-US" dirty="0"/>
              <a:t>”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3C74-7476-EB40-B7BA-B8C57910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train?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0249-1E6B-F747-B48D-27D9C9F99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feed a word just as a text string to a neural network</a:t>
            </a:r>
          </a:p>
          <a:p>
            <a:endParaRPr lang="en-US" dirty="0"/>
          </a:p>
          <a:p>
            <a:r>
              <a:rPr lang="en-US" dirty="0"/>
              <a:t>So how do we train?</a:t>
            </a:r>
          </a:p>
        </p:txBody>
      </p:sp>
    </p:spTree>
    <p:extLst>
      <p:ext uri="{BB962C8B-B14F-4D97-AF65-F5344CB8AC3E}">
        <p14:creationId xmlns:p14="http://schemas.microsoft.com/office/powerpoint/2010/main" val="1192621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Can’t feed a word just as a text string to a neural network</a:t>
            </a:r>
          </a:p>
          <a:p>
            <a:endParaRPr lang="en-US" dirty="0"/>
          </a:p>
          <a:p>
            <a:r>
              <a:rPr lang="en-US" dirty="0"/>
              <a:t>First build a vocabulary of words from our training documents</a:t>
            </a:r>
          </a:p>
          <a:p>
            <a:pPr lvl="1"/>
            <a:r>
              <a:rPr lang="en-US" dirty="0"/>
              <a:t>let’s say we have a </a:t>
            </a:r>
            <a:r>
              <a:rPr lang="en-US" dirty="0">
                <a:solidFill>
                  <a:srgbClr val="0070C0"/>
                </a:solidFill>
              </a:rPr>
              <a:t>vocabulary </a:t>
            </a:r>
            <a:r>
              <a:rPr lang="en-US" dirty="0"/>
              <a:t>of 10,000 unique words.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Represent an </a:t>
            </a:r>
            <a:r>
              <a:rPr lang="en-US" dirty="0">
                <a:solidFill>
                  <a:srgbClr val="0070C0"/>
                </a:solidFill>
              </a:rPr>
              <a:t>input word</a:t>
            </a:r>
            <a:r>
              <a:rPr lang="en-US" dirty="0"/>
              <a:t> like “cancer” as a </a:t>
            </a:r>
            <a:r>
              <a:rPr lang="en-US" dirty="0">
                <a:solidFill>
                  <a:srgbClr val="C00000"/>
                </a:solidFill>
              </a:rPr>
              <a:t>one-hot vector</a:t>
            </a:r>
          </a:p>
          <a:p>
            <a:pPr lvl="1"/>
            <a:r>
              <a:rPr lang="en-US" dirty="0"/>
              <a:t>This vector will have 10,000 components (one for every word in our vocabulary)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0070C0"/>
                </a:solidFill>
              </a:rPr>
              <a:t>output</a:t>
            </a:r>
            <a:r>
              <a:rPr lang="en-US" dirty="0"/>
              <a:t> of the network is a </a:t>
            </a:r>
            <a:r>
              <a:rPr lang="en-US" dirty="0">
                <a:solidFill>
                  <a:srgbClr val="C00000"/>
                </a:solidFill>
              </a:rPr>
              <a:t>single vector </a:t>
            </a:r>
            <a:r>
              <a:rPr lang="en-US" dirty="0"/>
              <a:t>(also with 10,000 components) </a:t>
            </a:r>
          </a:p>
          <a:p>
            <a:pPr lvl="1"/>
            <a:r>
              <a:rPr lang="en-US" dirty="0"/>
              <a:t>For every word in our vocabulary, the probability that a randomly selected nearby word is that vocabulary word.</a:t>
            </a:r>
          </a:p>
        </p:txBody>
      </p:sp>
    </p:spTree>
    <p:extLst>
      <p:ext uri="{BB962C8B-B14F-4D97-AF65-F5344CB8AC3E}">
        <p14:creationId xmlns:p14="http://schemas.microsoft.com/office/powerpoint/2010/main" val="286770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47" y="441701"/>
            <a:ext cx="10434918" cy="61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13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15B2B-A548-EB48-9B1A-B7EC44959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2" y="1690688"/>
            <a:ext cx="7939190" cy="4667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A0FC12-57D1-134B-902D-2D3DB35BB218}"/>
              </a:ext>
            </a:extLst>
          </p:cNvPr>
          <p:cNvSpPr txBox="1"/>
          <p:nvPr/>
        </p:nvSpPr>
        <p:spPr>
          <a:xfrm>
            <a:off x="7758113" y="1819275"/>
            <a:ext cx="41290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Question: </a:t>
            </a:r>
          </a:p>
          <a:p>
            <a:endParaRPr lang="en-US" sz="2400" dirty="0"/>
          </a:p>
          <a:p>
            <a:r>
              <a:rPr lang="en-US" sz="2400" dirty="0"/>
              <a:t>Suppose you go through every created training examples  (set of words (</a:t>
            </a:r>
            <a:r>
              <a:rPr lang="en-US" sz="2400" dirty="0" err="1"/>
              <a:t>w</a:t>
            </a:r>
            <a:r>
              <a:rPr lang="en-US" sz="2400" baseline="-25000" dirty="0" err="1"/>
              <a:t>input</a:t>
            </a:r>
            <a:r>
              <a:rPr lang="en-US" sz="2400" dirty="0"/>
              <a:t>, </a:t>
            </a:r>
            <a:r>
              <a:rPr lang="en-US" sz="2400" dirty="0" err="1"/>
              <a:t>w</a:t>
            </a:r>
            <a:r>
              <a:rPr lang="en-US" sz="2400" baseline="-25000" dirty="0" err="1"/>
              <a:t>output</a:t>
            </a:r>
            <a:r>
              <a:rPr lang="en-US" sz="2400" dirty="0"/>
              <a:t>). </a:t>
            </a:r>
          </a:p>
          <a:p>
            <a:endParaRPr lang="en-US" sz="2400" dirty="0"/>
          </a:p>
          <a:p>
            <a:r>
              <a:rPr lang="en-US" sz="2400" dirty="0"/>
              <a:t>Then what?</a:t>
            </a:r>
          </a:p>
          <a:p>
            <a:endParaRPr lang="en-US" sz="2400" dirty="0"/>
          </a:p>
          <a:p>
            <a:r>
              <a:rPr lang="en-US" sz="2400" i="1" dirty="0"/>
              <a:t>How does this learn weights for the words in our vocabulary?</a:t>
            </a:r>
          </a:p>
        </p:txBody>
      </p:sp>
    </p:spTree>
    <p:extLst>
      <p:ext uri="{BB962C8B-B14F-4D97-AF65-F5344CB8AC3E}">
        <p14:creationId xmlns:p14="http://schemas.microsoft.com/office/powerpoint/2010/main" val="1916110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A15B2B-A548-EB48-9B1A-B7EC44959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2" y="1690688"/>
            <a:ext cx="7939190" cy="46670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A0FC12-57D1-134B-902D-2D3DB35BB218}"/>
              </a:ext>
            </a:extLst>
          </p:cNvPr>
          <p:cNvSpPr txBox="1"/>
          <p:nvPr/>
        </p:nvSpPr>
        <p:spPr>
          <a:xfrm>
            <a:off x="7758113" y="1819275"/>
            <a:ext cx="41290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Question: </a:t>
            </a:r>
          </a:p>
          <a:p>
            <a:endParaRPr lang="en-US" sz="2400" b="1" dirty="0"/>
          </a:p>
          <a:p>
            <a:r>
              <a:rPr lang="en-US" sz="2400" i="1" dirty="0"/>
              <a:t>How does this learn weights for the words in our vocabulary?</a:t>
            </a:r>
          </a:p>
          <a:p>
            <a:endParaRPr lang="en-US" sz="2400" i="1" dirty="0"/>
          </a:p>
          <a:p>
            <a:endParaRPr lang="en-US" sz="2400" b="1" i="1" dirty="0"/>
          </a:p>
          <a:p>
            <a:endParaRPr lang="en-US" sz="2400" b="1" i="1" dirty="0"/>
          </a:p>
          <a:p>
            <a:r>
              <a:rPr lang="en-US" sz="2400" b="1" i="1" dirty="0"/>
              <a:t>Goal of training:</a:t>
            </a:r>
            <a:r>
              <a:rPr lang="en-US" sz="2400" i="1" dirty="0"/>
              <a:t> </a:t>
            </a:r>
            <a:r>
              <a:rPr lang="en-US" sz="2400" i="1" dirty="0">
                <a:solidFill>
                  <a:srgbClr val="C00000"/>
                </a:solidFill>
              </a:rPr>
              <a:t>learn hidden layer weights</a:t>
            </a:r>
          </a:p>
        </p:txBody>
      </p:sp>
    </p:spTree>
    <p:extLst>
      <p:ext uri="{BB962C8B-B14F-4D97-AF65-F5344CB8AC3E}">
        <p14:creationId xmlns:p14="http://schemas.microsoft.com/office/powerpoint/2010/main" val="3285956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Hidden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say we’re learning word vectors with </a:t>
            </a:r>
            <a:r>
              <a:rPr lang="en-US" dirty="0">
                <a:solidFill>
                  <a:srgbClr val="C00000"/>
                </a:solidFill>
              </a:rPr>
              <a:t>300 </a:t>
            </a:r>
            <a:r>
              <a:rPr lang="en-US" dirty="0"/>
              <a:t>dimension</a:t>
            </a:r>
          </a:p>
          <a:p>
            <a:endParaRPr lang="en-US" dirty="0"/>
          </a:p>
          <a:p>
            <a:r>
              <a:rPr lang="en-US" dirty="0"/>
              <a:t>So the hidden layer is going to be represented by a weight matrix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10,000 rows </a:t>
            </a:r>
            <a:r>
              <a:rPr lang="en-US" dirty="0"/>
              <a:t>(one for every word in our vocabulary) and </a:t>
            </a:r>
            <a:r>
              <a:rPr lang="en-US" dirty="0">
                <a:solidFill>
                  <a:srgbClr val="C00000"/>
                </a:solidFill>
              </a:rPr>
              <a:t>300 columns </a:t>
            </a:r>
            <a:r>
              <a:rPr lang="en-US" dirty="0"/>
              <a:t>(one for every hidden neuron).</a:t>
            </a:r>
          </a:p>
          <a:p>
            <a:pPr lvl="1"/>
            <a:endParaRPr lang="en-US" dirty="0"/>
          </a:p>
          <a:p>
            <a:r>
              <a:rPr lang="en-US" dirty="0"/>
              <a:t>300 features is what Google used in their published model trained on the Google news dataset</a:t>
            </a:r>
          </a:p>
          <a:p>
            <a:pPr lvl="1"/>
            <a:r>
              <a:rPr lang="en-US" dirty="0"/>
              <a:t>The number of features is a </a:t>
            </a:r>
            <a:r>
              <a:rPr lang="en-US" dirty="0">
                <a:solidFill>
                  <a:srgbClr val="C00000"/>
                </a:solidFill>
              </a:rPr>
              <a:t>"hyper parameter" </a:t>
            </a:r>
            <a:r>
              <a:rPr lang="en-US" dirty="0"/>
              <a:t>that you would just have to tune to your application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30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/>
          <a:lstStyle/>
          <a:p>
            <a:r>
              <a:rPr lang="en-US" dirty="0"/>
              <a:t>Distributional Semantics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Word Embeddings based on context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45027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76" y="770966"/>
            <a:ext cx="7028329" cy="470342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5639278"/>
            <a:ext cx="10515600" cy="89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End goal of all of this is really just to learn this hidden layer weight matrix – the output layer we’ll just toss when we’re done!</a:t>
            </a:r>
          </a:p>
        </p:txBody>
      </p:sp>
    </p:spTree>
    <p:extLst>
      <p:ext uri="{BB962C8B-B14F-4D97-AF65-F5344CB8AC3E}">
        <p14:creationId xmlns:p14="http://schemas.microsoft.com/office/powerpoint/2010/main" val="1152185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Model Network: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two different words have very similar “</a:t>
            </a:r>
            <a:r>
              <a:rPr lang="en-US" dirty="0">
                <a:solidFill>
                  <a:srgbClr val="0070C0"/>
                </a:solidFill>
              </a:rPr>
              <a:t>contexts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Our model needs to output very similar results for these two words</a:t>
            </a:r>
          </a:p>
          <a:p>
            <a:endParaRPr lang="en-US" dirty="0"/>
          </a:p>
          <a:p>
            <a:r>
              <a:rPr lang="en-US" dirty="0"/>
              <a:t>Say we have input words ”</a:t>
            </a:r>
            <a:r>
              <a:rPr lang="en-US" dirty="0">
                <a:solidFill>
                  <a:srgbClr val="C00000"/>
                </a:solidFill>
              </a:rPr>
              <a:t>lung</a:t>
            </a:r>
            <a:r>
              <a:rPr lang="en-US" dirty="0"/>
              <a:t>” and “</a:t>
            </a:r>
            <a:r>
              <a:rPr lang="en-US" dirty="0">
                <a:solidFill>
                  <a:srgbClr val="C00000"/>
                </a:solidFill>
              </a:rPr>
              <a:t>pancreas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They have similar context words (“</a:t>
            </a:r>
            <a:r>
              <a:rPr lang="en-US" dirty="0">
                <a:solidFill>
                  <a:srgbClr val="0070C0"/>
                </a:solidFill>
              </a:rPr>
              <a:t>cancer”, “organ”, metastasis”) 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  <a:p>
            <a:pPr lvl="2"/>
            <a:r>
              <a:rPr lang="en-US" dirty="0"/>
              <a:t>and thus similar set of training examples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And thus similar </a:t>
            </a:r>
            <a:r>
              <a:rPr lang="en-US" b="1" dirty="0"/>
              <a:t>weights for the hidden layer</a:t>
            </a:r>
            <a:r>
              <a:rPr lang="en-US" dirty="0"/>
              <a:t> connected to these two words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Thus, similar vectors!</a:t>
            </a:r>
          </a:p>
        </p:txBody>
      </p:sp>
    </p:spTree>
    <p:extLst>
      <p:ext uri="{BB962C8B-B14F-4D97-AF65-F5344CB8AC3E}">
        <p14:creationId xmlns:p14="http://schemas.microsoft.com/office/powerpoint/2010/main" val="228570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Model Network: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One way for the network to output similar context predictions for these two words is if </a:t>
            </a:r>
            <a:r>
              <a:rPr lang="en-US" b="1" i="1" dirty="0"/>
              <a:t>the word vectors are similar</a:t>
            </a:r>
          </a:p>
          <a:p>
            <a:endParaRPr lang="en-US" b="1" i="1" dirty="0"/>
          </a:p>
          <a:p>
            <a:r>
              <a:rPr lang="en-US" dirty="0"/>
              <a:t>So, if two words have </a:t>
            </a:r>
            <a:r>
              <a:rPr lang="en-US" dirty="0">
                <a:solidFill>
                  <a:srgbClr val="0070C0"/>
                </a:solidFill>
              </a:rPr>
              <a:t>similar contexts</a:t>
            </a:r>
            <a:r>
              <a:rPr lang="en-US" dirty="0"/>
              <a:t>, then our network is motivated to learn </a:t>
            </a:r>
            <a:r>
              <a:rPr lang="en-US" dirty="0">
                <a:solidFill>
                  <a:srgbClr val="0070C0"/>
                </a:solidFill>
              </a:rPr>
              <a:t>similar word vectors </a:t>
            </a:r>
            <a:r>
              <a:rPr lang="en-US" dirty="0"/>
              <a:t>for these two words!</a:t>
            </a:r>
          </a:p>
          <a:p>
            <a:endParaRPr lang="en-US" dirty="0"/>
          </a:p>
          <a:p>
            <a:pPr lvl="1"/>
            <a:r>
              <a:rPr lang="en-US" b="1" dirty="0"/>
              <a:t>Synonyms: </a:t>
            </a:r>
            <a:r>
              <a:rPr lang="en-US" dirty="0"/>
              <a:t>cancer , carcinoma</a:t>
            </a:r>
          </a:p>
          <a:p>
            <a:pPr lvl="1"/>
            <a:r>
              <a:rPr lang="en-US" b="1" dirty="0"/>
              <a:t>Related: </a:t>
            </a:r>
            <a:r>
              <a:rPr lang="en-US" dirty="0"/>
              <a:t>lung, pancreas</a:t>
            </a:r>
          </a:p>
          <a:p>
            <a:pPr lvl="1"/>
            <a:r>
              <a:rPr lang="en-US" b="1" dirty="0"/>
              <a:t>Same Base form: </a:t>
            </a:r>
            <a:r>
              <a:rPr lang="en-US" dirty="0" err="1"/>
              <a:t>nsaid</a:t>
            </a:r>
            <a:r>
              <a:rPr lang="en-US" dirty="0"/>
              <a:t>, </a:t>
            </a:r>
            <a:r>
              <a:rPr lang="en-US" dirty="0" err="1"/>
              <a:t>nsaids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34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812" y="0"/>
            <a:ext cx="83763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365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Reasoning with word vectors: Analogies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4053"/>
            <a:ext cx="3784795" cy="294655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86" y="1184759"/>
            <a:ext cx="3873699" cy="2857647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38200" y="4310605"/>
            <a:ext cx="10515600" cy="2228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‘a is to b as c is to ?’ style questions answered by word vectors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Man-&gt; woman : King -&gt; X</a:t>
            </a:r>
          </a:p>
          <a:p>
            <a:pPr lvl="1"/>
            <a:r>
              <a:rPr lang="en-US" dirty="0"/>
              <a:t>Answer by vector offsets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vector(“King”) – vector(“Man”) + vector(“Woman”)</a:t>
            </a:r>
            <a:r>
              <a:rPr lang="en-US" dirty="0">
                <a:solidFill>
                  <a:srgbClr val="C00000"/>
                </a:solidFill>
              </a:rPr>
              <a:t>  = vector(“Queen” =X)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84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8: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Training, Loading, word embeddings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33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AA78B-E7B8-3341-B455-8796AB47B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E31A4-B093-954D-940C-85EC47AB6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u="sng" dirty="0"/>
          </a:p>
          <a:p>
            <a:endParaRPr lang="en-US" u="sng" dirty="0"/>
          </a:p>
          <a:p>
            <a:r>
              <a:rPr lang="en-US" b="1" dirty="0"/>
              <a:t>A word’s meaning is given by the words that frequently appear close-by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dirty="0">
                <a:solidFill>
                  <a:srgbClr val="0070C0"/>
                </a:solidFill>
              </a:rPr>
              <a:t>“You shall know a word by the company it keeps”</a:t>
            </a:r>
          </a:p>
          <a:p>
            <a:pPr lvl="1"/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One of the most successful ideas of modern statistical NLP!</a:t>
            </a:r>
          </a:p>
        </p:txBody>
      </p:sp>
    </p:spTree>
    <p:extLst>
      <p:ext uri="{BB962C8B-B14F-4D97-AF65-F5344CB8AC3E}">
        <p14:creationId xmlns:p14="http://schemas.microsoft.com/office/powerpoint/2010/main" val="375525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words by their context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63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a word </a:t>
            </a:r>
            <a:r>
              <a:rPr lang="en-US" b="1" i="1" dirty="0"/>
              <a:t>w</a:t>
            </a:r>
            <a:r>
              <a:rPr lang="en-US" dirty="0"/>
              <a:t> appears in a text, its </a:t>
            </a:r>
            <a:r>
              <a:rPr lang="en-US" dirty="0">
                <a:solidFill>
                  <a:srgbClr val="FF0000"/>
                </a:solidFill>
              </a:rPr>
              <a:t>context </a:t>
            </a:r>
            <a:r>
              <a:rPr lang="en-US" dirty="0"/>
              <a:t>is the set of words that appear nearby (within a fixed-size window)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the many </a:t>
            </a:r>
            <a:r>
              <a:rPr lang="en-US" dirty="0">
                <a:solidFill>
                  <a:srgbClr val="C00000"/>
                </a:solidFill>
              </a:rPr>
              <a:t>contexts</a:t>
            </a:r>
            <a:r>
              <a:rPr lang="en-US" dirty="0"/>
              <a:t> of </a:t>
            </a:r>
            <a:r>
              <a:rPr lang="en-US" b="1" i="1" dirty="0"/>
              <a:t>w</a:t>
            </a:r>
            <a:r>
              <a:rPr lang="en-US" dirty="0"/>
              <a:t> to build up a </a:t>
            </a:r>
            <a:r>
              <a:rPr lang="en-US" dirty="0">
                <a:solidFill>
                  <a:srgbClr val="C00000"/>
                </a:solidFill>
              </a:rPr>
              <a:t>representation</a:t>
            </a:r>
            <a:r>
              <a:rPr lang="en-US" dirty="0"/>
              <a:t> of </a:t>
            </a:r>
            <a:r>
              <a:rPr lang="en-US" b="1" i="1" dirty="0"/>
              <a:t>w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862" y="5071222"/>
            <a:ext cx="8829114" cy="178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355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896"/>
            <a:ext cx="10515600" cy="89964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will build a dense vector for each word, chosen so that it is </a:t>
            </a:r>
            <a:r>
              <a:rPr lang="en-US" dirty="0">
                <a:solidFill>
                  <a:srgbClr val="C00000"/>
                </a:solidFill>
              </a:rPr>
              <a:t>similar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vectors</a:t>
            </a:r>
            <a:r>
              <a:rPr lang="en-US" dirty="0"/>
              <a:t> of words that appear in </a:t>
            </a:r>
            <a:r>
              <a:rPr lang="en-US" dirty="0">
                <a:solidFill>
                  <a:srgbClr val="C00000"/>
                </a:solidFill>
              </a:rPr>
              <a:t>similar contexts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: “</a:t>
            </a:r>
            <a:r>
              <a:rPr lang="en-US" b="1" dirty="0"/>
              <a:t>banking</a:t>
            </a:r>
            <a:r>
              <a:rPr lang="en-US" dirty="0"/>
              <a:t>” and “</a:t>
            </a:r>
            <a:r>
              <a:rPr lang="en-US" b="1" dirty="0"/>
              <a:t>investing</a:t>
            </a:r>
            <a:r>
              <a:rPr lang="en-US" dirty="0"/>
              <a:t>”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5639278"/>
            <a:ext cx="10515600" cy="8996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</a:t>
            </a:r>
            <a:r>
              <a:rPr lang="en-US" dirty="0">
                <a:solidFill>
                  <a:srgbClr val="C00000"/>
                </a:solidFill>
              </a:rPr>
              <a:t>word vectors </a:t>
            </a:r>
            <a:r>
              <a:rPr lang="en-US" dirty="0"/>
              <a:t>are sometimes called word </a:t>
            </a:r>
            <a:r>
              <a:rPr lang="en-US" dirty="0">
                <a:solidFill>
                  <a:srgbClr val="C00000"/>
                </a:solidFill>
              </a:rPr>
              <a:t>embeddings </a:t>
            </a:r>
            <a:r>
              <a:rPr lang="en-US" dirty="0"/>
              <a:t>or word representations.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5176" y="2686237"/>
            <a:ext cx="3747249" cy="265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73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Word vectors: Word2vec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Word2vec</a:t>
            </a:r>
            <a:r>
              <a:rPr lang="en-US" dirty="0"/>
              <a:t> (</a:t>
            </a:r>
            <a:r>
              <a:rPr lang="en-US" dirty="0" err="1"/>
              <a:t>Mikolov</a:t>
            </a:r>
            <a:r>
              <a:rPr lang="en-US" dirty="0"/>
              <a:t> et al. 2013) is a framework for learning word vectors</a:t>
            </a:r>
          </a:p>
          <a:p>
            <a:endParaRPr lang="en-US" dirty="0"/>
          </a:p>
          <a:p>
            <a:r>
              <a:rPr lang="en-US" dirty="0"/>
              <a:t>Idea</a:t>
            </a:r>
          </a:p>
          <a:p>
            <a:pPr lvl="1"/>
            <a:r>
              <a:rPr lang="en-US" dirty="0"/>
              <a:t>We have a large corpus of text</a:t>
            </a:r>
          </a:p>
          <a:p>
            <a:pPr lvl="1"/>
            <a:r>
              <a:rPr lang="en-US" dirty="0"/>
              <a:t>Every word in a fixed vocabulary is represented by a vector</a:t>
            </a:r>
          </a:p>
          <a:p>
            <a:pPr lvl="1"/>
            <a:r>
              <a:rPr lang="en-US" dirty="0"/>
              <a:t>Go through each position  in the text, which has a center word </a:t>
            </a:r>
            <a:r>
              <a:rPr lang="en-US" i="1" dirty="0"/>
              <a:t>c</a:t>
            </a:r>
            <a:r>
              <a:rPr lang="en-US" dirty="0"/>
              <a:t> and context (“outside”) words </a:t>
            </a:r>
            <a:r>
              <a:rPr lang="en-US" i="1" dirty="0"/>
              <a:t>o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calculate the probability </a:t>
            </a:r>
            <a:r>
              <a:rPr lang="en-US" dirty="0"/>
              <a:t>of </a:t>
            </a:r>
            <a:r>
              <a:rPr lang="en-US" i="1" dirty="0"/>
              <a:t>o</a:t>
            </a:r>
            <a:r>
              <a:rPr lang="en-US" dirty="0"/>
              <a:t> given </a:t>
            </a:r>
            <a:r>
              <a:rPr lang="en-US" i="1" dirty="0"/>
              <a:t>c</a:t>
            </a:r>
            <a:r>
              <a:rPr lang="en-US" dirty="0"/>
              <a:t> (or vice versa)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Keep adjusting the word vectors </a:t>
            </a:r>
            <a:r>
              <a:rPr lang="en-US" dirty="0"/>
              <a:t>to maximize this probability</a:t>
            </a:r>
          </a:p>
        </p:txBody>
      </p:sp>
    </p:spTree>
    <p:extLst>
      <p:ext uri="{BB962C8B-B14F-4D97-AF65-F5344CB8AC3E}">
        <p14:creationId xmlns:p14="http://schemas.microsoft.com/office/powerpoint/2010/main" val="279334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12775"/>
          </a:xfrm>
        </p:spPr>
        <p:txBody>
          <a:bodyPr/>
          <a:lstStyle/>
          <a:p>
            <a:r>
              <a:rPr lang="en-US" dirty="0"/>
              <a:t>Example windows and process for computing P(</a:t>
            </a:r>
            <a:r>
              <a:rPr lang="en-US" dirty="0" err="1"/>
              <a:t>w</a:t>
            </a:r>
            <a:r>
              <a:rPr lang="en-US" baseline="-25000" dirty="0" err="1"/>
              <a:t>t+j</a:t>
            </a:r>
            <a:r>
              <a:rPr lang="en-US" baseline="-25000" dirty="0"/>
              <a:t> </a:t>
            </a:r>
            <a:r>
              <a:rPr lang="en-US" dirty="0"/>
              <a:t>| </a:t>
            </a:r>
            <a:r>
              <a:rPr lang="en-US" dirty="0" err="1"/>
              <a:t>w</a:t>
            </a:r>
            <a:r>
              <a:rPr lang="en-US" baseline="-25000" dirty="0" err="1"/>
              <a:t>t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301" y="3428999"/>
            <a:ext cx="8251451" cy="279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38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Word2vec: The Skip-Gram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Many ways to learn word vectors by maximizing the context word probability</a:t>
            </a:r>
          </a:p>
          <a:p>
            <a:endParaRPr lang="en-US" dirty="0"/>
          </a:p>
          <a:p>
            <a:r>
              <a:rPr lang="en-US" dirty="0"/>
              <a:t>We will cover one such approach: </a:t>
            </a:r>
            <a:r>
              <a:rPr lang="en-US" dirty="0">
                <a:solidFill>
                  <a:srgbClr val="FF0000"/>
                </a:solidFill>
              </a:rPr>
              <a:t>Skip-Gram Model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86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Skip-Gram Model : High Level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Uses a </a:t>
            </a:r>
            <a:r>
              <a:rPr lang="en-US" dirty="0">
                <a:solidFill>
                  <a:srgbClr val="C00000"/>
                </a:solidFill>
              </a:rPr>
              <a:t>trick </a:t>
            </a:r>
            <a:r>
              <a:rPr lang="en-US" dirty="0"/>
              <a:t>you may have seen elsewhere in machine learning.</a:t>
            </a:r>
          </a:p>
          <a:p>
            <a:endParaRPr lang="en-US" dirty="0"/>
          </a:p>
          <a:p>
            <a:r>
              <a:rPr lang="en-US" dirty="0"/>
              <a:t>Train a </a:t>
            </a:r>
            <a:r>
              <a:rPr lang="en-US" dirty="0">
                <a:solidFill>
                  <a:srgbClr val="0070C0"/>
                </a:solidFill>
              </a:rPr>
              <a:t>simple neural network </a:t>
            </a:r>
            <a:r>
              <a:rPr lang="en-US" dirty="0"/>
              <a:t>with a </a:t>
            </a:r>
            <a:r>
              <a:rPr lang="en-US" dirty="0">
                <a:solidFill>
                  <a:srgbClr val="0070C0"/>
                </a:solidFill>
              </a:rPr>
              <a:t>single hidden layer </a:t>
            </a:r>
            <a:r>
              <a:rPr lang="en-US" dirty="0"/>
              <a:t>to perform a certain task</a:t>
            </a:r>
          </a:p>
          <a:p>
            <a:endParaRPr lang="en-US" dirty="0"/>
          </a:p>
          <a:p>
            <a:pPr lvl="1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071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1559</TotalTime>
  <Words>1088</Words>
  <Application>Microsoft Office PowerPoint</Application>
  <PresentationFormat>Widescreen</PresentationFormat>
  <Paragraphs>139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AIM-AHEAD Introductory Courses in AI/ML Concepts</vt:lpstr>
      <vt:lpstr>Distributional Semantics</vt:lpstr>
      <vt:lpstr>Distributional Semantics</vt:lpstr>
      <vt:lpstr>Representing words by their context</vt:lpstr>
      <vt:lpstr>Word vectors</vt:lpstr>
      <vt:lpstr>Learning Word vectors: Word2vec</vt:lpstr>
      <vt:lpstr>Word2Vec Overview</vt:lpstr>
      <vt:lpstr>Word2vec: The Skip-Gram Model</vt:lpstr>
      <vt:lpstr>Skip-Gram Model : High Level Insight</vt:lpstr>
      <vt:lpstr>Skip-Gram Model : High Level Insight</vt:lpstr>
      <vt:lpstr>Trick: Fake Classification Task</vt:lpstr>
      <vt:lpstr>Example: Training Samples (window size =2)</vt:lpstr>
      <vt:lpstr>What is the model learning?</vt:lpstr>
      <vt:lpstr>How to train?</vt:lpstr>
      <vt:lpstr>Model Details</vt:lpstr>
      <vt:lpstr>PowerPoint Presentation</vt:lpstr>
      <vt:lpstr>After training</vt:lpstr>
      <vt:lpstr>After training</vt:lpstr>
      <vt:lpstr>The Hidden Layer</vt:lpstr>
      <vt:lpstr>PowerPoint Presentation</vt:lpstr>
      <vt:lpstr>Skip-Gram Model Network: Intuition</vt:lpstr>
      <vt:lpstr>Skip-Gram Model Network: Intuition</vt:lpstr>
      <vt:lpstr>PowerPoint Presentation</vt:lpstr>
      <vt:lpstr>Reasoning with word vectors: Analogies </vt:lpstr>
      <vt:lpstr>Lab 8: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HIDS-506:  AI for Health Applications</dc:title>
  <dc:creator>Samir Gupta</dc:creator>
  <cp:lastModifiedBy>Matthew D. McCoy</cp:lastModifiedBy>
  <cp:revision>12</cp:revision>
  <dcterms:created xsi:type="dcterms:W3CDTF">2022-02-10T14:33:35Z</dcterms:created>
  <dcterms:modified xsi:type="dcterms:W3CDTF">2024-10-15T15:39:23Z</dcterms:modified>
</cp:coreProperties>
</file>