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018" r:id="rId3"/>
    <p:sldId id="1965" r:id="rId4"/>
    <p:sldId id="2016" r:id="rId5"/>
    <p:sldId id="1967" r:id="rId6"/>
    <p:sldId id="1968" r:id="rId7"/>
    <p:sldId id="1970" r:id="rId8"/>
    <p:sldId id="1971" r:id="rId9"/>
    <p:sldId id="19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64294" autoAdjust="0"/>
  </p:normalViewPr>
  <p:slideViewPr>
    <p:cSldViewPr snapToGrid="0">
      <p:cViewPr>
        <p:scale>
          <a:sx n="66" d="100"/>
          <a:sy n="66" d="100"/>
        </p:scale>
        <p:origin x="130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is a prediction task, where the end objective is to apply a label an input example.</a:t>
            </a:r>
          </a:p>
          <a:p>
            <a:endParaRPr lang="en-US" dirty="0"/>
          </a:p>
          <a:p>
            <a:r>
              <a:rPr lang="en-US" dirty="0"/>
              <a:t>Some 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email filter that identifies an incoming spam message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bank that flags a financial transaction online as fraudulent.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clinical report that predicts malignancy from a tumor biopsy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general, the input example is assigned one of two “classes.” </a:t>
            </a:r>
          </a:p>
          <a:p>
            <a:endParaRPr lang="en-US" dirty="0"/>
          </a:p>
          <a:p>
            <a:r>
              <a:rPr lang="en-US" dirty="0"/>
              <a:t>Mathematically we can refer to them as a set containing 0 (the negative class) and 1 (the positive 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want to train a learning algorithm to assign a label we first start with some training data.</a:t>
            </a:r>
          </a:p>
          <a:p>
            <a:endParaRPr lang="en-US" dirty="0"/>
          </a:p>
          <a:p>
            <a:r>
              <a:rPr lang="en-US" dirty="0"/>
              <a:t>Let’s say we have a dataset, “x”, that contains “m” examples… a table that has “m” rows. </a:t>
            </a:r>
          </a:p>
          <a:p>
            <a:endParaRPr lang="en-US" dirty="0"/>
          </a:p>
          <a:p>
            <a:r>
              <a:rPr lang="en-US" dirty="0"/>
              <a:t>Each of our rows represents a unique example, which is a collection of “n” datapoints, also known as features.</a:t>
            </a:r>
          </a:p>
          <a:p>
            <a:endParaRPr lang="en-US" dirty="0"/>
          </a:p>
          <a:p>
            <a:r>
              <a:rPr lang="en-US" dirty="0"/>
              <a:t>We want our learning algorithm to predict the label, so we can start by defining how it will integrate the features of each example into a prediction of its class.</a:t>
            </a:r>
          </a:p>
          <a:p>
            <a:endParaRPr lang="en-US" dirty="0"/>
          </a:p>
          <a:p>
            <a:r>
              <a:rPr lang="en-US" dirty="0"/>
              <a:t>This is known as the “hypothesis” function, which we will define as a weighted sum of each of the “n” datapoints in a particular example.</a:t>
            </a:r>
          </a:p>
          <a:p>
            <a:endParaRPr lang="en-US" dirty="0"/>
          </a:p>
          <a:p>
            <a:r>
              <a:rPr lang="en-US" dirty="0"/>
              <a:t>In other words, the predicted label of 0 or 1 is the sum of each datapoint times some factor. </a:t>
            </a:r>
          </a:p>
          <a:p>
            <a:endParaRPr lang="en-US" dirty="0"/>
          </a:p>
          <a:p>
            <a:r>
              <a:rPr lang="en-US" dirty="0"/>
              <a:t>The weights (theta </a:t>
            </a:r>
            <a:r>
              <a:rPr lang="el-GR" dirty="0"/>
              <a:t>Θ</a:t>
            </a:r>
            <a:r>
              <a:rPr lang="en-US" dirty="0"/>
              <a:t>) are learned from the training data. We will discuss the training process later, but for now let’s consider a simple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simplify things a bit, consider a hypothetical dataset of cancer patients where one variable was collected, the tumor size.</a:t>
            </a:r>
          </a:p>
          <a:p>
            <a:endParaRPr lang="en-US" dirty="0"/>
          </a:p>
          <a:p>
            <a:r>
              <a:rPr lang="en-US" dirty="0"/>
              <a:t>Each of the patients in the dataset also has had their tumor classified as malignant or not.</a:t>
            </a:r>
          </a:p>
          <a:p>
            <a:endParaRPr lang="en-US" dirty="0"/>
          </a:p>
          <a:p>
            <a:r>
              <a:rPr lang="en-US" dirty="0"/>
              <a:t>Without using specific numbers, we can see that there is a clear relationship between our variable and the label.</a:t>
            </a:r>
          </a:p>
          <a:p>
            <a:endParaRPr lang="en-US" dirty="0"/>
          </a:p>
          <a:p>
            <a:r>
              <a:rPr lang="en-US" dirty="0"/>
              <a:t>That is, larger tumors are malignant. </a:t>
            </a:r>
          </a:p>
          <a:p>
            <a:endParaRPr lang="en-US" dirty="0"/>
          </a:p>
          <a:p>
            <a:r>
              <a:rPr lang="en-US" dirty="0"/>
              <a:t>The hypothesis function that we described in the previous slide is also known as linear regression.</a:t>
            </a:r>
          </a:p>
          <a:p>
            <a:endParaRPr lang="en-US" dirty="0"/>
          </a:p>
          <a:p>
            <a:r>
              <a:rPr lang="en-US" dirty="0"/>
              <a:t>How does that apply to our classification task?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have only one variable, the linear regression hypothesis become the equation of a line.</a:t>
            </a:r>
          </a:p>
          <a:p>
            <a:endParaRPr lang="en-US" dirty="0"/>
          </a:p>
          <a:p>
            <a:r>
              <a:rPr lang="en-US" dirty="0"/>
              <a:t>That is, the only 2 weights correspond to the slope and intercept of a line that best intersects all the training data.</a:t>
            </a:r>
          </a:p>
          <a:p>
            <a:endParaRPr lang="en-US" dirty="0"/>
          </a:p>
          <a:p>
            <a:r>
              <a:rPr lang="en-US" dirty="0"/>
              <a:t>Using this hypothetical dataset would produce the blue line as our hypothesis. </a:t>
            </a:r>
          </a:p>
          <a:p>
            <a:endParaRPr lang="en-US" dirty="0"/>
          </a:p>
          <a:p>
            <a:r>
              <a:rPr lang="en-US" dirty="0"/>
              <a:t>Note that the function doesn’t produce a value of 0 or 1 for a given tumor size, but instead outputs a continuous value for our hypothesis.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model of our dataset, we can ask the question, what tumor size should we use as a classification threshold?</a:t>
            </a:r>
          </a:p>
          <a:p>
            <a:endParaRPr lang="en-US" dirty="0"/>
          </a:p>
          <a:p>
            <a:r>
              <a:rPr lang="en-US" dirty="0"/>
              <a:t>In other words, at what tumor size does the model predict malignancy? </a:t>
            </a:r>
          </a:p>
          <a:p>
            <a:endParaRPr lang="en-US" dirty="0"/>
          </a:p>
          <a:p>
            <a:r>
              <a:rPr lang="en-US" dirty="0"/>
              <a:t>Since we have a binary classification, we want to predict y = 1 for malignant tumors and y = 0 for benign tumors. </a:t>
            </a:r>
          </a:p>
          <a:p>
            <a:endParaRPr lang="en-US" dirty="0"/>
          </a:p>
          <a:p>
            <a:r>
              <a:rPr lang="en-US" dirty="0"/>
              <a:t>At first glance, it may seem reasonable to choose whichever value for tumor size outputs y = 0.5 as a decision threshold. That is, the value of x, where h(x) = 0.5.</a:t>
            </a:r>
          </a:p>
          <a:p>
            <a:endParaRPr lang="en-US" dirty="0"/>
          </a:p>
          <a:p>
            <a:r>
              <a:rPr lang="en-US" dirty="0"/>
              <a:t>This way, all the tumors with a size larger than x will result in a prediction of malignancy (y = 1). </a:t>
            </a:r>
          </a:p>
          <a:p>
            <a:endParaRPr lang="en-US" dirty="0"/>
          </a:p>
          <a:p>
            <a:r>
              <a:rPr lang="en-US" dirty="0"/>
              <a:t>Is this, in fact, a reasonable model for our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Actually, linear regression is not a great choice for classification models because it is highly sensitive to outliers. </a:t>
            </a:r>
          </a:p>
          <a:p>
            <a:endParaRPr lang="en-US" dirty="0"/>
          </a:p>
          <a:p>
            <a:r>
              <a:rPr lang="en-US" dirty="0"/>
              <a:t>Consider a new datapoint that corresponds to a very large, malignant tumor.</a:t>
            </a:r>
          </a:p>
          <a:p>
            <a:endParaRPr lang="en-US" dirty="0"/>
          </a:p>
          <a:p>
            <a:r>
              <a:rPr lang="en-US" dirty="0"/>
              <a:t>This new datapoint skews the linear model that is fit to the data, and the value of x where h(x) = 0.5 will move to the right.</a:t>
            </a:r>
          </a:p>
          <a:p>
            <a:endParaRPr lang="en-US" dirty="0"/>
          </a:p>
          <a:p>
            <a:r>
              <a:rPr lang="en-US" dirty="0"/>
              <a:t>And when we use that value of x as a threshold to predict if a tumor sample is malignant, we end up misclassifying many malignant examples.</a:t>
            </a:r>
          </a:p>
          <a:p>
            <a:endParaRPr lang="en-US" dirty="0"/>
          </a:p>
          <a:p>
            <a:r>
              <a:rPr lang="en-US" dirty="0"/>
              <a:t>That is, all the malignant tumors to the left of our new decision point would be predicted to be benign by this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is a poor choice for classification models for another reason.</a:t>
            </a:r>
          </a:p>
          <a:p>
            <a:endParaRPr lang="en-US" dirty="0"/>
          </a:p>
          <a:p>
            <a:r>
              <a:rPr lang="en-US" dirty="0"/>
              <a:t>In general, regression models will provide a continuous output between positive and negative infinity.</a:t>
            </a:r>
          </a:p>
          <a:p>
            <a:endParaRPr lang="en-US" dirty="0"/>
          </a:p>
          <a:p>
            <a:r>
              <a:rPr lang="en-US" dirty="0"/>
              <a:t>However our binary classification problem has only 2 outcomes, one assigned to the value 1 and the other to 0.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 regression which can output values much larger than one and much smaller than zero. </a:t>
            </a:r>
          </a:p>
          <a:p>
            <a:endParaRPr lang="en-US" b="1" dirty="0"/>
          </a:p>
          <a:p>
            <a:r>
              <a:rPr lang="en-US" dirty="0"/>
              <a:t>It is more appropriate to use a mathematical model that limits the output between zero and one, like </a:t>
            </a:r>
            <a:r>
              <a:rPr lang="en-US"/>
              <a:t>Logistic Regression.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36C0E-01E1-4D5B-9ADC-F2746AE3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0855" cy="865159"/>
          </a:xfrm>
        </p:spPr>
        <p:txBody>
          <a:bodyPr>
            <a:normAutofit/>
          </a:bodyPr>
          <a:lstStyle/>
          <a:p>
            <a:r>
              <a:rPr lang="en-US" sz="3600" b="1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7EA8C-B9E0-42A2-A691-4D1C8AAC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3070782"/>
          </a:xfrm>
        </p:spPr>
        <p:txBody>
          <a:bodyPr/>
          <a:lstStyle/>
          <a:p>
            <a:r>
              <a:rPr lang="en-US" sz="2600" i="1" dirty="0"/>
              <a:t>Predicting Categorial Values: Labels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Incoming Email: Spam / Not Spam?</a:t>
            </a:r>
          </a:p>
          <a:p>
            <a:pPr marL="0" indent="0">
              <a:buNone/>
            </a:pPr>
            <a:r>
              <a:rPr lang="en-US" sz="2600" dirty="0"/>
              <a:t>Online Transactions: Fraudulent (Yes / No)?</a:t>
            </a:r>
          </a:p>
          <a:p>
            <a:pPr marL="0" indent="0">
              <a:buNone/>
            </a:pPr>
            <a:r>
              <a:rPr lang="en-US" sz="2600" dirty="0"/>
              <a:t>Tumor biopsy: Malignant / Benign 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34D8-3B0B-463C-A5E5-1A120A83D8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68" y="5076330"/>
            <a:ext cx="1729887" cy="42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670E1-14EC-4D32-A330-1BF30E1ED645}"/>
              </a:ext>
            </a:extLst>
          </p:cNvPr>
          <p:cNvSpPr txBox="1"/>
          <p:nvPr/>
        </p:nvSpPr>
        <p:spPr>
          <a:xfrm>
            <a:off x="4687481" y="4821544"/>
            <a:ext cx="5900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34567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9BF1-4523-4E74-90C2-45D97E4D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 function: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9258A-7192-4E84-946F-7E549B31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82" y="1565789"/>
            <a:ext cx="88963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DB463-DD08-4B28-8860-D418ED13E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29661"/>
            <a:ext cx="102108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BC117-FB9F-4027-9DE2-12827E7BD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4319029"/>
            <a:ext cx="10687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Example: Tumor Classification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392301" y="4576353"/>
            <a:ext cx="7302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dataset for classifying tumors, where:</a:t>
            </a:r>
          </a:p>
          <a:p>
            <a:endParaRPr lang="en-US" baseline="-25000" dirty="0"/>
          </a:p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 is a feature : Tumor Size</a:t>
            </a:r>
          </a:p>
          <a:p>
            <a:r>
              <a:rPr lang="en-US" b="1" dirty="0"/>
              <a:t>y </a:t>
            </a:r>
            <a:r>
              <a:rPr lang="en-US" dirty="0"/>
              <a:t>is the label : 1 (malignant), 0 (not malignant/benign)</a:t>
            </a:r>
          </a:p>
          <a:p>
            <a:endParaRPr lang="en-US" dirty="0"/>
          </a:p>
          <a:p>
            <a:r>
              <a:rPr lang="en-US" i="1" dirty="0"/>
              <a:t>Can we use linear regression hypothesis?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63780" y="4628527"/>
            <a:ext cx="1158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can fit a </a:t>
            </a:r>
            <a:r>
              <a:rPr lang="en-US" sz="2200" b="1" dirty="0"/>
              <a:t>line</a:t>
            </a:r>
            <a:r>
              <a:rPr lang="en-US" sz="2200" dirty="0"/>
              <a:t> describing the relationship between tumor size (x1) and the malignancy label (y) with linear regression. </a:t>
            </a:r>
          </a:p>
          <a:p>
            <a:endParaRPr lang="en-US" sz="2200" dirty="0"/>
          </a:p>
          <a:p>
            <a:r>
              <a:rPr lang="en-US" sz="2200" dirty="0"/>
              <a:t>This described by the hypothesis function </a:t>
            </a:r>
            <a:r>
              <a:rPr lang="en-US" sz="2200" b="1" dirty="0">
                <a:solidFill>
                  <a:schemeClr val="accent1"/>
                </a:solidFill>
              </a:rPr>
              <a:t>h(x) = </a:t>
            </a:r>
            <a:r>
              <a:rPr lang="en-US" sz="2200" b="1" dirty="0" err="1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200" b="1" baseline="30000" dirty="0" err="1">
                <a:solidFill>
                  <a:schemeClr val="accent1"/>
                </a:solidFill>
              </a:rPr>
              <a:t>T</a:t>
            </a:r>
            <a:r>
              <a:rPr lang="en-US" sz="2200" b="1" dirty="0" err="1">
                <a:solidFill>
                  <a:schemeClr val="accent1"/>
                </a:solidFill>
              </a:rPr>
              <a:t>x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27" y="1727386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64209" y="1684887"/>
            <a:ext cx="4553216" cy="2499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667298" y="4459656"/>
            <a:ext cx="1158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a threshold value for h(x), we can classify malignant (1) or benign (0)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2D53A8-A93A-47C7-AC53-2DBAA0BE17F0}"/>
              </a:ext>
            </a:extLst>
          </p:cNvPr>
          <p:cNvGrpSpPr/>
          <p:nvPr/>
        </p:nvGrpSpPr>
        <p:grpSpPr>
          <a:xfrm>
            <a:off x="1124269" y="5142814"/>
            <a:ext cx="5638800" cy="461665"/>
            <a:chOff x="2286000" y="2573982"/>
            <a:chExt cx="5638800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46A9D0-2DCD-4001-AB14-E55C63CDF30E}"/>
                </a:ext>
              </a:extLst>
            </p:cNvPr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16C418-22F8-4E28-B464-612DE9F1F22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F556FD-B7D4-4A8E-B0EB-E38EFD409D09}"/>
              </a:ext>
            </a:extLst>
          </p:cNvPr>
          <p:cNvGrpSpPr/>
          <p:nvPr/>
        </p:nvGrpSpPr>
        <p:grpSpPr>
          <a:xfrm>
            <a:off x="2128435" y="5609507"/>
            <a:ext cx="5638800" cy="461665"/>
            <a:chOff x="1219200" y="3311247"/>
            <a:chExt cx="5638800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EAC66-CD49-4F30-B41A-DD42AAB392D3}"/>
                </a:ext>
              </a:extLst>
            </p:cNvPr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2C0950-A87D-405B-A8AA-DF68B18E3D6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B5230-BF52-4A23-A380-062420863EEA}"/>
              </a:ext>
            </a:extLst>
          </p:cNvPr>
          <p:cNvGrpSpPr/>
          <p:nvPr/>
        </p:nvGrpSpPr>
        <p:grpSpPr>
          <a:xfrm>
            <a:off x="2149540" y="6294646"/>
            <a:ext cx="5638800" cy="461665"/>
            <a:chOff x="1219200" y="3849379"/>
            <a:chExt cx="5638800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D864F9-338D-4C08-92A9-6B72CAD90BFB}"/>
                </a:ext>
              </a:extLst>
            </p:cNvPr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870149-B092-47A4-9E7F-1CC7E717C95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30448"/>
            <a:ext cx="1700594" cy="109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3943669" y="3130447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3906136" y="3094602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3999907" y="3440251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3033238" y="3437028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3078204" y="314136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4339993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9B020-EE22-49DA-AD63-AA0961BE27EA}"/>
              </a:ext>
            </a:extLst>
          </p:cNvPr>
          <p:cNvSpPr txBox="1"/>
          <p:nvPr/>
        </p:nvSpPr>
        <p:spPr>
          <a:xfrm>
            <a:off x="9107424" y="5604479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this a good idea?</a:t>
            </a:r>
          </a:p>
        </p:txBody>
      </p:sp>
    </p:spTree>
    <p:extLst>
      <p:ext uri="{BB962C8B-B14F-4D97-AF65-F5344CB8AC3E}">
        <p14:creationId xmlns:p14="http://schemas.microsoft.com/office/powerpoint/2010/main" val="7329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05256"/>
            <a:ext cx="3014538" cy="361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5225503" y="3165931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5197828" y="3058931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5301703" y="3439135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4164596" y="3400203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4339993" y="30926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5717284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18BF5AD-4214-4BBC-A330-D748497AC128}"/>
              </a:ext>
            </a:extLst>
          </p:cNvPr>
          <p:cNvSpPr/>
          <p:nvPr/>
        </p:nvSpPr>
        <p:spPr>
          <a:xfrm rot="2734294">
            <a:off x="7856422" y="235736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188E6-1A48-4F7D-B2B2-C3FD7E8919AE}"/>
              </a:ext>
            </a:extLst>
          </p:cNvPr>
          <p:cNvCxnSpPr>
            <a:cxnSpLocks/>
          </p:cNvCxnSpPr>
          <p:nvPr/>
        </p:nvCxnSpPr>
        <p:spPr>
          <a:xfrm flipV="1">
            <a:off x="1999488" y="2192609"/>
            <a:ext cx="5985708" cy="20342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01308F-4B57-4DFA-88CE-12E73D0C29C6}"/>
              </a:ext>
            </a:extLst>
          </p:cNvPr>
          <p:cNvSpPr txBox="1"/>
          <p:nvPr/>
        </p:nvSpPr>
        <p:spPr>
          <a:xfrm>
            <a:off x="838200" y="5205984"/>
            <a:ext cx="5699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line sensitive: Add a new malignant point</a:t>
            </a:r>
          </a:p>
          <a:p>
            <a:endParaRPr lang="en-US" dirty="0"/>
          </a:p>
          <a:p>
            <a:r>
              <a:rPr lang="en-US" dirty="0"/>
              <a:t>The 0.5 threshold won’t work: misclassification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0312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/>
      <p:bldP spid="48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Another issue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6"/>
            <a:ext cx="10515600" cy="164884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Also… classification model should output 0 or 1.</a:t>
            </a:r>
          </a:p>
          <a:p>
            <a:endParaRPr lang="en-US" sz="2600" dirty="0"/>
          </a:p>
          <a:p>
            <a:r>
              <a:rPr lang="en-US" sz="2600" dirty="0"/>
              <a:t>Regression models provide output outside that range </a:t>
            </a:r>
          </a:p>
          <a:p>
            <a:pPr lvl="1"/>
            <a:r>
              <a:rPr lang="en-US" sz="2200" dirty="0"/>
              <a:t>Can range from – infinity to +infinity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A7E4-F745-46BE-8312-DB32DFC9B5E0}"/>
              </a:ext>
            </a:extLst>
          </p:cNvPr>
          <p:cNvSpPr txBox="1"/>
          <p:nvPr/>
        </p:nvSpPr>
        <p:spPr>
          <a:xfrm>
            <a:off x="1053547" y="319210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43B5B4-C2B4-463A-942D-DEC0CD3166A5}"/>
              </a:ext>
            </a:extLst>
          </p:cNvPr>
          <p:cNvGrpSpPr/>
          <p:nvPr/>
        </p:nvGrpSpPr>
        <p:grpSpPr>
          <a:xfrm>
            <a:off x="1899212" y="4112791"/>
            <a:ext cx="7841135" cy="584775"/>
            <a:chOff x="1671449" y="3253085"/>
            <a:chExt cx="784113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E78D5F-74A5-4619-8F26-AB2A3B6ED7A7}"/>
                </a:ext>
              </a:extLst>
            </p:cNvPr>
            <p:cNvSpPr txBox="1"/>
            <p:nvPr/>
          </p:nvSpPr>
          <p:spPr>
            <a:xfrm>
              <a:off x="2743199" y="3253085"/>
              <a:ext cx="6769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 for linear regression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FCA5B-27E4-49E5-8CDD-48BBB09EC07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89B983-31B2-4FEF-B03A-F1E8B4A47B3E}"/>
              </a:ext>
            </a:extLst>
          </p:cNvPr>
          <p:cNvGrpSpPr/>
          <p:nvPr/>
        </p:nvGrpSpPr>
        <p:grpSpPr>
          <a:xfrm>
            <a:off x="1053547" y="5369388"/>
            <a:ext cx="6311264" cy="584775"/>
            <a:chOff x="457200" y="2672775"/>
            <a:chExt cx="6311264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17DD2-C7B4-4DE7-B06E-2B7BBFD8B81B}"/>
                </a:ext>
              </a:extLst>
            </p:cNvPr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28B98A-70CD-4530-B37D-D9B3A395CFC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8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1195</Words>
  <Application>Microsoft Office PowerPoint</Application>
  <PresentationFormat>Widescreen</PresentationFormat>
  <Paragraphs>143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Classification </vt:lpstr>
      <vt:lpstr>Classification</vt:lpstr>
      <vt:lpstr>Hypothesis function: Notation</vt:lpstr>
      <vt:lpstr>Example: Tumor Classification</vt:lpstr>
      <vt:lpstr>Tumor Classification: Linear Regression?</vt:lpstr>
      <vt:lpstr>Tumor Classification: Linear Regression?</vt:lpstr>
      <vt:lpstr>Tumor Classification: Linear Regression?</vt:lpstr>
      <vt:lpstr>Another issue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22</cp:revision>
  <dcterms:created xsi:type="dcterms:W3CDTF">2022-11-15T15:20:37Z</dcterms:created>
  <dcterms:modified xsi:type="dcterms:W3CDTF">2023-04-13T20:20:55Z</dcterms:modified>
</cp:coreProperties>
</file>