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1995" r:id="rId2"/>
    <p:sldId id="1986" r:id="rId3"/>
    <p:sldId id="1987" r:id="rId4"/>
    <p:sldId id="1989" r:id="rId5"/>
    <p:sldId id="1991" r:id="rId6"/>
    <p:sldId id="1992" r:id="rId7"/>
    <p:sldId id="1993" r:id="rId8"/>
    <p:sldId id="199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7418" autoAdjust="0"/>
  </p:normalViewPr>
  <p:slideViewPr>
    <p:cSldViewPr snapToGrid="0">
      <p:cViewPr varScale="1">
        <p:scale>
          <a:sx n="79" d="100"/>
          <a:sy n="79" d="100"/>
        </p:scale>
        <p:origin x="99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2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8.24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22.1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22.5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5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0 128,'0'-6,"0"-8,0-7,0-6,0-4,0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8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14 1,'-6'0,"-2"0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2.8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3.17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45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7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14 0,'-6'0,"-1"0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9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BA16-693B-49DC-B4FA-AF7A11A8ED4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EA0D-22F4-4AFD-9B05-B1DF3425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logistic regression model is built on an input of </a:t>
            </a:r>
            <a:r>
              <a:rPr lang="el-GR" dirty="0"/>
              <a:t>θ</a:t>
            </a:r>
            <a:r>
              <a:rPr lang="en-US" dirty="0"/>
              <a:t>Tx. Which turns out to be the sum of each datapoint times a weight, </a:t>
            </a:r>
            <a:r>
              <a:rPr lang="el-GR" dirty="0"/>
              <a:t>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But how do we choose which vales to use for our weights? </a:t>
            </a:r>
          </a:p>
          <a:p>
            <a:endParaRPr lang="en-US" dirty="0"/>
          </a:p>
          <a:p>
            <a:r>
              <a:rPr lang="en-US" dirty="0"/>
              <a:t>We learn them from a training set.</a:t>
            </a:r>
          </a:p>
          <a:p>
            <a:endParaRPr lang="en-US" dirty="0"/>
          </a:p>
          <a:p>
            <a:r>
              <a:rPr lang="en-US" dirty="0"/>
              <a:t>A training is made up of many examples, the input data points (x) and the classification label (y). </a:t>
            </a:r>
          </a:p>
          <a:p>
            <a:endParaRPr lang="en-US" dirty="0"/>
          </a:p>
          <a:p>
            <a:r>
              <a:rPr lang="en-US" dirty="0"/>
              <a:t>For each example in the training set, x is actually a vector of data with each value corresponding to an individual numeric feature, or data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pick any input for our </a:t>
            </a:r>
            <a:r>
              <a:rPr lang="el-GR" dirty="0"/>
              <a:t>θ</a:t>
            </a:r>
            <a:r>
              <a:rPr lang="en-US" dirty="0"/>
              <a:t>. It is a vector that contains the weights the each of our datapoints is multiplied by.</a:t>
            </a:r>
          </a:p>
          <a:p>
            <a:endParaRPr lang="en-US" dirty="0"/>
          </a:p>
          <a:p>
            <a:r>
              <a:rPr lang="en-US" dirty="0"/>
              <a:t>We can define a “Cost Function” that evaluates the performance of any particular set of values for </a:t>
            </a:r>
            <a:r>
              <a:rPr lang="el-GR" dirty="0"/>
              <a:t>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summed over all the examples in the training data (sum from </a:t>
            </a:r>
            <a:r>
              <a:rPr lang="en-US" dirty="0" err="1"/>
              <a:t>i</a:t>
            </a:r>
            <a:r>
              <a:rPr lang="en-US" dirty="0"/>
              <a:t> = 1 to m) and divided by the total number of examples, we can define the performance across the entire training set.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also known as J(</a:t>
            </a:r>
            <a:r>
              <a:rPr lang="el-GR" dirty="0"/>
              <a:t>θ</a:t>
            </a:r>
            <a:r>
              <a:rPr lang="en-US" dirty="0"/>
              <a:t>), the “Loss Function”.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linear regression, we have a real value output, so we can define the cost as the sum squared error.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works with linear regression because the parameter space is convex, that is to say there is a guaranteed optimal combination of weights for a given training 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 the parameter space in logistic regression in non-convex. That is to say there is not a mathematical guarantee to converge at a minimum.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 need another cost function…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5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a cost function that is very large if our model makes a wrong prediction.</a:t>
            </a:r>
          </a:p>
          <a:p>
            <a:endParaRPr lang="en-US" dirty="0"/>
          </a:p>
          <a:p>
            <a:r>
              <a:rPr lang="en-US" dirty="0"/>
              <a:t>For this, we can take advantage of the behavior of the logarithmic function. </a:t>
            </a:r>
          </a:p>
          <a:p>
            <a:endParaRPr lang="en-US" dirty="0"/>
          </a:p>
          <a:p>
            <a:r>
              <a:rPr lang="en-US" dirty="0"/>
              <a:t>For values close to 0, the logarithmic function approaches infinity, and decreases very rapidly toward 0 as x increases.</a:t>
            </a:r>
          </a:p>
          <a:p>
            <a:endParaRPr lang="en-US" dirty="0"/>
          </a:p>
          <a:p>
            <a:r>
              <a:rPr lang="en-US" dirty="0"/>
              <a:t>For our classification model, we will need to split the cost function into 2 parts. </a:t>
            </a:r>
          </a:p>
          <a:p>
            <a:endParaRPr lang="en-US" dirty="0"/>
          </a:p>
          <a:p>
            <a:r>
              <a:rPr lang="en-US" dirty="0"/>
              <a:t>If the true value for our training example is 1, the cost function is defined as the negative log of the prediction. </a:t>
            </a:r>
          </a:p>
          <a:p>
            <a:r>
              <a:rPr lang="en-US" dirty="0"/>
              <a:t>If the model is correct and predicts a label of 1, the cost, -log(1), is 0. However if the model makes a wrong prediction of 0, the cost is infinity.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8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true label on the training example is 0, the cost function is the negative log of 1 minus the model prediction.</a:t>
            </a:r>
          </a:p>
          <a:p>
            <a:endParaRPr lang="en-US" dirty="0"/>
          </a:p>
          <a:p>
            <a:r>
              <a:rPr lang="en-US" dirty="0"/>
              <a:t>If the model predicts the correct label, the cost is –log(1-0), which is 0.</a:t>
            </a:r>
          </a:p>
          <a:p>
            <a:endParaRPr lang="en-US" dirty="0"/>
          </a:p>
          <a:p>
            <a:r>
              <a:rPr lang="en-US" dirty="0"/>
              <a:t>If the model incorrectly predicts a label of 1, the cost becomes infinity ( - log(0) 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combine the piece-wise cost function into a single statement.</a:t>
            </a:r>
          </a:p>
          <a:p>
            <a:endParaRPr lang="en-US" dirty="0"/>
          </a:p>
          <a:p>
            <a:r>
              <a:rPr lang="en-US" dirty="0"/>
              <a:t>Here, y can only be a value of 0 or 1, since it is the true label. </a:t>
            </a:r>
          </a:p>
          <a:p>
            <a:endParaRPr lang="en-US" dirty="0"/>
          </a:p>
          <a:p>
            <a:r>
              <a:rPr lang="en-US" dirty="0"/>
              <a:t>If y = 1, the second term in the cost function becomes zero and we are left with the original cost function for y = 1.</a:t>
            </a:r>
          </a:p>
          <a:p>
            <a:endParaRPr lang="en-US" dirty="0"/>
          </a:p>
          <a:p>
            <a:r>
              <a:rPr lang="en-US" dirty="0"/>
              <a:t>Conversely, the first term becomes 0 if the true value, y, is 0, and we are left with –log(1-h</a:t>
            </a:r>
            <a:r>
              <a:rPr lang="el-GR" dirty="0"/>
              <a:t>θ</a:t>
            </a:r>
            <a:r>
              <a:rPr lang="en-US" dirty="0"/>
              <a:t>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7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have a cost function that applies to logistic regression, we can apply it over the entire training dataset of “m” examples.</a:t>
            </a:r>
          </a:p>
          <a:p>
            <a:endParaRPr lang="en-US" dirty="0"/>
          </a:p>
          <a:p>
            <a:r>
              <a:rPr lang="en-US" dirty="0"/>
              <a:t>If our model parameters to a good job modeling the training set, J(</a:t>
            </a:r>
            <a:r>
              <a:rPr lang="el-GR" dirty="0"/>
              <a:t>θ</a:t>
            </a:r>
            <a:r>
              <a:rPr lang="en-US" dirty="0"/>
              <a:t>) will be small. </a:t>
            </a:r>
          </a:p>
          <a:p>
            <a:endParaRPr lang="en-US" dirty="0"/>
          </a:p>
          <a:p>
            <a:r>
              <a:rPr lang="en-US" dirty="0"/>
              <a:t>However a different set of parameters, </a:t>
            </a:r>
            <a:r>
              <a:rPr lang="el-GR" dirty="0"/>
              <a:t>θ</a:t>
            </a:r>
            <a:r>
              <a:rPr lang="en-US" dirty="0"/>
              <a:t>, will result in a different value of the cost function. </a:t>
            </a:r>
          </a:p>
          <a:p>
            <a:endParaRPr lang="en-US" dirty="0"/>
          </a:p>
          <a:p>
            <a:r>
              <a:rPr lang="en-US" dirty="0"/>
              <a:t>Finding the optimal set of parameters is an iterative process, where an initial set of parameters are updated until the cost function is minimized. </a:t>
            </a:r>
          </a:p>
          <a:p>
            <a:endParaRPr lang="en-US" dirty="0"/>
          </a:p>
          <a:p>
            <a:r>
              <a:rPr lang="en-US" dirty="0"/>
              <a:t>One of these optimization functions is called “Gradient Decent”.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0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478-FD02-4B38-8DC5-B97386B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E02D-D357-4E9C-82EA-580B0D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6883-F8E8-4C8C-9D83-7E978E3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9831-3C8B-4303-8DF0-0453B3A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E865-482E-4FB7-82CA-344143C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622E-EF7D-4B95-83FE-50D63808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606-A278-441F-BF65-521EE044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DD61-D4D1-41D6-BCDF-58F53F0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3793-B3F7-4255-9E17-6E98377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5B6B-0E2B-4526-B449-89A49ED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F869-1DEB-43AA-8959-E67D5ED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3E9C-1121-4F5D-A993-570EF6CE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2F28-9617-41FF-A05A-E481E24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F652-3094-4E7D-8FAA-40A8592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806-2A44-4AD4-BDAA-A1068E4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DA60-F1FB-4B06-AF92-49FB797D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6540-E78C-46E6-AB32-91E5F267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E9BF-E1B6-44A1-A31D-BED1BD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C6F3-B495-49F4-AF91-B81FDCA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E864-230B-4EBC-9828-1C65DC2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E1D-64E1-4219-80FC-B610B19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476E-9814-4DC4-A6A4-F4AC30DB9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E1FD-7620-4995-B51C-3313DB6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E30D-E11E-4D58-AA68-DA86FEC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3384-7E91-49CF-9BF2-1E72C25D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D198-1C8E-4C5A-A1CF-2772079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6DA-B530-4393-BD19-0E0E5E0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4D36-73C8-4F3D-9E0B-321C820F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D51-8157-4955-99D0-AC12AE5E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CD48-EC7B-4912-9944-397693153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940E-15F3-4257-B92F-BA6C3823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36C2E-A26A-49CC-80C4-2F8ACC0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5374-1F22-470B-81B1-998B586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549AF-6420-4CC1-B1FB-66C97D98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D8C-B9EA-4735-821F-5784895A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C9D7-B30A-4B2C-BF60-8F383B4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08FA-D3B9-4F14-A7FA-57D05320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4423-F1CE-4C70-8765-CD443B0F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3C2A-4ABA-4A25-9D1B-9ECE5847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494D-86AD-450E-B9A5-2FC8DE4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1D8C-13F5-4515-874B-2CC1CF0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1F8D-4707-43B9-856E-AA43D74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047B-A60F-4979-92DA-18BA1657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E626-5CAF-4B22-B667-F5D80897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608A-E653-4D28-A0E9-84034DF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EEB-D4FC-4A35-AA3F-83C9E00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40AE-17CE-4A4C-AF3C-9A74BC06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B3D4-C0FA-4165-BAEF-2ACE2F3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CDD-563F-49D7-84E3-7149E5D6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DBE1-38EC-4C5C-9F94-9CBE8361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A21A-8281-41A3-A6B0-68D472D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4303-24EA-4584-8F43-585D5F7C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307E-22A4-47C7-8FBA-8F18CEE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60A58-620D-4E20-A417-C04CEE37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90E9-C8EE-42A8-AF07-3C6869BD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F4B8-755B-413C-85AC-1BADAD632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87E0-B200-42D7-BCB2-EBE26B33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4853-8AE0-4510-B2FB-5AF0ACF9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3.xm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tags" Target="../tags/tag8.xml"/><Relationship Id="rId21" Type="http://schemas.openxmlformats.org/officeDocument/2006/relationships/customXml" Target="../ink/ink7.xml"/><Relationship Id="rId7" Type="http://schemas.openxmlformats.org/officeDocument/2006/relationships/image" Target="../media/image9.png"/><Relationship Id="rId12" Type="http://schemas.openxmlformats.org/officeDocument/2006/relationships/image" Target="../media/image46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tags" Target="../tags/tag7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29" Type="http://schemas.openxmlformats.org/officeDocument/2006/relationships/customXml" Target="../ink/ink11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11" Type="http://schemas.openxmlformats.org/officeDocument/2006/relationships/customXml" Target="../ink/ink2.xml"/><Relationship Id="rId24" Type="http://schemas.openxmlformats.org/officeDocument/2006/relationships/image" Target="../media/image52.png"/><Relationship Id="rId5" Type="http://schemas.openxmlformats.org/officeDocument/2006/relationships/notesSlide" Target="../notesSlides/notesSlide3.xml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54.png"/><Relationship Id="rId10" Type="http://schemas.openxmlformats.org/officeDocument/2006/relationships/image" Target="../media/image450.png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4" Type="http://schemas.openxmlformats.org/officeDocument/2006/relationships/slideLayout" Target="../slideLayouts/slideLayout2.xml"/><Relationship Id="rId9" Type="http://schemas.openxmlformats.org/officeDocument/2006/relationships/customXml" Target="../ink/ink1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customXml" Target="../ink/ink10.xml"/><Relationship Id="rId30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4.png"/><Relationship Id="rId5" Type="http://schemas.openxmlformats.org/officeDocument/2006/relationships/tags" Target="../tags/tag15.xml"/><Relationship Id="rId10" Type="http://schemas.openxmlformats.org/officeDocument/2006/relationships/image" Target="../media/image13.png"/><Relationship Id="rId4" Type="http://schemas.openxmlformats.org/officeDocument/2006/relationships/tags" Target="../tags/tag14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1: Introduction to Classification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53503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Logistic Regression: Cost/Loss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Quantifying the fitness of the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30670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82861C-22C4-44BD-B098-2DF50AC1E4AE}"/>
              </a:ext>
            </a:extLst>
          </p:cNvPr>
          <p:cNvSpPr txBox="1"/>
          <p:nvPr/>
        </p:nvSpPr>
        <p:spPr>
          <a:xfrm>
            <a:off x="1551214" y="10992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set: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1CE5C-5393-4E6E-81DD-9A29C0830577}"/>
              </a:ext>
            </a:extLst>
          </p:cNvPr>
          <p:cNvGrpSpPr/>
          <p:nvPr/>
        </p:nvGrpSpPr>
        <p:grpSpPr>
          <a:xfrm>
            <a:off x="1551214" y="4653975"/>
            <a:ext cx="5638800" cy="584775"/>
            <a:chOff x="457200" y="3182757"/>
            <a:chExt cx="5638800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81D535-FF31-467B-BFA9-AB87D6EA3ACF}"/>
                </a:ext>
              </a:extLst>
            </p:cNvPr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How to choose parameters    ?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81D033-B6C3-4551-8AB4-C56D9DD0E55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426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F224A63-6A60-4019-A057-27CFE721E9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09" y="1188275"/>
            <a:ext cx="5383530" cy="363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2D5FE5-7773-4779-9332-91202D410D22}"/>
              </a:ext>
            </a:extLst>
          </p:cNvPr>
          <p:cNvSpPr txBox="1"/>
          <p:nvPr/>
        </p:nvSpPr>
        <p:spPr>
          <a:xfrm>
            <a:off x="1582882" y="23025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examples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021E21-3AC0-444F-A431-AAC357DB63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98" y="1916430"/>
            <a:ext cx="1499616" cy="1456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85D31C-43CC-4BF3-8147-45D3DC71A9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14" y="2491359"/>
            <a:ext cx="2244852" cy="3063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139D3C-B93C-4136-990C-20EECD7BC9B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15" y="3466338"/>
            <a:ext cx="2935224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Cost/Loss Function J(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6ECA0-C26B-4274-87CF-22C59345D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9412"/>
            <a:ext cx="9559018" cy="3408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B692AC-7A51-441D-93FC-AB9642FD1124}"/>
              </a:ext>
            </a:extLst>
          </p:cNvPr>
          <p:cNvSpPr txBox="1"/>
          <p:nvPr/>
        </p:nvSpPr>
        <p:spPr>
          <a:xfrm>
            <a:off x="732579" y="5325321"/>
            <a:ext cx="7769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Linear Regression: Convex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Logistic Regression: Non-convex, not guaranteed to converge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56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 Cost Function: Log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D3A0A-ADD2-4B7D-960C-2B3A02F786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581150"/>
            <a:ext cx="6030468" cy="73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44634-7A37-476E-8C78-B2453BCD7E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8609"/>
            <a:ext cx="4712970" cy="222123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72F641-8CAD-4EA8-AAA6-03B5F69C6B80}"/>
              </a:ext>
            </a:extLst>
          </p:cNvPr>
          <p:cNvCxnSpPr/>
          <p:nvPr/>
        </p:nvCxnSpPr>
        <p:spPr>
          <a:xfrm flipH="1" flipV="1">
            <a:off x="1535430" y="3507433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9630AC-56BF-4C0F-96A4-ACFAFFFD631E}"/>
              </a:ext>
            </a:extLst>
          </p:cNvPr>
          <p:cNvCxnSpPr/>
          <p:nvPr/>
        </p:nvCxnSpPr>
        <p:spPr>
          <a:xfrm>
            <a:off x="1306830" y="5435673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703899B-5C62-44DC-AA78-B90E63EDD9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5502043"/>
            <a:ext cx="814730" cy="367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5FB360-730C-4838-90AB-F444499F0771}"/>
              </a:ext>
            </a:extLst>
          </p:cNvPr>
          <p:cNvSpPr txBox="1"/>
          <p:nvPr/>
        </p:nvSpPr>
        <p:spPr>
          <a:xfrm>
            <a:off x="2183167" y="3198167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176529-BB5D-49D0-83A6-3B6FDD0CA206}"/>
              </a:ext>
            </a:extLst>
          </p:cNvPr>
          <p:cNvCxnSpPr/>
          <p:nvPr/>
        </p:nvCxnSpPr>
        <p:spPr>
          <a:xfrm>
            <a:off x="4126230" y="5336232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06932F-153C-418F-BB53-6670A1678F4A}"/>
              </a:ext>
            </a:extLst>
          </p:cNvPr>
          <p:cNvSpPr txBox="1"/>
          <p:nvPr/>
        </p:nvSpPr>
        <p:spPr>
          <a:xfrm>
            <a:off x="3973830" y="55123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BF890-5452-4219-8FC7-C8E0036B5BCC}"/>
              </a:ext>
            </a:extLst>
          </p:cNvPr>
          <p:cNvSpPr txBox="1"/>
          <p:nvPr/>
        </p:nvSpPr>
        <p:spPr>
          <a:xfrm>
            <a:off x="1383030" y="54765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6673E47-BFD1-4B0B-B9FF-B3ED01C089EF}"/>
                  </a:ext>
                </a:extLst>
              </p14:cNvPr>
              <p14:cNvContentPartPr/>
              <p14:nvPr/>
            </p14:nvContentPartPr>
            <p14:xfrm>
              <a:off x="4917542" y="394128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6673E47-BFD1-4B0B-B9FF-B3ED01C089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99902" y="383364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75554EE-3092-4F52-8486-523AB781660B}"/>
                  </a:ext>
                </a:extLst>
              </p14:cNvPr>
              <p14:cNvContentPartPr/>
              <p14:nvPr/>
            </p14:nvContentPartPr>
            <p14:xfrm>
              <a:off x="8155022" y="2585880"/>
              <a:ext cx="360" cy="46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75554EE-3092-4F52-8486-523AB78166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37022" y="2478240"/>
                <a:ext cx="3600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06B02CD-07DB-4257-93A1-8430CC4AB8C6}"/>
              </a:ext>
            </a:extLst>
          </p:cNvPr>
          <p:cNvGrpSpPr/>
          <p:nvPr/>
        </p:nvGrpSpPr>
        <p:grpSpPr>
          <a:xfrm>
            <a:off x="5053622" y="1346400"/>
            <a:ext cx="12960" cy="360"/>
            <a:chOff x="5053622" y="1346400"/>
            <a:chExt cx="129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BE32D6-576A-4D8E-83DA-E9402FBD0164}"/>
                    </a:ext>
                  </a:extLst>
                </p14:cNvPr>
                <p14:cNvContentPartPr/>
                <p14:nvPr/>
              </p14:nvContentPartPr>
              <p14:xfrm>
                <a:off x="5061182" y="1346400"/>
                <a:ext cx="54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BE32D6-576A-4D8E-83DA-E9402FBD01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43182" y="1238760"/>
                  <a:ext cx="41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6FEF5C-A91B-4860-833C-00715169657D}"/>
                    </a:ext>
                  </a:extLst>
                </p14:cNvPr>
                <p14:cNvContentPartPr/>
                <p14:nvPr/>
              </p14:nvContentPartPr>
              <p14:xfrm>
                <a:off x="5053622" y="134640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6FEF5C-A91B-4860-833C-0071516965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35622" y="12387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431E48-5BCE-42EB-937D-F6FAF19F8E8A}"/>
              </a:ext>
            </a:extLst>
          </p:cNvPr>
          <p:cNvGrpSpPr/>
          <p:nvPr/>
        </p:nvGrpSpPr>
        <p:grpSpPr>
          <a:xfrm>
            <a:off x="2532902" y="5090760"/>
            <a:ext cx="408240" cy="173160"/>
            <a:chOff x="2532902" y="5090760"/>
            <a:chExt cx="408240" cy="173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B3F0A3-8B55-4867-955F-5898679F0E40}"/>
                    </a:ext>
                  </a:extLst>
                </p14:cNvPr>
                <p14:cNvContentPartPr/>
                <p14:nvPr/>
              </p14:nvContentPartPr>
              <p14:xfrm>
                <a:off x="2940782" y="517716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B3F0A3-8B55-4867-955F-5898679F0E4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2782" y="50691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453809-822B-4E66-87C0-5E8805840BAD}"/>
                    </a:ext>
                  </a:extLst>
                </p14:cNvPr>
                <p14:cNvContentPartPr/>
                <p14:nvPr/>
              </p14:nvContentPartPr>
              <p14:xfrm>
                <a:off x="2779862" y="526356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453809-822B-4E66-87C0-5E8805840BA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62222" y="51555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10CDA9-6B85-4457-9080-D3785CC4065D}"/>
                    </a:ext>
                  </a:extLst>
                </p14:cNvPr>
                <p14:cNvContentPartPr/>
                <p14:nvPr/>
              </p14:nvContentPartPr>
              <p14:xfrm>
                <a:off x="2804702" y="521388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10CDA9-6B85-4457-9080-D3785CC4065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87062" y="510624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3E22FB-F545-4031-90D1-AE3C74BA3510}"/>
                    </a:ext>
                  </a:extLst>
                </p14:cNvPr>
                <p14:cNvContentPartPr/>
                <p14:nvPr/>
              </p14:nvContentPartPr>
              <p14:xfrm>
                <a:off x="2564942" y="5152320"/>
                <a:ext cx="504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3E22FB-F545-4031-90D1-AE3C74BA351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47302" y="5044320"/>
                  <a:ext cx="40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9CD96C-ADFC-4CEA-A241-5716EABAD5BC}"/>
                    </a:ext>
                  </a:extLst>
                </p14:cNvPr>
                <p14:cNvContentPartPr/>
                <p14:nvPr/>
              </p14:nvContentPartPr>
              <p14:xfrm>
                <a:off x="2557742" y="515232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9CD96C-ADFC-4CEA-A241-5716EABAD5B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39742" y="50443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639435-1DA2-4122-AC06-29B2A48F2CE6}"/>
                    </a:ext>
                  </a:extLst>
                </p14:cNvPr>
                <p14:cNvContentPartPr/>
                <p14:nvPr/>
              </p14:nvContentPartPr>
              <p14:xfrm>
                <a:off x="2532902" y="509076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639435-1DA2-4122-AC06-29B2A48F2CE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15262" y="49827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004A928-9025-4245-8736-5CE0AD400BF1}"/>
              </a:ext>
            </a:extLst>
          </p:cNvPr>
          <p:cNvGrpSpPr/>
          <p:nvPr/>
        </p:nvGrpSpPr>
        <p:grpSpPr>
          <a:xfrm>
            <a:off x="2063102" y="4744440"/>
            <a:ext cx="360" cy="360"/>
            <a:chOff x="2063102" y="474444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6BBB72-D32C-40E2-96A7-4671279CD8FB}"/>
                    </a:ext>
                  </a:extLst>
                </p14:cNvPr>
                <p14:cNvContentPartPr/>
                <p14:nvPr/>
              </p14:nvContentPartPr>
              <p14:xfrm>
                <a:off x="2063102" y="474444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6BBB72-D32C-40E2-96A7-4671279CD8F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45102" y="463680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F5F2F-2504-4010-AEA3-780DAE4325C1}"/>
                    </a:ext>
                  </a:extLst>
                </p14:cNvPr>
                <p14:cNvContentPartPr/>
                <p14:nvPr/>
              </p14:nvContentPartPr>
              <p14:xfrm>
                <a:off x="2063102" y="474444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F5F2F-2504-4010-AEA3-780DAE4325C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45102" y="463680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96FB099-64BF-4039-9C0A-A175B6D8F736}"/>
              </a:ext>
            </a:extLst>
          </p:cNvPr>
          <p:cNvSpPr/>
          <p:nvPr/>
        </p:nvSpPr>
        <p:spPr>
          <a:xfrm>
            <a:off x="1588655" y="3722255"/>
            <a:ext cx="2512290" cy="1690254"/>
          </a:xfrm>
          <a:custGeom>
            <a:avLst/>
            <a:gdLst>
              <a:gd name="connsiteX0" fmla="*/ 0 w 2512290"/>
              <a:gd name="connsiteY0" fmla="*/ 0 h 1690254"/>
              <a:gd name="connsiteX1" fmla="*/ 9236 w 2512290"/>
              <a:gd name="connsiteY1" fmla="*/ 46181 h 1690254"/>
              <a:gd name="connsiteX2" fmla="*/ 27709 w 2512290"/>
              <a:gd name="connsiteY2" fmla="*/ 110836 h 1690254"/>
              <a:gd name="connsiteX3" fmla="*/ 36945 w 2512290"/>
              <a:gd name="connsiteY3" fmla="*/ 184727 h 1690254"/>
              <a:gd name="connsiteX4" fmla="*/ 64654 w 2512290"/>
              <a:gd name="connsiteY4" fmla="*/ 341745 h 1690254"/>
              <a:gd name="connsiteX5" fmla="*/ 73890 w 2512290"/>
              <a:gd name="connsiteY5" fmla="*/ 443345 h 1690254"/>
              <a:gd name="connsiteX6" fmla="*/ 92363 w 2512290"/>
              <a:gd name="connsiteY6" fmla="*/ 508000 h 1690254"/>
              <a:gd name="connsiteX7" fmla="*/ 110836 w 2512290"/>
              <a:gd name="connsiteY7" fmla="*/ 581890 h 1690254"/>
              <a:gd name="connsiteX8" fmla="*/ 129309 w 2512290"/>
              <a:gd name="connsiteY8" fmla="*/ 628072 h 1690254"/>
              <a:gd name="connsiteX9" fmla="*/ 147781 w 2512290"/>
              <a:gd name="connsiteY9" fmla="*/ 692727 h 1690254"/>
              <a:gd name="connsiteX10" fmla="*/ 166254 w 2512290"/>
              <a:gd name="connsiteY10" fmla="*/ 729672 h 1690254"/>
              <a:gd name="connsiteX11" fmla="*/ 184727 w 2512290"/>
              <a:gd name="connsiteY11" fmla="*/ 812800 h 1690254"/>
              <a:gd name="connsiteX12" fmla="*/ 203200 w 2512290"/>
              <a:gd name="connsiteY12" fmla="*/ 849745 h 1690254"/>
              <a:gd name="connsiteX13" fmla="*/ 221672 w 2512290"/>
              <a:gd name="connsiteY13" fmla="*/ 905163 h 1690254"/>
              <a:gd name="connsiteX14" fmla="*/ 230909 w 2512290"/>
              <a:gd name="connsiteY14" fmla="*/ 932872 h 1690254"/>
              <a:gd name="connsiteX15" fmla="*/ 258618 w 2512290"/>
              <a:gd name="connsiteY15" fmla="*/ 997527 h 1690254"/>
              <a:gd name="connsiteX16" fmla="*/ 277090 w 2512290"/>
              <a:gd name="connsiteY16" fmla="*/ 1025236 h 1690254"/>
              <a:gd name="connsiteX17" fmla="*/ 286327 w 2512290"/>
              <a:gd name="connsiteY17" fmla="*/ 1052945 h 1690254"/>
              <a:gd name="connsiteX18" fmla="*/ 323272 w 2512290"/>
              <a:gd name="connsiteY18" fmla="*/ 1126836 h 1690254"/>
              <a:gd name="connsiteX19" fmla="*/ 378690 w 2512290"/>
              <a:gd name="connsiteY19" fmla="*/ 1219200 h 1690254"/>
              <a:gd name="connsiteX20" fmla="*/ 415636 w 2512290"/>
              <a:gd name="connsiteY20" fmla="*/ 1237672 h 1690254"/>
              <a:gd name="connsiteX21" fmla="*/ 443345 w 2512290"/>
              <a:gd name="connsiteY21" fmla="*/ 1265381 h 1690254"/>
              <a:gd name="connsiteX22" fmla="*/ 535709 w 2512290"/>
              <a:gd name="connsiteY22" fmla="*/ 1339272 h 1690254"/>
              <a:gd name="connsiteX23" fmla="*/ 591127 w 2512290"/>
              <a:gd name="connsiteY23" fmla="*/ 1413163 h 1690254"/>
              <a:gd name="connsiteX24" fmla="*/ 618836 w 2512290"/>
              <a:gd name="connsiteY24" fmla="*/ 1431636 h 1690254"/>
              <a:gd name="connsiteX25" fmla="*/ 775854 w 2512290"/>
              <a:gd name="connsiteY25" fmla="*/ 1533236 h 1690254"/>
              <a:gd name="connsiteX26" fmla="*/ 803563 w 2512290"/>
              <a:gd name="connsiteY26" fmla="*/ 1542472 h 1690254"/>
              <a:gd name="connsiteX27" fmla="*/ 1034472 w 2512290"/>
              <a:gd name="connsiteY27" fmla="*/ 1570181 h 1690254"/>
              <a:gd name="connsiteX28" fmla="*/ 1126836 w 2512290"/>
              <a:gd name="connsiteY28" fmla="*/ 1588654 h 1690254"/>
              <a:gd name="connsiteX29" fmla="*/ 1182254 w 2512290"/>
              <a:gd name="connsiteY29" fmla="*/ 1597890 h 1690254"/>
              <a:gd name="connsiteX30" fmla="*/ 1228436 w 2512290"/>
              <a:gd name="connsiteY30" fmla="*/ 1607127 h 1690254"/>
              <a:gd name="connsiteX31" fmla="*/ 1302327 w 2512290"/>
              <a:gd name="connsiteY31" fmla="*/ 1616363 h 1690254"/>
              <a:gd name="connsiteX32" fmla="*/ 1357745 w 2512290"/>
              <a:gd name="connsiteY32" fmla="*/ 1625600 h 1690254"/>
              <a:gd name="connsiteX33" fmla="*/ 1607127 w 2512290"/>
              <a:gd name="connsiteY33" fmla="*/ 1634836 h 1690254"/>
              <a:gd name="connsiteX34" fmla="*/ 1856509 w 2512290"/>
              <a:gd name="connsiteY34" fmla="*/ 1653309 h 1690254"/>
              <a:gd name="connsiteX35" fmla="*/ 2050472 w 2512290"/>
              <a:gd name="connsiteY35" fmla="*/ 1671781 h 1690254"/>
              <a:gd name="connsiteX36" fmla="*/ 2512290 w 2512290"/>
              <a:gd name="connsiteY36" fmla="*/ 1690254 h 16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12290" h="1690254">
                <a:moveTo>
                  <a:pt x="0" y="0"/>
                </a:moveTo>
                <a:cubicBezTo>
                  <a:pt x="3079" y="15394"/>
                  <a:pt x="5429" y="30951"/>
                  <a:pt x="9236" y="46181"/>
                </a:cubicBezTo>
                <a:cubicBezTo>
                  <a:pt x="14672" y="67926"/>
                  <a:pt x="23313" y="88857"/>
                  <a:pt x="27709" y="110836"/>
                </a:cubicBezTo>
                <a:cubicBezTo>
                  <a:pt x="32577" y="135176"/>
                  <a:pt x="33263" y="160180"/>
                  <a:pt x="36945" y="184727"/>
                </a:cubicBezTo>
                <a:cubicBezTo>
                  <a:pt x="49575" y="268926"/>
                  <a:pt x="51604" y="276490"/>
                  <a:pt x="64654" y="341745"/>
                </a:cubicBezTo>
                <a:cubicBezTo>
                  <a:pt x="67733" y="375612"/>
                  <a:pt x="69396" y="409637"/>
                  <a:pt x="73890" y="443345"/>
                </a:cubicBezTo>
                <a:cubicBezTo>
                  <a:pt x="77901" y="473428"/>
                  <a:pt x="84932" y="480755"/>
                  <a:pt x="92363" y="508000"/>
                </a:cubicBezTo>
                <a:cubicBezTo>
                  <a:pt x="99043" y="532493"/>
                  <a:pt x="101407" y="558318"/>
                  <a:pt x="110836" y="581890"/>
                </a:cubicBezTo>
                <a:cubicBezTo>
                  <a:pt x="116994" y="597284"/>
                  <a:pt x="124066" y="612343"/>
                  <a:pt x="129309" y="628072"/>
                </a:cubicBezTo>
                <a:cubicBezTo>
                  <a:pt x="141026" y="663222"/>
                  <a:pt x="134439" y="661596"/>
                  <a:pt x="147781" y="692727"/>
                </a:cubicBezTo>
                <a:cubicBezTo>
                  <a:pt x="153205" y="705382"/>
                  <a:pt x="160096" y="717357"/>
                  <a:pt x="166254" y="729672"/>
                </a:cubicBezTo>
                <a:cubicBezTo>
                  <a:pt x="168763" y="742219"/>
                  <a:pt x="179135" y="797888"/>
                  <a:pt x="184727" y="812800"/>
                </a:cubicBezTo>
                <a:cubicBezTo>
                  <a:pt x="189562" y="825692"/>
                  <a:pt x="198086" y="836961"/>
                  <a:pt x="203200" y="849745"/>
                </a:cubicBezTo>
                <a:cubicBezTo>
                  <a:pt x="210432" y="867824"/>
                  <a:pt x="215514" y="886690"/>
                  <a:pt x="221672" y="905163"/>
                </a:cubicBezTo>
                <a:cubicBezTo>
                  <a:pt x="224751" y="914399"/>
                  <a:pt x="227074" y="923923"/>
                  <a:pt x="230909" y="932872"/>
                </a:cubicBezTo>
                <a:cubicBezTo>
                  <a:pt x="240145" y="954424"/>
                  <a:pt x="248132" y="976555"/>
                  <a:pt x="258618" y="997527"/>
                </a:cubicBezTo>
                <a:cubicBezTo>
                  <a:pt x="263582" y="1007456"/>
                  <a:pt x="272126" y="1015307"/>
                  <a:pt x="277090" y="1025236"/>
                </a:cubicBezTo>
                <a:cubicBezTo>
                  <a:pt x="281444" y="1033944"/>
                  <a:pt x="282298" y="1044082"/>
                  <a:pt x="286327" y="1052945"/>
                </a:cubicBezTo>
                <a:cubicBezTo>
                  <a:pt x="297722" y="1078014"/>
                  <a:pt x="313045" y="1101268"/>
                  <a:pt x="323272" y="1126836"/>
                </a:cubicBezTo>
                <a:cubicBezTo>
                  <a:pt x="339885" y="1168369"/>
                  <a:pt x="342305" y="1187363"/>
                  <a:pt x="378690" y="1219200"/>
                </a:cubicBezTo>
                <a:cubicBezTo>
                  <a:pt x="389052" y="1228267"/>
                  <a:pt x="403321" y="1231515"/>
                  <a:pt x="415636" y="1237672"/>
                </a:cubicBezTo>
                <a:cubicBezTo>
                  <a:pt x="424872" y="1246908"/>
                  <a:pt x="433034" y="1257362"/>
                  <a:pt x="443345" y="1265381"/>
                </a:cubicBezTo>
                <a:cubicBezTo>
                  <a:pt x="504462" y="1312917"/>
                  <a:pt x="489961" y="1285899"/>
                  <a:pt x="535709" y="1339272"/>
                </a:cubicBezTo>
                <a:cubicBezTo>
                  <a:pt x="586881" y="1398973"/>
                  <a:pt x="508593" y="1330629"/>
                  <a:pt x="591127" y="1413163"/>
                </a:cubicBezTo>
                <a:cubicBezTo>
                  <a:pt x="598976" y="1421012"/>
                  <a:pt x="610482" y="1424326"/>
                  <a:pt x="618836" y="1431636"/>
                </a:cubicBezTo>
                <a:cubicBezTo>
                  <a:pt x="690489" y="1494333"/>
                  <a:pt x="652635" y="1492165"/>
                  <a:pt x="775854" y="1533236"/>
                </a:cubicBezTo>
                <a:cubicBezTo>
                  <a:pt x="785090" y="1536315"/>
                  <a:pt x="794059" y="1540360"/>
                  <a:pt x="803563" y="1542472"/>
                </a:cubicBezTo>
                <a:cubicBezTo>
                  <a:pt x="879443" y="1559335"/>
                  <a:pt x="957903" y="1558091"/>
                  <a:pt x="1034472" y="1570181"/>
                </a:cubicBezTo>
                <a:cubicBezTo>
                  <a:pt x="1065486" y="1575078"/>
                  <a:pt x="1095865" y="1583492"/>
                  <a:pt x="1126836" y="1588654"/>
                </a:cubicBezTo>
                <a:lnTo>
                  <a:pt x="1182254" y="1597890"/>
                </a:lnTo>
                <a:cubicBezTo>
                  <a:pt x="1197700" y="1600698"/>
                  <a:pt x="1212920" y="1604740"/>
                  <a:pt x="1228436" y="1607127"/>
                </a:cubicBezTo>
                <a:cubicBezTo>
                  <a:pt x="1252969" y="1610901"/>
                  <a:pt x="1277754" y="1612853"/>
                  <a:pt x="1302327" y="1616363"/>
                </a:cubicBezTo>
                <a:cubicBezTo>
                  <a:pt x="1320866" y="1619012"/>
                  <a:pt x="1339052" y="1624467"/>
                  <a:pt x="1357745" y="1625600"/>
                </a:cubicBezTo>
                <a:cubicBezTo>
                  <a:pt x="1440777" y="1630632"/>
                  <a:pt x="1524071" y="1630222"/>
                  <a:pt x="1607127" y="1634836"/>
                </a:cubicBezTo>
                <a:cubicBezTo>
                  <a:pt x="1690354" y="1639460"/>
                  <a:pt x="1773798" y="1642970"/>
                  <a:pt x="1856509" y="1653309"/>
                </a:cubicBezTo>
                <a:cubicBezTo>
                  <a:pt x="1927941" y="1662238"/>
                  <a:pt x="1974045" y="1669190"/>
                  <a:pt x="2050472" y="1671781"/>
                </a:cubicBezTo>
                <a:cubicBezTo>
                  <a:pt x="2512655" y="1687448"/>
                  <a:pt x="2335710" y="1646110"/>
                  <a:pt x="2512290" y="169025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87FF-9FA4-4105-A984-948A0C3C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86319" cy="808767"/>
          </a:xfrm>
        </p:spPr>
        <p:txBody>
          <a:bodyPr/>
          <a:lstStyle/>
          <a:p>
            <a:r>
              <a:rPr lang="en-US" dirty="0"/>
              <a:t>Logistic regression cost function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B773C7-D986-447D-BF5B-652E4DE50A82}"/>
              </a:ext>
            </a:extLst>
          </p:cNvPr>
          <p:cNvCxnSpPr/>
          <p:nvPr/>
        </p:nvCxnSpPr>
        <p:spPr>
          <a:xfrm flipH="1" flipV="1">
            <a:off x="2119103" y="276122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ACD6CA-7ABC-4776-8786-6EDD53DFAA4D}"/>
              </a:ext>
            </a:extLst>
          </p:cNvPr>
          <p:cNvCxnSpPr/>
          <p:nvPr/>
        </p:nvCxnSpPr>
        <p:spPr>
          <a:xfrm>
            <a:off x="1888524" y="514666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6CD2473-A5F0-4297-B971-004A768A18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24" y="5213031"/>
            <a:ext cx="814730" cy="367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3FB957-00D5-4D59-9C34-F3D4EFE3A393}"/>
              </a:ext>
            </a:extLst>
          </p:cNvPr>
          <p:cNvSpPr txBox="1"/>
          <p:nvPr/>
        </p:nvSpPr>
        <p:spPr>
          <a:xfrm>
            <a:off x="2955361" y="245195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2E5A70-4429-42D7-BFD8-0BEEFAF0E5F3}"/>
              </a:ext>
            </a:extLst>
          </p:cNvPr>
          <p:cNvCxnSpPr/>
          <p:nvPr/>
        </p:nvCxnSpPr>
        <p:spPr>
          <a:xfrm>
            <a:off x="4707924" y="504722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FCB0B1-E718-46AA-8378-40D054EBFAA4}"/>
              </a:ext>
            </a:extLst>
          </p:cNvPr>
          <p:cNvSpPr txBox="1"/>
          <p:nvPr/>
        </p:nvSpPr>
        <p:spPr>
          <a:xfrm>
            <a:off x="4555524" y="522337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432B6-E161-4F6B-8B0B-C36C8B06FCCF}"/>
              </a:ext>
            </a:extLst>
          </p:cNvPr>
          <p:cNvSpPr txBox="1"/>
          <p:nvPr/>
        </p:nvSpPr>
        <p:spPr>
          <a:xfrm>
            <a:off x="1964724" y="51875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063635-10BB-4277-A4F7-BBFCD8C578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24" y="1618220"/>
            <a:ext cx="6030468" cy="73152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418DED4-F233-4802-A1F2-89A3990F465C}"/>
              </a:ext>
            </a:extLst>
          </p:cNvPr>
          <p:cNvSpPr/>
          <p:nvPr/>
        </p:nvSpPr>
        <p:spPr>
          <a:xfrm>
            <a:off x="2112972" y="3200401"/>
            <a:ext cx="2594951" cy="1940010"/>
          </a:xfrm>
          <a:custGeom>
            <a:avLst/>
            <a:gdLst>
              <a:gd name="connsiteX0" fmla="*/ 2471384 w 2471384"/>
              <a:gd name="connsiteY0" fmla="*/ 0 h 1940011"/>
              <a:gd name="connsiteX1" fmla="*/ 2459027 w 2471384"/>
              <a:gd name="connsiteY1" fmla="*/ 210065 h 1940011"/>
              <a:gd name="connsiteX2" fmla="*/ 2434313 w 2471384"/>
              <a:gd name="connsiteY2" fmla="*/ 407773 h 1940011"/>
              <a:gd name="connsiteX3" fmla="*/ 2384886 w 2471384"/>
              <a:gd name="connsiteY3" fmla="*/ 580768 h 1940011"/>
              <a:gd name="connsiteX4" fmla="*/ 2310746 w 2471384"/>
              <a:gd name="connsiteY4" fmla="*/ 716692 h 1940011"/>
              <a:gd name="connsiteX5" fmla="*/ 2261319 w 2471384"/>
              <a:gd name="connsiteY5" fmla="*/ 778476 h 1940011"/>
              <a:gd name="connsiteX6" fmla="*/ 2199535 w 2471384"/>
              <a:gd name="connsiteY6" fmla="*/ 827903 h 1940011"/>
              <a:gd name="connsiteX7" fmla="*/ 2150108 w 2471384"/>
              <a:gd name="connsiteY7" fmla="*/ 902043 h 1940011"/>
              <a:gd name="connsiteX8" fmla="*/ 2075968 w 2471384"/>
              <a:gd name="connsiteY8" fmla="*/ 963827 h 1940011"/>
              <a:gd name="connsiteX9" fmla="*/ 2026541 w 2471384"/>
              <a:gd name="connsiteY9" fmla="*/ 1037968 h 1940011"/>
              <a:gd name="connsiteX10" fmla="*/ 1927686 w 2471384"/>
              <a:gd name="connsiteY10" fmla="*/ 1136822 h 1940011"/>
              <a:gd name="connsiteX11" fmla="*/ 1890616 w 2471384"/>
              <a:gd name="connsiteY11" fmla="*/ 1173892 h 1940011"/>
              <a:gd name="connsiteX12" fmla="*/ 1828832 w 2471384"/>
              <a:gd name="connsiteY12" fmla="*/ 1210962 h 1940011"/>
              <a:gd name="connsiteX13" fmla="*/ 1692908 w 2471384"/>
              <a:gd name="connsiteY13" fmla="*/ 1322173 h 1940011"/>
              <a:gd name="connsiteX14" fmla="*/ 1507557 w 2471384"/>
              <a:gd name="connsiteY14" fmla="*/ 1408670 h 1940011"/>
              <a:gd name="connsiteX15" fmla="*/ 1433416 w 2471384"/>
              <a:gd name="connsiteY15" fmla="*/ 1458097 h 1940011"/>
              <a:gd name="connsiteX16" fmla="*/ 1346919 w 2471384"/>
              <a:gd name="connsiteY16" fmla="*/ 1482811 h 1940011"/>
              <a:gd name="connsiteX17" fmla="*/ 1248065 w 2471384"/>
              <a:gd name="connsiteY17" fmla="*/ 1532238 h 1940011"/>
              <a:gd name="connsiteX18" fmla="*/ 1149211 w 2471384"/>
              <a:gd name="connsiteY18" fmla="*/ 1569308 h 1940011"/>
              <a:gd name="connsiteX19" fmla="*/ 1075070 w 2471384"/>
              <a:gd name="connsiteY19" fmla="*/ 1606378 h 1940011"/>
              <a:gd name="connsiteX20" fmla="*/ 988573 w 2471384"/>
              <a:gd name="connsiteY20" fmla="*/ 1631092 h 1940011"/>
              <a:gd name="connsiteX21" fmla="*/ 889719 w 2471384"/>
              <a:gd name="connsiteY21" fmla="*/ 1680519 h 1940011"/>
              <a:gd name="connsiteX22" fmla="*/ 729081 w 2471384"/>
              <a:gd name="connsiteY22" fmla="*/ 1742303 h 1940011"/>
              <a:gd name="connsiteX23" fmla="*/ 605513 w 2471384"/>
              <a:gd name="connsiteY23" fmla="*/ 1779373 h 1940011"/>
              <a:gd name="connsiteX24" fmla="*/ 556086 w 2471384"/>
              <a:gd name="connsiteY24" fmla="*/ 1804086 h 1940011"/>
              <a:gd name="connsiteX25" fmla="*/ 481946 w 2471384"/>
              <a:gd name="connsiteY25" fmla="*/ 1816443 h 1940011"/>
              <a:gd name="connsiteX26" fmla="*/ 407805 w 2471384"/>
              <a:gd name="connsiteY26" fmla="*/ 1841157 h 1940011"/>
              <a:gd name="connsiteX27" fmla="*/ 346022 w 2471384"/>
              <a:gd name="connsiteY27" fmla="*/ 1853514 h 1940011"/>
              <a:gd name="connsiteX28" fmla="*/ 308951 w 2471384"/>
              <a:gd name="connsiteY28" fmla="*/ 1865870 h 1940011"/>
              <a:gd name="connsiteX29" fmla="*/ 185384 w 2471384"/>
              <a:gd name="connsiteY29" fmla="*/ 1878227 h 1940011"/>
              <a:gd name="connsiteX30" fmla="*/ 74173 w 2471384"/>
              <a:gd name="connsiteY30" fmla="*/ 1902941 h 1940011"/>
              <a:gd name="connsiteX31" fmla="*/ 32 w 2471384"/>
              <a:gd name="connsiteY31" fmla="*/ 1940011 h 194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1384" h="1940011">
                <a:moveTo>
                  <a:pt x="2471384" y="0"/>
                </a:moveTo>
                <a:cubicBezTo>
                  <a:pt x="2467265" y="70022"/>
                  <a:pt x="2464209" y="140114"/>
                  <a:pt x="2459027" y="210065"/>
                </a:cubicBezTo>
                <a:cubicBezTo>
                  <a:pt x="2454016" y="277711"/>
                  <a:pt x="2447520" y="341737"/>
                  <a:pt x="2434313" y="407773"/>
                </a:cubicBezTo>
                <a:cubicBezTo>
                  <a:pt x="2417179" y="493442"/>
                  <a:pt x="2416466" y="511293"/>
                  <a:pt x="2384886" y="580768"/>
                </a:cubicBezTo>
                <a:cubicBezTo>
                  <a:pt x="2367681" y="618618"/>
                  <a:pt x="2335428" y="681432"/>
                  <a:pt x="2310746" y="716692"/>
                </a:cubicBezTo>
                <a:cubicBezTo>
                  <a:pt x="2295622" y="738298"/>
                  <a:pt x="2279968" y="759827"/>
                  <a:pt x="2261319" y="778476"/>
                </a:cubicBezTo>
                <a:cubicBezTo>
                  <a:pt x="2242670" y="797125"/>
                  <a:pt x="2217178" y="808299"/>
                  <a:pt x="2199535" y="827903"/>
                </a:cubicBezTo>
                <a:cubicBezTo>
                  <a:pt x="2179665" y="849980"/>
                  <a:pt x="2170088" y="880065"/>
                  <a:pt x="2150108" y="902043"/>
                </a:cubicBezTo>
                <a:cubicBezTo>
                  <a:pt x="2128468" y="925847"/>
                  <a:pt x="2097608" y="940023"/>
                  <a:pt x="2075968" y="963827"/>
                </a:cubicBezTo>
                <a:cubicBezTo>
                  <a:pt x="2055988" y="985805"/>
                  <a:pt x="2045871" y="1015417"/>
                  <a:pt x="2026541" y="1037968"/>
                </a:cubicBezTo>
                <a:cubicBezTo>
                  <a:pt x="1996214" y="1073350"/>
                  <a:pt x="1960638" y="1103871"/>
                  <a:pt x="1927686" y="1136822"/>
                </a:cubicBezTo>
                <a:cubicBezTo>
                  <a:pt x="1915329" y="1149179"/>
                  <a:pt x="1905601" y="1164901"/>
                  <a:pt x="1890616" y="1173892"/>
                </a:cubicBezTo>
                <a:cubicBezTo>
                  <a:pt x="1870021" y="1186249"/>
                  <a:pt x="1848046" y="1196552"/>
                  <a:pt x="1828832" y="1210962"/>
                </a:cubicBezTo>
                <a:cubicBezTo>
                  <a:pt x="1781999" y="1246086"/>
                  <a:pt x="1747721" y="1301618"/>
                  <a:pt x="1692908" y="1322173"/>
                </a:cubicBezTo>
                <a:cubicBezTo>
                  <a:pt x="1585642" y="1362397"/>
                  <a:pt x="1603207" y="1349809"/>
                  <a:pt x="1507557" y="1408670"/>
                </a:cubicBezTo>
                <a:cubicBezTo>
                  <a:pt x="1482261" y="1424237"/>
                  <a:pt x="1460384" y="1445650"/>
                  <a:pt x="1433416" y="1458097"/>
                </a:cubicBezTo>
                <a:cubicBezTo>
                  <a:pt x="1406190" y="1470663"/>
                  <a:pt x="1374760" y="1471674"/>
                  <a:pt x="1346919" y="1482811"/>
                </a:cubicBezTo>
                <a:cubicBezTo>
                  <a:pt x="1312713" y="1496493"/>
                  <a:pt x="1281817" y="1517472"/>
                  <a:pt x="1248065" y="1532238"/>
                </a:cubicBezTo>
                <a:cubicBezTo>
                  <a:pt x="1215824" y="1546344"/>
                  <a:pt x="1181558" y="1555445"/>
                  <a:pt x="1149211" y="1569308"/>
                </a:cubicBezTo>
                <a:cubicBezTo>
                  <a:pt x="1123814" y="1580192"/>
                  <a:pt x="1100859" y="1596459"/>
                  <a:pt x="1075070" y="1606378"/>
                </a:cubicBezTo>
                <a:cubicBezTo>
                  <a:pt x="1047083" y="1617142"/>
                  <a:pt x="1016414" y="1619955"/>
                  <a:pt x="988573" y="1631092"/>
                </a:cubicBezTo>
                <a:cubicBezTo>
                  <a:pt x="954367" y="1644774"/>
                  <a:pt x="923581" y="1666007"/>
                  <a:pt x="889719" y="1680519"/>
                </a:cubicBezTo>
                <a:cubicBezTo>
                  <a:pt x="836988" y="1703118"/>
                  <a:pt x="784738" y="1728390"/>
                  <a:pt x="729081" y="1742303"/>
                </a:cubicBezTo>
                <a:cubicBezTo>
                  <a:pt x="680526" y="1754441"/>
                  <a:pt x="655660" y="1759314"/>
                  <a:pt x="605513" y="1779373"/>
                </a:cubicBezTo>
                <a:cubicBezTo>
                  <a:pt x="588410" y="1786214"/>
                  <a:pt x="573729" y="1798793"/>
                  <a:pt x="556086" y="1804086"/>
                </a:cubicBezTo>
                <a:cubicBezTo>
                  <a:pt x="532088" y="1811285"/>
                  <a:pt x="506252" y="1810366"/>
                  <a:pt x="481946" y="1816443"/>
                </a:cubicBezTo>
                <a:cubicBezTo>
                  <a:pt x="456673" y="1822761"/>
                  <a:pt x="432938" y="1834303"/>
                  <a:pt x="407805" y="1841157"/>
                </a:cubicBezTo>
                <a:cubicBezTo>
                  <a:pt x="387543" y="1846683"/>
                  <a:pt x="366397" y="1848420"/>
                  <a:pt x="346022" y="1853514"/>
                </a:cubicBezTo>
                <a:cubicBezTo>
                  <a:pt x="333386" y="1856673"/>
                  <a:pt x="321825" y="1863889"/>
                  <a:pt x="308951" y="1865870"/>
                </a:cubicBezTo>
                <a:cubicBezTo>
                  <a:pt x="268038" y="1872164"/>
                  <a:pt x="226573" y="1874108"/>
                  <a:pt x="185384" y="1878227"/>
                </a:cubicBezTo>
                <a:cubicBezTo>
                  <a:pt x="79325" y="1913580"/>
                  <a:pt x="248141" y="1859449"/>
                  <a:pt x="74173" y="1902941"/>
                </a:cubicBezTo>
                <a:cubicBezTo>
                  <a:pt x="-3876" y="1922453"/>
                  <a:pt x="32" y="1902632"/>
                  <a:pt x="32" y="1940011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05A60-A933-4303-A45E-F323C29BFCB5}"/>
              </a:ext>
            </a:extLst>
          </p:cNvPr>
          <p:cNvSpPr txBox="1"/>
          <p:nvPr/>
        </p:nvSpPr>
        <p:spPr>
          <a:xfrm>
            <a:off x="6583680" y="3429000"/>
            <a:ext cx="3816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= 0 if y = 0 and h(x) = 0</a:t>
            </a:r>
          </a:p>
          <a:p>
            <a:endParaRPr lang="en-US" dirty="0"/>
          </a:p>
          <a:p>
            <a:r>
              <a:rPr lang="en-US" dirty="0"/>
              <a:t>Cost increases to infinity as y approaches 1. </a:t>
            </a:r>
          </a:p>
        </p:txBody>
      </p:sp>
    </p:spTree>
    <p:extLst>
      <p:ext uri="{BB962C8B-B14F-4D97-AF65-F5344CB8AC3E}">
        <p14:creationId xmlns:p14="http://schemas.microsoft.com/office/powerpoint/2010/main" val="393890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8A8C-9EB9-40BB-A317-742B27EA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en-US" sz="3600" dirty="0"/>
              <a:t>Simplified</a:t>
            </a:r>
            <a:r>
              <a:rPr lang="en-US" dirty="0"/>
              <a:t> Cost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28D36-8700-4AFE-B9EC-B776ACBA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3042"/>
            <a:ext cx="9677400" cy="43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5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C6FD-B775-4B7A-9083-F87C1A5B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61605" cy="845837"/>
          </a:xfrm>
        </p:spPr>
        <p:txBody>
          <a:bodyPr>
            <a:normAutofit/>
          </a:bodyPr>
          <a:lstStyle/>
          <a:p>
            <a:r>
              <a:rPr lang="en-US" sz="3600" dirty="0"/>
              <a:t>Find best 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: Minimize Cost function J(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71463-4BE4-4564-A724-13C34C254B3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92" y="2319775"/>
            <a:ext cx="7214616" cy="651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F496C-A090-4E29-BCF3-63BB2D542698}"/>
              </a:ext>
            </a:extLst>
          </p:cNvPr>
          <p:cNvSpPr txBox="1"/>
          <p:nvPr/>
        </p:nvSpPr>
        <p:spPr>
          <a:xfrm>
            <a:off x="1806315" y="4839875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5CD46-4E94-492C-9710-A2B7ACDF40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15" y="1538041"/>
            <a:ext cx="4169664" cy="651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5E4751-FA67-4929-A81C-F8D85C5BEF78}"/>
              </a:ext>
            </a:extLst>
          </p:cNvPr>
          <p:cNvSpPr txBox="1"/>
          <p:nvPr/>
        </p:nvSpPr>
        <p:spPr>
          <a:xfrm>
            <a:off x="1371376" y="3215793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fit parameters   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76A2A3-A256-435C-A0BC-DC09B2CF5DD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20" y="3357445"/>
            <a:ext cx="128016" cy="219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83BC7-C9DC-41F7-A312-FA9D2BB3617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72" y="3766865"/>
            <a:ext cx="1104138" cy="4297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4D2458-CB8D-495A-8863-83874929ECD5}"/>
              </a:ext>
            </a:extLst>
          </p:cNvPr>
          <p:cNvSpPr txBox="1"/>
          <p:nvPr/>
        </p:nvSpPr>
        <p:spPr>
          <a:xfrm>
            <a:off x="1371376" y="4342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make a prediction given new  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99D1A-2EE4-40D5-88D3-B1973A18091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57" y="4540664"/>
            <a:ext cx="153162" cy="137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CB2417-6A8C-417F-8646-158A50DE371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76" y="4906834"/>
            <a:ext cx="2146554" cy="4389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EF037-A87D-4C2D-9480-D2780656A096}"/>
              </a:ext>
            </a:extLst>
          </p:cNvPr>
          <p:cNvSpPr txBox="1"/>
          <p:nvPr/>
        </p:nvSpPr>
        <p:spPr>
          <a:xfrm>
            <a:off x="6106756" y="3677458"/>
            <a:ext cx="567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Gradient Descent or some other optimization function</a:t>
            </a:r>
          </a:p>
        </p:txBody>
      </p:sp>
    </p:spTree>
    <p:extLst>
      <p:ext uri="{BB962C8B-B14F-4D97-AF65-F5344CB8AC3E}">
        <p14:creationId xmlns:p14="http://schemas.microsoft.com/office/powerpoint/2010/main" val="742821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7591</TotalTime>
  <Words>843</Words>
  <Application>Microsoft Office PowerPoint</Application>
  <PresentationFormat>Widescreen</PresentationFormat>
  <Paragraphs>89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 Light</vt:lpstr>
      <vt:lpstr>Symbol</vt:lpstr>
      <vt:lpstr>Calibri</vt:lpstr>
      <vt:lpstr>Arial</vt:lpstr>
      <vt:lpstr>Office Theme</vt:lpstr>
      <vt:lpstr>AIM-AHEAD Introductory Courses in AI/ML Concepts</vt:lpstr>
      <vt:lpstr>Logistic Regression: Cost/Loss Function</vt:lpstr>
      <vt:lpstr>PowerPoint Presentation</vt:lpstr>
      <vt:lpstr>Cost/Loss Function J(q)</vt:lpstr>
      <vt:lpstr>Logistic Regression Cost Function: Log Loss</vt:lpstr>
      <vt:lpstr>Logistic regression cost function</vt:lpstr>
      <vt:lpstr>Simplified Cost function</vt:lpstr>
      <vt:lpstr>Find best q: Minimize Cost function J(q)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18</cp:revision>
  <dcterms:created xsi:type="dcterms:W3CDTF">2022-11-15T15:20:37Z</dcterms:created>
  <dcterms:modified xsi:type="dcterms:W3CDTF">2023-04-13T21:08:05Z</dcterms:modified>
</cp:coreProperties>
</file>