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020" r:id="rId2"/>
    <p:sldId id="280" r:id="rId3"/>
    <p:sldId id="283" r:id="rId4"/>
    <p:sldId id="284" r:id="rId5"/>
    <p:sldId id="285" r:id="rId6"/>
    <p:sldId id="281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47-574A-AE42-A2327DF4B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9990808"/>
        <c:axId val="599993784"/>
      </c:lineChart>
      <c:catAx>
        <c:axId val="599990808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99993784"/>
        <c:crosses val="autoZero"/>
        <c:auto val="1"/>
        <c:lblAlgn val="ctr"/>
        <c:lblOffset val="100"/>
        <c:noMultiLvlLbl val="0"/>
      </c:catAx>
      <c:valAx>
        <c:axId val="599993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99990808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17B1F-C5BA-4612-AD95-FE978FAB9B9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984CD-C21B-40E3-AD6B-13E9BF36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clusters separates nicely.</a:t>
            </a:r>
            <a:endParaRPr dirty="0"/>
          </a:p>
        </p:txBody>
      </p:sp>
      <p:sp>
        <p:nvSpPr>
          <p:cNvPr id="789" name="Google Shape;78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3 could also work.</a:t>
            </a:r>
            <a:endParaRPr dirty="0"/>
          </a:p>
        </p:txBody>
      </p:sp>
      <p:sp>
        <p:nvSpPr>
          <p:cNvPr id="819" name="Google Shape;8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there could also be 4 clusters…</a:t>
            </a:r>
            <a:endParaRPr dirty="0"/>
          </a:p>
        </p:txBody>
      </p:sp>
      <p:sp>
        <p:nvSpPr>
          <p:cNvPr id="849" name="Google Shape;8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we choose?</a:t>
            </a:r>
            <a:endParaRPr dirty="0"/>
          </a:p>
        </p:txBody>
      </p:sp>
      <p:sp>
        <p:nvSpPr>
          <p:cNvPr id="879" name="Google Shape;8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solution is to try them all and see what gives the best cost with respect to the number of clusters.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plot the distortion as a function of number of clusters.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Typically, as more clusters are added, the distortion, or cost function, will decrease.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first it will decrease by a significant amount with each new cluster added, but will reach a point where adding new clusters does not greatly lower the cost.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point, in this example it is K = 3, is known as the elbow and is the best choice of K for this dataset.</a:t>
            </a:r>
          </a:p>
        </p:txBody>
      </p:sp>
      <p:sp>
        <p:nvSpPr>
          <p:cNvPr id="910" name="Google Shape;91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we initialize the K-Means Clustering Algorithm, we randomly generate the centroids of the K clusters.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how can we insure that we assign realistic values for these centroids?</a:t>
            </a:r>
            <a:endParaRPr dirty="0"/>
          </a:p>
        </p:txBody>
      </p:sp>
      <p:sp>
        <p:nvSpPr>
          <p:cNvPr id="496" name="Google Shape;49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approach is to use the dataset to define the initial centroids.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there are K clusters, K random samples from the dataset are used as the starting centroids.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depending on the distribution of the dataset, this can also lead to some problems.</a:t>
            </a:r>
            <a:endParaRPr dirty="0"/>
          </a:p>
        </p:txBody>
      </p:sp>
      <p:sp>
        <p:nvSpPr>
          <p:cNvPr id="518" name="Google Shape;518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Depending on the values of the initial centroids, the algorithm could become trapped in local minima.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 of how the clusters are not optimal are shown on the bottom right of the slide.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both these cases, the algorithm has reached a point where the cluster assignments will no longer change.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instead of evenly sized clusters, the result is one large cluster and two small 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not an optimal clustering of the data, like what we see on the top right example.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need a way of quantifying the quality of a particular clustering…</a:t>
            </a:r>
            <a:endParaRPr dirty="0"/>
          </a:p>
        </p:txBody>
      </p:sp>
      <p:sp>
        <p:nvSpPr>
          <p:cNvPr id="559" name="Google Shape;5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we run the K-means clustering algorithm and have cluster assignments for each sample, how do we quantify how “good” of a job it did clustering the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this we use the “Distortion Function”.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each sample in the training dataset will be assigned to a cluster, and each cluster will have a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Basically, the distortion function calculates the average distance between each sample datapoint and it’s assigned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formal definition is given here, where a smaller value of the distortion function indicates a better clustering for the same value of K.</a:t>
            </a:r>
            <a:endParaRPr dirty="0"/>
          </a:p>
        </p:txBody>
      </p:sp>
      <p:sp>
        <p:nvSpPr>
          <p:cNvPr id="469" name="Google Shape;46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can score the clustering and compare the relative quality between different random initializations.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safeguard against getting trapped in local minimum, we can compare many randomly initialized K-mean clustering and choose the one with the lowest distortion.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0" name="Google Shape;6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return to our example, the top image will have the lowest cost and should be the clustering we use for further analysis.</a:t>
            </a:r>
            <a:endParaRPr dirty="0"/>
          </a:p>
        </p:txBody>
      </p:sp>
      <p:sp>
        <p:nvSpPr>
          <p:cNvPr id="660" name="Google Shape;66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1" name="Google Shape;75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Another challenge is choosing the correct number of clusters for a given dataset.</a:t>
            </a:r>
            <a:endParaRPr dirty="0"/>
          </a:p>
        </p:txBody>
      </p:sp>
      <p:sp>
        <p:nvSpPr>
          <p:cNvPr id="752" name="Google Shape;75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is an example dataset plotted in 2 dimensions.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should we pick for K?</a:t>
            </a:r>
            <a:endParaRPr dirty="0"/>
          </a:p>
        </p:txBody>
      </p:sp>
      <p:sp>
        <p:nvSpPr>
          <p:cNvPr id="758" name="Google Shape;7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CE9C-847C-48A0-9794-F7A13376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5D5B5-BA81-4B18-8986-7E95A3995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81946-5F90-4D90-9F35-6E4769B1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8202-F2AA-46B7-A803-26F7D93F0C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C115B-638D-4145-9E5B-A89676A6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14258-A123-4106-9830-8FD34521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881-DD84-4B8D-B8A3-D3A9566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0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2766-BA9C-4277-A3F8-C0731E0F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B841C-E638-43C0-96EF-E292001E1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4ED8-FA92-4CDA-A610-13F48D8E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8202-F2AA-46B7-A803-26F7D93F0C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ECD3-B8B7-4060-A485-733B4D6B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53CE9-9FB5-4AD3-8C60-FBB39602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881-DD84-4B8D-B8A3-D3A9566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5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47B8D-A049-425D-9AA8-43718BDBC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3FCBD-6C2F-4CEE-B412-2474B8CC2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4EB58-E790-47E8-B5DC-5CED46F9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8202-F2AA-46B7-A803-26F7D93F0C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5F31-D3B0-4211-92BA-FCDBFAF7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57A6-1A9D-43D5-8B13-B6125BEB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881-DD84-4B8D-B8A3-D3A9566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6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7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8B1C-D2A4-496F-AABA-2575C7F6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C803-9079-4FEE-92CE-F1FF4631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78463-1F8B-4EF4-8A7F-0E79F1DA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8202-F2AA-46B7-A803-26F7D93F0C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8861-86D1-4878-A1B2-8A020229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4E7BF-0501-4AFE-B6E0-9ED834D7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881-DD84-4B8D-B8A3-D3A9566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795A-2E69-427B-914E-30987D08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2F75-E561-43C2-AD43-C630FF2E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B5E5-2A9F-4331-8BCB-D55D2279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8202-F2AA-46B7-A803-26F7D93F0C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B278-9471-4080-B46E-F9A3D9BE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19BD-789B-42B8-98E7-563114F9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881-DD84-4B8D-B8A3-D3A9566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826B-BC9A-4243-8804-5D16D500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0388-345E-4BF2-9F3A-3A78B1920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A8FE5-EF01-4913-8C6B-5EEEBA608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9E4D8-2473-42B1-A161-EA5E064D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8202-F2AA-46B7-A803-26F7D93F0C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E57D9-DC16-4522-A61B-4EBD2001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D7FA-1D64-406E-8264-F0C95637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881-DD84-4B8D-B8A3-D3A9566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044D-BAC1-40F2-9375-CA483688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421F4-4C36-483E-ABCF-8C0C057CC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AB3D8-DC28-4692-8B9C-C9A327703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C8A59-2A5A-47A2-AD56-4FE163FD5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D83A5-B6DB-4850-8203-FDAACB6FE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62727-868C-41FC-A809-118EC095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8202-F2AA-46B7-A803-26F7D93F0C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B4859-4137-4FF6-9926-C21A16D0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E5FD3-6CA5-4A85-89F5-AF3C3D26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881-DD84-4B8D-B8A3-D3A9566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EB59-9DF6-476A-9DDE-94FD816D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ECA89-5D08-43A6-8D3D-72E3833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8202-F2AA-46B7-A803-26F7D93F0C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3DEC2-889B-48FC-AC82-F54C51CF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54BAA-89EC-454D-B8C8-73C1F5AC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881-DD84-4B8D-B8A3-D3A9566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3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58B0D-0541-4A36-A8FB-2DA74CBE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8202-F2AA-46B7-A803-26F7D93F0C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6559A-0B49-4D3E-83D7-87F15B99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51E50-6BEC-41FA-B7BE-EB857513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881-DD84-4B8D-B8A3-D3A9566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2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2CB4-062D-46F3-8BA3-3210531E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0EF7-A48A-49F6-ADC5-AFF1D0D0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6D9B3-4FED-4767-B436-39E7936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9A113-04E2-472C-AEC8-589A02DF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8202-F2AA-46B7-A803-26F7D93F0C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C10BA-6A43-4CA3-B7EC-F6DEAD51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CB726-CB18-48E5-97AB-F24CB361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881-DD84-4B8D-B8A3-D3A9566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3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28CE-5B1C-4E12-AE40-B5BECA2A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15B02-8F91-4F00-AACB-A2C624687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18E5A-8EE3-4122-9498-47F35A214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DAE36-8FFB-4CBF-85CF-C5D72277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8202-F2AA-46B7-A803-26F7D93F0C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6BCDF-7F99-413C-95A0-F25006D0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95AD6-3C59-429B-A714-B51E522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881-DD84-4B8D-B8A3-D3A9566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D6CD7-DDA8-46F3-9BEE-CA8BD338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62E4F-0398-4DF2-8F35-A5055B68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D12C-1413-4762-95AF-AB41888A2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88202-F2AA-46B7-A803-26F7D93F0C2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7DEF9-AB5F-4AA9-8B13-1B214A202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F20F-B894-46EA-A530-A43765E05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7881-DD84-4B8D-B8A3-D3A9566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1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2: Unsupervised Learning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22404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right value of K?</a:t>
            </a:r>
            <a:endParaRPr/>
          </a:p>
        </p:txBody>
      </p:sp>
      <p:cxnSp>
        <p:nvCxnSpPr>
          <p:cNvPr id="761" name="Google Shape;761;p34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62" name="Google Shape;762;p34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63" name="Google Shape;763;p34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4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34"/>
          <p:cNvSpPr txBox="1"/>
          <p:nvPr/>
        </p:nvSpPr>
        <p:spPr>
          <a:xfrm>
            <a:off x="9215438" y="2564149"/>
            <a:ext cx="303666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clusters= 2, 3, or 4 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5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K=2</a:t>
            </a:r>
            <a:endParaRPr/>
          </a:p>
        </p:txBody>
      </p:sp>
      <p:cxnSp>
        <p:nvCxnSpPr>
          <p:cNvPr id="792" name="Google Shape;792;p35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93" name="Google Shape;793;p35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94" name="Google Shape;794;p35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5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5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5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5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35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35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35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35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35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5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35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5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5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5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5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5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5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5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CBE97C-CC9B-4A5E-B21F-E0C698C5F700}"/>
              </a:ext>
            </a:extLst>
          </p:cNvPr>
          <p:cNvSpPr/>
          <p:nvPr/>
        </p:nvSpPr>
        <p:spPr>
          <a:xfrm>
            <a:off x="3847544" y="1590236"/>
            <a:ext cx="1710531" cy="36775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49E175-36AF-4FED-B923-DF1B902836D9}"/>
              </a:ext>
            </a:extLst>
          </p:cNvPr>
          <p:cNvSpPr/>
          <p:nvPr/>
        </p:nvSpPr>
        <p:spPr>
          <a:xfrm>
            <a:off x="6693102" y="1672548"/>
            <a:ext cx="2349291" cy="36775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6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K=3</a:t>
            </a:r>
            <a:endParaRPr/>
          </a:p>
        </p:txBody>
      </p:sp>
      <p:cxnSp>
        <p:nvCxnSpPr>
          <p:cNvPr id="822" name="Google Shape;822;p36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23" name="Google Shape;823;p36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24" name="Google Shape;824;p36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6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36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36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36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36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6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6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36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6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6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6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6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6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36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6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6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6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6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36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36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36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03DFE-0E77-41B5-999A-5ADC0EB5DF26}"/>
              </a:ext>
            </a:extLst>
          </p:cNvPr>
          <p:cNvSpPr/>
          <p:nvPr/>
        </p:nvSpPr>
        <p:spPr>
          <a:xfrm>
            <a:off x="4187900" y="1590237"/>
            <a:ext cx="1379891" cy="1556927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C05D01-4420-48C4-B11F-1A82E1B136C7}"/>
              </a:ext>
            </a:extLst>
          </p:cNvPr>
          <p:cNvSpPr/>
          <p:nvPr/>
        </p:nvSpPr>
        <p:spPr>
          <a:xfrm>
            <a:off x="3804784" y="3304326"/>
            <a:ext cx="1773610" cy="165702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6D6810-3332-4927-BA7F-35CC631F4636}"/>
              </a:ext>
            </a:extLst>
          </p:cNvPr>
          <p:cNvSpPr/>
          <p:nvPr/>
        </p:nvSpPr>
        <p:spPr>
          <a:xfrm>
            <a:off x="6855223" y="1732627"/>
            <a:ext cx="2181936" cy="349270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7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K=4</a:t>
            </a:r>
            <a:endParaRPr/>
          </a:p>
        </p:txBody>
      </p:sp>
      <p:cxnSp>
        <p:nvCxnSpPr>
          <p:cNvPr id="852" name="Google Shape;852;p37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53" name="Google Shape;853;p37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54" name="Google Shape;854;p37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7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7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37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37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37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37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7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37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37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37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37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7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7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7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7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37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37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37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7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7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7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7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F78245-8415-413E-B022-8C293EEB4A21}"/>
              </a:ext>
            </a:extLst>
          </p:cNvPr>
          <p:cNvSpPr/>
          <p:nvPr/>
        </p:nvSpPr>
        <p:spPr>
          <a:xfrm>
            <a:off x="4187900" y="1590237"/>
            <a:ext cx="1379891" cy="1556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5D3485-25C2-4768-9828-7A3260467ADF}"/>
              </a:ext>
            </a:extLst>
          </p:cNvPr>
          <p:cNvSpPr/>
          <p:nvPr/>
        </p:nvSpPr>
        <p:spPr>
          <a:xfrm>
            <a:off x="3835588" y="3332014"/>
            <a:ext cx="1637365" cy="1745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701D75-B1FB-48C3-A49F-BA0764BFB936}"/>
              </a:ext>
            </a:extLst>
          </p:cNvPr>
          <p:cNvSpPr/>
          <p:nvPr/>
        </p:nvSpPr>
        <p:spPr>
          <a:xfrm>
            <a:off x="6989697" y="2009668"/>
            <a:ext cx="2052697" cy="1605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6399D5-7D01-4239-B478-7F6AD09794BB}"/>
              </a:ext>
            </a:extLst>
          </p:cNvPr>
          <p:cNvSpPr/>
          <p:nvPr/>
        </p:nvSpPr>
        <p:spPr>
          <a:xfrm>
            <a:off x="6810297" y="3685674"/>
            <a:ext cx="1825700" cy="1556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8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right value of K?</a:t>
            </a:r>
            <a:endParaRPr/>
          </a:p>
        </p:txBody>
      </p:sp>
      <p:cxnSp>
        <p:nvCxnSpPr>
          <p:cNvPr id="882" name="Google Shape;882;p38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83" name="Google Shape;883;p38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84" name="Google Shape;884;p38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38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38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38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38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38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8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8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8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8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38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8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38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38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38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38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38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38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38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38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8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38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38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38"/>
          <p:cNvSpPr txBox="1"/>
          <p:nvPr/>
        </p:nvSpPr>
        <p:spPr>
          <a:xfrm>
            <a:off x="9215438" y="2564149"/>
            <a:ext cx="3036665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clusters= 2, 3, or 4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decide K?</a:t>
            </a:r>
            <a:endParaRPr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876701-8E43-442C-90AC-E0F37522E265}"/>
              </a:ext>
            </a:extLst>
          </p:cNvPr>
          <p:cNvSpPr/>
          <p:nvPr/>
        </p:nvSpPr>
        <p:spPr>
          <a:xfrm>
            <a:off x="4187900" y="1590237"/>
            <a:ext cx="1379891" cy="1556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FA1B94-F2F7-41D1-91B0-0035175275E1}"/>
              </a:ext>
            </a:extLst>
          </p:cNvPr>
          <p:cNvSpPr/>
          <p:nvPr/>
        </p:nvSpPr>
        <p:spPr>
          <a:xfrm>
            <a:off x="3835588" y="3332014"/>
            <a:ext cx="1637365" cy="1745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66F5272-8248-496B-B797-92D4AC0CD371}"/>
              </a:ext>
            </a:extLst>
          </p:cNvPr>
          <p:cNvSpPr/>
          <p:nvPr/>
        </p:nvSpPr>
        <p:spPr>
          <a:xfrm>
            <a:off x="6989697" y="2009668"/>
            <a:ext cx="2052697" cy="1605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276274-33AC-4884-8E27-8CE516366FAA}"/>
              </a:ext>
            </a:extLst>
          </p:cNvPr>
          <p:cNvSpPr/>
          <p:nvPr/>
        </p:nvSpPr>
        <p:spPr>
          <a:xfrm>
            <a:off x="6810297" y="3685674"/>
            <a:ext cx="1825700" cy="1556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8E74CD-5471-4F60-8EAE-8F1FA0A605A0}"/>
              </a:ext>
            </a:extLst>
          </p:cNvPr>
          <p:cNvSpPr/>
          <p:nvPr/>
        </p:nvSpPr>
        <p:spPr>
          <a:xfrm>
            <a:off x="4118673" y="1606591"/>
            <a:ext cx="1379891" cy="1556927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BC4760-BE08-4771-80D3-992D238F50D8}"/>
              </a:ext>
            </a:extLst>
          </p:cNvPr>
          <p:cNvSpPr/>
          <p:nvPr/>
        </p:nvSpPr>
        <p:spPr>
          <a:xfrm>
            <a:off x="3804784" y="3304326"/>
            <a:ext cx="1773610" cy="165702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AA1CB23-25E2-47B8-A278-D844D629CD06}"/>
              </a:ext>
            </a:extLst>
          </p:cNvPr>
          <p:cNvSpPr/>
          <p:nvPr/>
        </p:nvSpPr>
        <p:spPr>
          <a:xfrm>
            <a:off x="6855223" y="1732627"/>
            <a:ext cx="2181936" cy="349270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C536D3-974A-4808-8E19-6ED825238EC6}"/>
              </a:ext>
            </a:extLst>
          </p:cNvPr>
          <p:cNvSpPr/>
          <p:nvPr/>
        </p:nvSpPr>
        <p:spPr>
          <a:xfrm>
            <a:off x="3847544" y="1590236"/>
            <a:ext cx="1710531" cy="36775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F1B956-B37C-495A-83C4-ED8A35ABEFF5}"/>
              </a:ext>
            </a:extLst>
          </p:cNvPr>
          <p:cNvSpPr/>
          <p:nvPr/>
        </p:nvSpPr>
        <p:spPr>
          <a:xfrm>
            <a:off x="6693102" y="1672548"/>
            <a:ext cx="2349291" cy="36775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9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value of K</a:t>
            </a:r>
            <a:endParaRPr/>
          </a:p>
        </p:txBody>
      </p:sp>
      <p:sp>
        <p:nvSpPr>
          <p:cNvPr id="913" name="Google Shape;913;p39"/>
          <p:cNvSpPr txBox="1"/>
          <p:nvPr/>
        </p:nvSpPr>
        <p:spPr>
          <a:xfrm>
            <a:off x="508000" y="1025685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 method:</a:t>
            </a:r>
            <a:endParaRPr/>
          </a:p>
        </p:txBody>
      </p:sp>
      <p:graphicFrame>
        <p:nvGraphicFramePr>
          <p:cNvPr id="914" name="Google Shape;914;p39"/>
          <p:cNvGraphicFramePr/>
          <p:nvPr/>
        </p:nvGraphicFramePr>
        <p:xfrm>
          <a:off x="812799" y="2006600"/>
          <a:ext cx="8600141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15" name="Google Shape;915;p39"/>
          <p:cNvGrpSpPr/>
          <p:nvPr/>
        </p:nvGrpSpPr>
        <p:grpSpPr>
          <a:xfrm rot="-5400000">
            <a:off x="-518906" y="3291919"/>
            <a:ext cx="2463801" cy="502766"/>
            <a:chOff x="533400" y="1544564"/>
            <a:chExt cx="1981200" cy="404286"/>
          </a:xfrm>
        </p:grpSpPr>
        <p:sp>
          <p:nvSpPr>
            <p:cNvPr id="916" name="Google Shape;916;p39"/>
            <p:cNvSpPr txBox="1"/>
            <p:nvPr/>
          </p:nvSpPr>
          <p:spPr>
            <a:xfrm>
              <a:off x="533400" y="1544564"/>
              <a:ext cx="1981200" cy="404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 function </a:t>
              </a:r>
              <a:endParaRPr/>
            </a:p>
          </p:txBody>
        </p:sp>
        <p:pic>
          <p:nvPicPr>
            <p:cNvPr id="917" name="Google Shape;917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8" name="Google Shape;918;p39"/>
          <p:cNvSpPr txBox="1"/>
          <p:nvPr/>
        </p:nvSpPr>
        <p:spPr>
          <a:xfrm>
            <a:off x="2148096" y="5396275"/>
            <a:ext cx="2931905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(no. of clusters)</a:t>
            </a:r>
            <a:endParaRPr dirty="0"/>
          </a:p>
        </p:txBody>
      </p:sp>
      <p:pic>
        <p:nvPicPr>
          <p:cNvPr id="924" name="Google Shape;924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0401" y="5548630"/>
            <a:ext cx="287020" cy="23114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39"/>
          <p:cNvSpPr txBox="1"/>
          <p:nvPr/>
        </p:nvSpPr>
        <p:spPr>
          <a:xfrm>
            <a:off x="3653145" y="2877705"/>
            <a:ext cx="7709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</a:t>
            </a:r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20372-13FD-47CC-9636-3247C76C9B85}"/>
              </a:ext>
            </a:extLst>
          </p:cNvPr>
          <p:cNvCxnSpPr/>
          <p:nvPr/>
        </p:nvCxnSpPr>
        <p:spPr>
          <a:xfrm>
            <a:off x="1930401" y="2124635"/>
            <a:ext cx="974164" cy="130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5B76C4-A7BB-44FD-B16D-A2C2B63818D7}"/>
              </a:ext>
            </a:extLst>
          </p:cNvPr>
          <p:cNvCxnSpPr>
            <a:cxnSpLocks/>
          </p:cNvCxnSpPr>
          <p:nvPr/>
        </p:nvCxnSpPr>
        <p:spPr>
          <a:xfrm>
            <a:off x="2870154" y="3396128"/>
            <a:ext cx="1168449" cy="1048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D312ED-B3DB-4D39-B727-2F3330F93CF6}"/>
              </a:ext>
            </a:extLst>
          </p:cNvPr>
          <p:cNvCxnSpPr>
            <a:cxnSpLocks/>
          </p:cNvCxnSpPr>
          <p:nvPr/>
        </p:nvCxnSpPr>
        <p:spPr>
          <a:xfrm flipH="1" flipV="1">
            <a:off x="4038603" y="4445000"/>
            <a:ext cx="1041398" cy="14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588DEE-9C92-44FC-B337-02019F15A942}"/>
              </a:ext>
            </a:extLst>
          </p:cNvPr>
          <p:cNvCxnSpPr>
            <a:cxnSpLocks/>
          </p:cNvCxnSpPr>
          <p:nvPr/>
        </p:nvCxnSpPr>
        <p:spPr>
          <a:xfrm flipH="1" flipV="1">
            <a:off x="5080001" y="4599379"/>
            <a:ext cx="4063999" cy="17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9F1F15F-05DA-4314-8527-71C650D6CA02}"/>
              </a:ext>
            </a:extLst>
          </p:cNvPr>
          <p:cNvSpPr/>
          <p:nvPr/>
        </p:nvSpPr>
        <p:spPr>
          <a:xfrm rot="1908203">
            <a:off x="4188728" y="3620701"/>
            <a:ext cx="470667" cy="621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Clustering Optimization Objective</a:t>
            </a:r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Question: How would quantify the quality of a particular clustering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/>
          <p:nvPr/>
        </p:nvSpPr>
        <p:spPr>
          <a:xfrm>
            <a:off x="539667" y="1295401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Randomly initialize      cluster centroids</a:t>
            </a:r>
            <a:endParaRPr/>
          </a:p>
        </p:txBody>
      </p:sp>
      <p:sp>
        <p:nvSpPr>
          <p:cNvPr id="499" name="Google Shape;499;p28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500" name="Google Shape;50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3813" y="1448651"/>
            <a:ext cx="3456432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8"/>
          <p:cNvSpPr txBox="1"/>
          <p:nvPr/>
        </p:nvSpPr>
        <p:spPr>
          <a:xfrm>
            <a:off x="546536" y="1821691"/>
            <a:ext cx="11074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=  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index (from 1 to     ) of cluster centroid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closest to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  =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average (mean) of points assigned to cluster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pic>
        <p:nvPicPr>
          <p:cNvPr id="502" name="Google Shape;50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833" y="288627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9276" y="3312233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78681" y="4447326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66069" y="2573668"/>
            <a:ext cx="307340" cy="1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9058" y="395353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09726" y="1486079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8035" y="299334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32993" y="4436952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4488" y="3941051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07639" y="2447938"/>
            <a:ext cx="100584" cy="2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8"/>
          <p:cNvSpPr txBox="1"/>
          <p:nvPr/>
        </p:nvSpPr>
        <p:spPr>
          <a:xfrm>
            <a:off x="9929813" y="2886475"/>
            <a:ext cx="201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Assignment</a:t>
            </a:r>
            <a:endParaRPr/>
          </a:p>
        </p:txBody>
      </p:sp>
      <p:sp>
        <p:nvSpPr>
          <p:cNvPr id="513" name="Google Shape;513;p28"/>
          <p:cNvSpPr txBox="1"/>
          <p:nvPr/>
        </p:nvSpPr>
        <p:spPr>
          <a:xfrm>
            <a:off x="10503426" y="4396772"/>
            <a:ext cx="1696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Centroids</a:t>
            </a:r>
            <a:endParaRPr/>
          </a:p>
        </p:txBody>
      </p:sp>
      <p:sp>
        <p:nvSpPr>
          <p:cNvPr id="514" name="Google Shape;514;p28"/>
          <p:cNvSpPr txBox="1"/>
          <p:nvPr/>
        </p:nvSpPr>
        <p:spPr>
          <a:xfrm>
            <a:off x="835600" y="6277047"/>
            <a:ext cx="58269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How do we select initial centroid?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initialization</a:t>
            </a:r>
            <a:endParaRPr/>
          </a:p>
        </p:txBody>
      </p:sp>
      <p:cxnSp>
        <p:nvCxnSpPr>
          <p:cNvPr id="521" name="Google Shape;521;p29"/>
          <p:cNvCxnSpPr/>
          <p:nvPr/>
        </p:nvCxnSpPr>
        <p:spPr>
          <a:xfrm rot="10800000">
            <a:off x="7493867" y="685802"/>
            <a:ext cx="0" cy="245767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2" name="Google Shape;522;p29"/>
          <p:cNvCxnSpPr/>
          <p:nvPr/>
        </p:nvCxnSpPr>
        <p:spPr>
          <a:xfrm rot="10800000" flipH="1">
            <a:off x="7268888" y="2878124"/>
            <a:ext cx="4415112" cy="19133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23" name="Google Shape;523;p29"/>
          <p:cNvSpPr txBox="1"/>
          <p:nvPr/>
        </p:nvSpPr>
        <p:spPr>
          <a:xfrm>
            <a:off x="508000" y="1316277"/>
            <a:ext cx="5994400" cy="411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pick     training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                    equal to these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examples.</a:t>
            </a:r>
            <a:endParaRPr/>
          </a:p>
        </p:txBody>
      </p:sp>
      <p:pic>
        <p:nvPicPr>
          <p:cNvPr id="524" name="Google Shape;52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2400" y="4439730"/>
            <a:ext cx="1930400" cy="28171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9"/>
          <p:cNvSpPr/>
          <p:nvPr/>
        </p:nvSpPr>
        <p:spPr>
          <a:xfrm>
            <a:off x="8107683" y="245364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9"/>
          <p:cNvSpPr/>
          <p:nvPr/>
        </p:nvSpPr>
        <p:spPr>
          <a:xfrm>
            <a:off x="8493062" y="210599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9"/>
          <p:cNvSpPr/>
          <p:nvPr/>
        </p:nvSpPr>
        <p:spPr>
          <a:xfrm>
            <a:off x="8818883" y="17605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9"/>
          <p:cNvSpPr/>
          <p:nvPr/>
        </p:nvSpPr>
        <p:spPr>
          <a:xfrm>
            <a:off x="8879842" y="22685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9"/>
          <p:cNvSpPr/>
          <p:nvPr/>
        </p:nvSpPr>
        <p:spPr>
          <a:xfrm>
            <a:off x="8171457" y="184404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9"/>
          <p:cNvSpPr/>
          <p:nvPr/>
        </p:nvSpPr>
        <p:spPr>
          <a:xfrm>
            <a:off x="10058401" y="13368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10689022" y="129540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10871201" y="88900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9"/>
          <p:cNvSpPr/>
          <p:nvPr/>
        </p:nvSpPr>
        <p:spPr>
          <a:xfrm>
            <a:off x="10223774" y="97249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9"/>
          <p:cNvSpPr/>
          <p:nvPr/>
        </p:nvSpPr>
        <p:spPr>
          <a:xfrm>
            <a:off x="10977526" y="162111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10426974" y="1682077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6" name="Google Shape;536;p29"/>
          <p:cNvCxnSpPr/>
          <p:nvPr/>
        </p:nvCxnSpPr>
        <p:spPr>
          <a:xfrm rot="10800000">
            <a:off x="7493867" y="3714523"/>
            <a:ext cx="0" cy="245767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7" name="Google Shape;537;p29"/>
          <p:cNvCxnSpPr/>
          <p:nvPr/>
        </p:nvCxnSpPr>
        <p:spPr>
          <a:xfrm rot="10800000" flipH="1">
            <a:off x="7268888" y="5906846"/>
            <a:ext cx="4415112" cy="19133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38" name="Google Shape;538;p29"/>
          <p:cNvSpPr/>
          <p:nvPr/>
        </p:nvSpPr>
        <p:spPr>
          <a:xfrm>
            <a:off x="8107683" y="548236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9"/>
          <p:cNvSpPr/>
          <p:nvPr/>
        </p:nvSpPr>
        <p:spPr>
          <a:xfrm>
            <a:off x="8493062" y="513471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8818883" y="47892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9"/>
          <p:cNvSpPr/>
          <p:nvPr/>
        </p:nvSpPr>
        <p:spPr>
          <a:xfrm>
            <a:off x="8879842" y="52972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9"/>
          <p:cNvSpPr/>
          <p:nvPr/>
        </p:nvSpPr>
        <p:spPr>
          <a:xfrm>
            <a:off x="8171457" y="487276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10058401" y="43655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10689022" y="432412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10871201" y="391772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9"/>
          <p:cNvSpPr/>
          <p:nvPr/>
        </p:nvSpPr>
        <p:spPr>
          <a:xfrm>
            <a:off x="10223774" y="4001214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9"/>
          <p:cNvSpPr/>
          <p:nvPr/>
        </p:nvSpPr>
        <p:spPr>
          <a:xfrm>
            <a:off x="10977526" y="4649839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10426974" y="471079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2587" y="1490976"/>
            <a:ext cx="1347216" cy="31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20070" y="2667664"/>
            <a:ext cx="373125" cy="300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318" y="4933722"/>
            <a:ext cx="373125" cy="300481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9"/>
          <p:cNvSpPr/>
          <p:nvPr/>
        </p:nvSpPr>
        <p:spPr>
          <a:xfrm rot="-8065706">
            <a:off x="8238919" y="4961855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9"/>
          <p:cNvSpPr/>
          <p:nvPr/>
        </p:nvSpPr>
        <p:spPr>
          <a:xfrm rot="-8065706">
            <a:off x="10600910" y="105278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9"/>
          <p:cNvSpPr/>
          <p:nvPr/>
        </p:nvSpPr>
        <p:spPr>
          <a:xfrm rot="-8065706">
            <a:off x="8519144" y="2014602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9"/>
          <p:cNvSpPr/>
          <p:nvPr/>
        </p:nvSpPr>
        <p:spPr>
          <a:xfrm rot="-8065706">
            <a:off x="8927283" y="5201753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9"/>
          <p:cNvSpPr txBox="1"/>
          <p:nvPr/>
        </p:nvSpPr>
        <p:spPr>
          <a:xfrm>
            <a:off x="835600" y="6277047"/>
            <a:ext cx="52303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Issue with random selection?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optima</a:t>
            </a:r>
            <a:endParaRPr/>
          </a:p>
        </p:txBody>
      </p:sp>
      <p:grpSp>
        <p:nvGrpSpPr>
          <p:cNvPr id="562" name="Google Shape;562;p30"/>
          <p:cNvGrpSpPr/>
          <p:nvPr/>
        </p:nvGrpSpPr>
        <p:grpSpPr>
          <a:xfrm>
            <a:off x="1016000" y="1397000"/>
            <a:ext cx="3860800" cy="2907661"/>
            <a:chOff x="762000" y="1047750"/>
            <a:chExt cx="2895600" cy="2180746"/>
          </a:xfrm>
        </p:grpSpPr>
        <p:cxnSp>
          <p:nvCxnSpPr>
            <p:cNvPr id="563" name="Google Shape;563;p30"/>
            <p:cNvCxnSpPr/>
            <p:nvPr/>
          </p:nvCxnSpPr>
          <p:spPr>
            <a:xfrm rot="10800000">
              <a:off x="930734" y="1047750"/>
              <a:ext cx="0" cy="2180746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64" name="Google Shape;564;p30"/>
            <p:cNvCxnSpPr/>
            <p:nvPr/>
          </p:nvCxnSpPr>
          <p:spPr>
            <a:xfrm>
              <a:off x="762000" y="3043830"/>
              <a:ext cx="2895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565" name="Google Shape;565;p30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30"/>
          <p:cNvGrpSpPr/>
          <p:nvPr/>
        </p:nvGrpSpPr>
        <p:grpSpPr>
          <a:xfrm>
            <a:off x="5771797" y="371026"/>
            <a:ext cx="3352800" cy="2519369"/>
            <a:chOff x="4328848" y="278269"/>
            <a:chExt cx="2514600" cy="1889527"/>
          </a:xfrm>
        </p:grpSpPr>
        <p:sp>
          <p:nvSpPr>
            <p:cNvPr id="582" name="Google Shape;582;p30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0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0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5" name="Google Shape;585;p30"/>
            <p:cNvCxnSpPr/>
            <p:nvPr/>
          </p:nvCxnSpPr>
          <p:spPr>
            <a:xfrm rot="10800000">
              <a:off x="4475380" y="278269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86" name="Google Shape;586;p30"/>
            <p:cNvCxnSpPr/>
            <p:nvPr/>
          </p:nvCxnSpPr>
          <p:spPr>
            <a:xfrm>
              <a:off x="4328848" y="2007790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587" name="Google Shape;587;p30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30"/>
          <p:cNvGrpSpPr/>
          <p:nvPr/>
        </p:nvGrpSpPr>
        <p:grpSpPr>
          <a:xfrm>
            <a:off x="5080000" y="3937001"/>
            <a:ext cx="3352800" cy="2519369"/>
            <a:chOff x="3810000" y="2952750"/>
            <a:chExt cx="2514600" cy="1889527"/>
          </a:xfrm>
        </p:grpSpPr>
        <p:sp>
          <p:nvSpPr>
            <p:cNvPr id="604" name="Google Shape;604;p30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7" name="Google Shape;607;p30"/>
            <p:cNvCxnSpPr/>
            <p:nvPr/>
          </p:nvCxnSpPr>
          <p:spPr>
            <a:xfrm rot="10800000">
              <a:off x="3956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08" name="Google Shape;608;p30"/>
            <p:cNvCxnSpPr/>
            <p:nvPr/>
          </p:nvCxnSpPr>
          <p:spPr>
            <a:xfrm>
              <a:off x="3810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09" name="Google Shape;609;p30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30"/>
          <p:cNvGrpSpPr/>
          <p:nvPr/>
        </p:nvGrpSpPr>
        <p:grpSpPr>
          <a:xfrm>
            <a:off x="8636000" y="3879562"/>
            <a:ext cx="3352800" cy="2576807"/>
            <a:chOff x="6477000" y="2909672"/>
            <a:chExt cx="2514600" cy="1932605"/>
          </a:xfrm>
        </p:grpSpPr>
        <p:sp>
          <p:nvSpPr>
            <p:cNvPr id="626" name="Google Shape;626;p3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9" name="Google Shape;629;p30"/>
            <p:cNvCxnSpPr/>
            <p:nvPr/>
          </p:nvCxnSpPr>
          <p:spPr>
            <a:xfrm rot="10800000">
              <a:off x="6623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30" name="Google Shape;630;p30"/>
            <p:cNvCxnSpPr/>
            <p:nvPr/>
          </p:nvCxnSpPr>
          <p:spPr>
            <a:xfrm>
              <a:off x="6477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31" name="Google Shape;631;p30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30"/>
          <p:cNvSpPr txBox="1"/>
          <p:nvPr/>
        </p:nvSpPr>
        <p:spPr>
          <a:xfrm>
            <a:off x="835600" y="6277047"/>
            <a:ext cx="13917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optimization objective</a:t>
            </a:r>
            <a:endParaRPr/>
          </a:p>
        </p:txBody>
      </p:sp>
      <p:sp>
        <p:nvSpPr>
          <p:cNvPr id="472" name="Google Shape;472;p26"/>
          <p:cNvSpPr txBox="1"/>
          <p:nvPr/>
        </p:nvSpPr>
        <p:spPr>
          <a:xfrm>
            <a:off x="711200" y="1048862"/>
            <a:ext cx="11074400" cy="234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index of cluster (1,2,…,   ) to which example          is currently assigned</a:t>
            </a:r>
            <a:endParaRPr/>
          </a:p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cluster centroid     (              )</a:t>
            </a:r>
            <a:endParaRPr/>
          </a:p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cluster centroid of cluster to which example          has been assigned</a:t>
            </a:r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508000" y="3362484"/>
            <a:ext cx="11074400" cy="99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objective: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796" y="110971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9952" y="1109715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1336" y="2408549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1360" y="2108200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2500" y="2553540"/>
            <a:ext cx="673608" cy="27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81831" y="4539799"/>
            <a:ext cx="6632448" cy="74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73305" y="5456756"/>
            <a:ext cx="1378459" cy="20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19398" y="2105227"/>
            <a:ext cx="117602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07779" y="1230901"/>
            <a:ext cx="287020" cy="23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165601" y="2119404"/>
            <a:ext cx="154940" cy="238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 txBox="1"/>
          <p:nvPr/>
        </p:nvSpPr>
        <p:spPr>
          <a:xfrm>
            <a:off x="9401175" y="5514975"/>
            <a:ext cx="26468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Distortion Function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354DC-193F-40A7-99AB-2E55B7F938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8251" y="4167599"/>
            <a:ext cx="7830643" cy="1457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1"/>
          <p:cNvSpPr txBox="1"/>
          <p:nvPr/>
        </p:nvSpPr>
        <p:spPr>
          <a:xfrm>
            <a:off x="546536" y="1074023"/>
            <a:ext cx="11074400" cy="33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= 1 to 100 {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Randomly initialize K-means.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Run K-means. Get                                             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Compute cost function (distortion)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sp>
        <p:nvSpPr>
          <p:cNvPr id="653" name="Google Shape;653;p31"/>
          <p:cNvSpPr txBox="1"/>
          <p:nvPr/>
        </p:nvSpPr>
        <p:spPr>
          <a:xfrm>
            <a:off x="539667" y="5150247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clustering that gave lowest cost</a:t>
            </a:r>
            <a:endParaRPr/>
          </a:p>
        </p:txBody>
      </p:sp>
      <p:sp>
        <p:nvSpPr>
          <p:cNvPr id="654" name="Google Shape;654;p31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initialization: Run K-mean multiple times</a:t>
            </a:r>
            <a:endParaRPr/>
          </a:p>
        </p:txBody>
      </p:sp>
      <p:pic>
        <p:nvPicPr>
          <p:cNvPr id="655" name="Google Shape;6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291" y="2540453"/>
            <a:ext cx="4258056" cy="45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2323" y="3469173"/>
            <a:ext cx="4821936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9664" y="5185828"/>
            <a:ext cx="4821936" cy="48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optima</a:t>
            </a:r>
            <a:endParaRPr/>
          </a:p>
        </p:txBody>
      </p:sp>
      <p:grpSp>
        <p:nvGrpSpPr>
          <p:cNvPr id="663" name="Google Shape;663;p32"/>
          <p:cNvGrpSpPr/>
          <p:nvPr/>
        </p:nvGrpSpPr>
        <p:grpSpPr>
          <a:xfrm>
            <a:off x="1016000" y="1397000"/>
            <a:ext cx="3860800" cy="2907661"/>
            <a:chOff x="762000" y="1047750"/>
            <a:chExt cx="2895600" cy="2180746"/>
          </a:xfrm>
        </p:grpSpPr>
        <p:cxnSp>
          <p:nvCxnSpPr>
            <p:cNvPr id="664" name="Google Shape;664;p32"/>
            <p:cNvCxnSpPr/>
            <p:nvPr/>
          </p:nvCxnSpPr>
          <p:spPr>
            <a:xfrm rot="10800000">
              <a:off x="930734" y="1047750"/>
              <a:ext cx="0" cy="2180746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65" name="Google Shape;665;p32"/>
            <p:cNvCxnSpPr/>
            <p:nvPr/>
          </p:nvCxnSpPr>
          <p:spPr>
            <a:xfrm>
              <a:off x="762000" y="3043830"/>
              <a:ext cx="2895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66" name="Google Shape;666;p32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p32"/>
          <p:cNvGrpSpPr/>
          <p:nvPr/>
        </p:nvGrpSpPr>
        <p:grpSpPr>
          <a:xfrm>
            <a:off x="5771797" y="371026"/>
            <a:ext cx="3352800" cy="2519369"/>
            <a:chOff x="4328848" y="278269"/>
            <a:chExt cx="2514600" cy="1889527"/>
          </a:xfrm>
        </p:grpSpPr>
        <p:sp>
          <p:nvSpPr>
            <p:cNvPr id="683" name="Google Shape;683;p32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" name="Google Shape;686;p32"/>
            <p:cNvCxnSpPr/>
            <p:nvPr/>
          </p:nvCxnSpPr>
          <p:spPr>
            <a:xfrm rot="10800000">
              <a:off x="4475380" y="278269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87" name="Google Shape;687;p32"/>
            <p:cNvCxnSpPr/>
            <p:nvPr/>
          </p:nvCxnSpPr>
          <p:spPr>
            <a:xfrm>
              <a:off x="4328848" y="2007790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88" name="Google Shape;688;p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32"/>
          <p:cNvGrpSpPr/>
          <p:nvPr/>
        </p:nvGrpSpPr>
        <p:grpSpPr>
          <a:xfrm>
            <a:off x="5080000" y="3937001"/>
            <a:ext cx="3352800" cy="2519369"/>
            <a:chOff x="3810000" y="2952750"/>
            <a:chExt cx="2514600" cy="1889527"/>
          </a:xfrm>
        </p:grpSpPr>
        <p:sp>
          <p:nvSpPr>
            <p:cNvPr id="705" name="Google Shape;705;p32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2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2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8" name="Google Shape;708;p32"/>
            <p:cNvCxnSpPr/>
            <p:nvPr/>
          </p:nvCxnSpPr>
          <p:spPr>
            <a:xfrm rot="10800000">
              <a:off x="3956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09" name="Google Shape;709;p32"/>
            <p:cNvCxnSpPr/>
            <p:nvPr/>
          </p:nvCxnSpPr>
          <p:spPr>
            <a:xfrm>
              <a:off x="3810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10" name="Google Shape;710;p32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32"/>
          <p:cNvGrpSpPr/>
          <p:nvPr/>
        </p:nvGrpSpPr>
        <p:grpSpPr>
          <a:xfrm>
            <a:off x="8636000" y="3879562"/>
            <a:ext cx="3352800" cy="2576807"/>
            <a:chOff x="6477000" y="2909672"/>
            <a:chExt cx="2514600" cy="1932605"/>
          </a:xfrm>
        </p:grpSpPr>
        <p:sp>
          <p:nvSpPr>
            <p:cNvPr id="727" name="Google Shape;727;p32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2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0" name="Google Shape;730;p32"/>
            <p:cNvCxnSpPr/>
            <p:nvPr/>
          </p:nvCxnSpPr>
          <p:spPr>
            <a:xfrm rot="10800000">
              <a:off x="6623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1" name="Google Shape;731;p32"/>
            <p:cNvCxnSpPr/>
            <p:nvPr/>
          </p:nvCxnSpPr>
          <p:spPr>
            <a:xfrm>
              <a:off x="6477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32" name="Google Shape;732;p32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8" name="Google Shape;748;p32"/>
          <p:cNvSpPr txBox="1"/>
          <p:nvPr/>
        </p:nvSpPr>
        <p:spPr>
          <a:xfrm>
            <a:off x="9185367" y="1365779"/>
            <a:ext cx="1676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Lowest cost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3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Number of Clusters</a:t>
            </a:r>
            <a:endParaRPr/>
          </a:p>
        </p:txBody>
      </p:sp>
      <p:sp>
        <p:nvSpPr>
          <p:cNvPr id="755" name="Google Shape;755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How do we know how many clusters are there in the feature space?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Microsoft Office PowerPoint</Application>
  <PresentationFormat>Widescreen</PresentationFormat>
  <Paragraphs>117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AIM-AHEAD Introductory Courses in AI/ML Concepts</vt:lpstr>
      <vt:lpstr>Clustering Optimization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of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AIM-AHEAD Introductory Courses in AI/ML Concepts</dc:title>
  <dc:creator>Matthew D. McCoy</dc:creator>
  <cp:lastModifiedBy>Matthew D. McCoy</cp:lastModifiedBy>
  <cp:revision>1</cp:revision>
  <dcterms:created xsi:type="dcterms:W3CDTF">2023-08-15T19:51:10Z</dcterms:created>
  <dcterms:modified xsi:type="dcterms:W3CDTF">2023-08-15T19:51:35Z</dcterms:modified>
</cp:coreProperties>
</file>