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7.xml" ContentType="application/vnd.openxmlformats-officedocument.presentationml.notesSlide+xml"/>
  <Override PartName="/ppt/ink/ink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3.xml" ContentType="application/vnd.openxmlformats-officedocument.presentationml.notesSlide+xml"/>
  <Override PartName="/ppt/ink/ink8.xml" ContentType="application/inkml+xml"/>
  <Override PartName="/ppt/notesSlides/notesSlide1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5.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1990" r:id="rId3"/>
    <p:sldId id="1991" r:id="rId4"/>
    <p:sldId id="258" r:id="rId5"/>
    <p:sldId id="259" r:id="rId6"/>
    <p:sldId id="260" r:id="rId7"/>
    <p:sldId id="1992" r:id="rId8"/>
    <p:sldId id="1993" r:id="rId9"/>
    <p:sldId id="1994" r:id="rId10"/>
    <p:sldId id="1995" r:id="rId11"/>
    <p:sldId id="2015" r:id="rId12"/>
    <p:sldId id="2017" r:id="rId13"/>
    <p:sldId id="2019" r:id="rId14"/>
    <p:sldId id="2020" r:id="rId15"/>
    <p:sldId id="2018" r:id="rId16"/>
    <p:sldId id="400" r:id="rId17"/>
    <p:sldId id="2023" r:id="rId18"/>
    <p:sldId id="2025" r:id="rId19"/>
    <p:sldId id="2021" r:id="rId20"/>
    <p:sldId id="2026" r:id="rId21"/>
    <p:sldId id="2047" r:id="rId22"/>
    <p:sldId id="2048" r:id="rId23"/>
    <p:sldId id="2049" r:id="rId24"/>
    <p:sldId id="205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5" autoAdjust="0"/>
    <p:restoredTop sz="66863" autoAdjust="0"/>
  </p:normalViewPr>
  <p:slideViewPr>
    <p:cSldViewPr snapToGrid="0">
      <p:cViewPr varScale="1">
        <p:scale>
          <a:sx n="72" d="100"/>
          <a:sy n="72" d="100"/>
        </p:scale>
        <p:origin x="16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4:51:21.904"/>
    </inkml:context>
    <inkml:brush xml:id="br0">
      <inkml:brushProperty name="width" value="0.05" units="cm"/>
      <inkml:brushProperty name="height" value="0.05" units="cm"/>
    </inkml:brush>
  </inkml:definitions>
  <inkml:trace contextRef="#ctx0" brushRef="#br0">5695 1 24575,'0'62'0,"-2"-22"0,1 0 0,3 0 0,1 0 0,2 0 0,2-1 0,12 40 0,-9-44 0,-2 1 0,-1 0 0,-2 0 0,2 51 0,-5-50 0,13 78 0,-7-68 0,0 53 0,-6-43 0,17 113 0,-12-120 0,-3 0 0,-3 93 0,2 25 0,13-61 0,-9-70 0,3 59 0,-8-34 0,17 116 0,16 42 0,-27-166 0,-2 0 0,-2 0 0,-7 100 0,0-38 0,3 674 0,-1-764 0,-2 0 0,-10 45 0,7-43 0,1 0 0,-1 32 0,5-22 0,-2 0 0,-14 72 0,-33 149 0,21-116 0,7-25 0,6-34 0,-16 56 0,19-86 0,6-26 0,1 0 0,1 0 0,-1 36 0,7-41 0,-2-1 0,0 0 0,-1 0 0,-2 0 0,0 0 0,-1 0 0,-1-1 0,-15 35 0,-2-13 0,-43 61 0,18-31 0,-38 43 0,30-43 0,27-39 0,-1-1 0,-1-2 0,-2 0 0,-57 40 0,14-11 0,19-17 0,-85 48 0,71-48 0,-105 54 0,145-80 0,-2-3 0,-62 21 0,-16 6 0,69-23 0,-58 29 0,69-31 0,-1-2 0,-44 14 0,40-16 0,-57 29 0,56-21 0,-2-1 0,-75 25 0,-20-7 0,116-32 0,1 1 0,-1 1 0,1 0 0,-24 14 0,24-12 0,0 0 0,-1-1 0,0-1 0,-24 6 0,-40 8 0,-119 46 0,154-51 0,0-2 0,-1-2 0,-91 10 0,60-7 0,56-9 0,0-2 0,-26 2 0,11-1 0,0 1 0,-64 18 0,67-14 0,0-1 0,0-2 0,-58 3 0,72-9 0,-48 0 0,-116 16 0,126-9 0,-118-2 0,115-6 0,-102 13 0,-4 3 0,76-10 0,10 10 0,61-10 0,-1-2 0,-24 2 0,-416-2 0,237-7 0,-185 3-1365,380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53:46.768"/>
    </inkml:context>
    <inkml:brush xml:id="br0">
      <inkml:brushProperty name="width" value="0.1" units="cm"/>
      <inkml:brushProperty name="height" value="0.1" units="cm"/>
      <inkml:brushProperty name="color" value="#00A0D7"/>
    </inkml:brush>
  </inkml:definitions>
  <inkml:trace contextRef="#ctx0" brushRef="#br0">1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53:49.212"/>
    </inkml:context>
    <inkml:brush xml:id="br0">
      <inkml:brushProperty name="width" value="0.1" units="cm"/>
      <inkml:brushProperty name="height" value="0.1" units="cm"/>
      <inkml:brushProperty name="color" value="#00A0D7"/>
    </inkml:brush>
  </inkml:definitions>
  <inkml:trace contextRef="#ctx0" brushRef="#br0">0 1 24575,'35'0'0,"-5"0"0,22 0 0,-5 0 0,15 0 0,-5 0 0,13 0 0,15 0 0,-24 0 0,-1 0 0,-1 0 0,-11 0 0,51 0 0,-42 0 0,16 0 0,0 0 0,1 0 0,-10 0 0,-1 0 0,-17 0 0,-1 0 0,0 0 0,-13 0 0,11 0 0,-12 0 0,0 0 0,-2 0 0,-6 0 0,6 0 0,-5 0 0,12 0 0,-6 0 0,7 0 0,1 0 0,-1 0 0,7 0 0,3 0 0,15 0 0,-5 0 0,14 0 0,-7 0 0,9 0 0,1 0 0,-1 0 0,0 0 0,-9 0 0,-1 0 0,-9 0 0,0 0 0,-8 0 0,-7 0 0,-10 0 0,-7 0 0,1 0 0,-6 0 0,-1 0 0,-6 0 0,0 0 0,0 0 0,1 0 0,-2 0 0,-7 0 0,1 0 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53:50.872"/>
    </inkml:context>
    <inkml:brush xml:id="br0">
      <inkml:brushProperty name="width" value="0.1" units="cm"/>
      <inkml:brushProperty name="height" value="0.1" units="cm"/>
      <inkml:brushProperty name="color" value="#00A0D7"/>
    </inkml:brush>
  </inkml:definitions>
  <inkml:trace contextRef="#ctx0" brushRef="#br0">1 293 24575,'15'0'0,"11"0"0,-1 0 0,5 0 0,0 0 0,-13 0 0,10 0 0,6 0 0,66 0-679,-47 0 1,3 0 678,15 1 0,4-2 0,11-3 0,-3-1 0,-29 5 0,1-2 0,37-14 0,5-4-815,-16 8 0,-2-1 815,-9-2 0,1-2 0,19-1 0,-4 2 0,7 4-514,-28-4 0,1-1 514,-10 8 0,-2 0-304,42-14 304,-3 14 0,-17-10 0,7 15 1147,-25-9-1147,4 13 1612,-22 0-1612,0 0 1182,-4 0-1182,-11 0 378,5 0-378,-6 0 0,6 0 0,2 0 0,6 0 0,8 0 0,1 0 0,8 0 0,0 0 0,0 0 0,9 0 0,-15 0 0,12-6 0,-21 5 0,0-5 0,-10 6 0,-12 0 0,-1 0 0,-6 0 0,0 0 0,-4-5 0,-6 4 0,-1-4 0,-3 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53:52.658"/>
    </inkml:context>
    <inkml:brush xml:id="br0">
      <inkml:brushProperty name="width" value="0.1" units="cm"/>
      <inkml:brushProperty name="height" value="0.1" units="cm"/>
      <inkml:brushProperty name="color" value="#00A0D7"/>
    </inkml:brush>
  </inkml:definitions>
  <inkml:trace contextRef="#ctx0" brushRef="#br0">0 0 24575,'59'0'0,"8"0"0,18 0 0,-7 0-1334,-18 4 1,4 0 1333,-2-3 0,1 0 0,15 3 0,3 0 0,-1-4 0,-1 0 0,0 0 0,-1 0 0,-5 0 0,-3 0 0,-18 0 0,0 0-58,16 0 0,-2 0 58,16 0 0,-29 0 0,0 0 0,21 0 658,-19 0-658,-3 0 0,-20 0 0,5 0 1326,-1 0-1326,-9 0 799,16 0-799,-13 0 0,1 0 0,4 0 0,-4 0 0,6 0 0,-12 0 0,3 0 0,-11 0 0,0 0 0,-1 0 0,-6 0 0,0 0 0,0 0 0,-4 0 0,-1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53:54.070"/>
    </inkml:context>
    <inkml:brush xml:id="br0">
      <inkml:brushProperty name="width" value="0.1" units="cm"/>
      <inkml:brushProperty name="height" value="0.1" units="cm"/>
      <inkml:brushProperty name="color" value="#00A0D7"/>
    </inkml:brush>
  </inkml:definitions>
  <inkml:trace contextRef="#ctx0" brushRef="#br0">1 0 24575,'32'0'0,"16"0"0,30 0 0,-26 0 0,5 0-1704,14 0 1,3 0 1703,4 0 0,3 0 0,4 0 0,1 0 0,-6 0 0,-1 0 0,6 0 0,-1 0 0,-11 0 0,0 0 0,6 0 0,-1 0 0,-11 0 0,-2 0-227,-1 0 1,0 0 226,-5 0 0,0 0 228,0 0 0,-1 0-228,31 0 0,-32 0 0,-3 0 0,16 0 0,-20 0 0,2 0 0,33 0 0,-10 0 0,6 0 0,-26 0 0,0 0 1626,-11 0-1626,-13 0 1269,-2 0-1269,-12 0 509,-1 0-509,-6 0 0,0 0 0,1 0 0,4 0 0,-3 0 0,4 0 0,-6 0 0,0 0 0,0 0 0,1 0 0,-1 0 0,-5 0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0T15:53:58.350"/>
    </inkml:context>
    <inkml:brush xml:id="br0">
      <inkml:brushProperty name="width" value="0.1" units="cm"/>
      <inkml:brushProperty name="height" value="0.1" units="cm"/>
      <inkml:brushProperty name="color" value="#00A0D7"/>
    </inkml:brush>
  </inkml:definitions>
  <inkml:trace contextRef="#ctx0" brushRef="#br0">0 43 24575,'53'0'0,"36"0"0,-35 0 0,4 0-1571,18 0 1,4 0 1570,-1 0 0,1 0-942,11 0 1,3 0 941,-3 0 0,6 0-638,-5 0 1,6 0-1,-5 0 638,5 0 0,1 0 0,-27 0 0,7 0 0,1 0 0,-6 0 0,-1-3 0,-5-1 0,3 1 0,18 1 0,2 2 0,-4-1-724,10-4 1,-3 0 723,-23 2 0,0 0 0,-6 1 0,-8 1 0,-1-1-11,26-2 1,2 0 10,-10 3 0,0 2 0,5-1 0,1 0 0,-7 0 0,-2 0 0,1 0 0,-3 0 642,-18 0 1,-1 0-643,8 0 0,-2 0 0,29 0 2998,-16 0-2998,1 0 1958,-31 0-1958,-1 0 1623,-9 0-1623,-6 5 541,0-4-541,-6 9 0,-2-5 0,-4 1 0,-1 3 0,0-8 0,0 8 0,-4-3 0,-2 4 0,-4-1 0,0 1 0,0 0 0,0-9 0,9-2 0,-3-4 0,9 1 0,-5 4 0,0 0 0,0 0 0,6 0 0,1 0 0,5 0 0,1 0 0,-6 0 0,-1 0 0,-6 0 0,0 0 0,1 0 0,-1 0 0,-9 0 0,3 4 0,-8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4:51:24.142"/>
    </inkml:context>
    <inkml:brush xml:id="br0">
      <inkml:brushProperty name="width" value="0.05" units="cm"/>
      <inkml:brushProperty name="height" value="0.05" units="cm"/>
    </inkml:brush>
  </inkml:definitions>
  <inkml:trace contextRef="#ctx0" brushRef="#br0">5150 1 24575,'-31'1'0,"0"1"0,1 2 0,-57 15 0,-89 37 0,55-15 0,-247 85 0,96-32 0,-17 20 0,33-12 0,-151 75 0,345-148 0,-173 99 0,203-109 0,-33 24 0,-16 10 0,64-42 0,0 2 0,1-1 0,-17 19 0,-8 6 0,-72 54 0,31-4 0,26-24 0,-414 507 0,342-409 0,102-130 0,3 1 0,-31 55 0,38-60 0,-28 37 0,-9 15 0,-7 13 0,-3-2 0,-106 114 0,124-151 0,-15 14 0,25-29 0,2 2 0,1 1 0,-32 54 0,-92 158 0,138-224 0,-30 38 0,30-43 0,0 1 0,-18 36 0,0 8 0,15-30 0,2 0 0,-17 48 0,20-42 0,-23 43 0,19-45 0,-16 48 0,11-5 0,10-34 0,-37 88 0,34-96 0,1 2 0,3 0 0,-12 59 0,12-50 0,8-36 0,1 0 0,-3 26 0,5-25 0,-1-1 0,0 1 0,-2-1 0,-12 27 0,-3 13 0,9-21 0,1 1 0,2 0 0,2 1 0,-4 63 0,9-72 0,-12 59 0,8-59 0,-5 58 0,10 338 0,3-201 0,0-200 0,0 0 0,11 45 0,-7-43 0,-1 1 0,2 30 0,-7-36 0,1 16 0,1 0 0,2 1 0,9 40 0,-8-52 0,-1 1 0,-1 1 0,-2 38 0,-2-41 0,2 1 0,1-1 0,10 52 0,1-24-1365,-9-30-5461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4:51:26.953"/>
    </inkml:context>
    <inkml:brush xml:id="br0">
      <inkml:brushProperty name="width" value="0.05" units="cm"/>
      <inkml:brushProperty name="height" value="0.0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4:51:21.904"/>
    </inkml:context>
    <inkml:brush xml:id="br0">
      <inkml:brushProperty name="width" value="0.05" units="cm"/>
      <inkml:brushProperty name="height" value="0.05" units="cm"/>
    </inkml:brush>
  </inkml:definitions>
  <inkml:trace contextRef="#ctx0" brushRef="#br0">5695 1 24575,'0'62'0,"-2"-22"0,1 0 0,3 0 0,1 0 0,2 0 0,2-1 0,12 40 0,-9-44 0,-2 1 0,-1 0 0,-2 0 0,2 51 0,-5-50 0,13 78 0,-7-68 0,0 53 0,-6-43 0,17 113 0,-12-120 0,-3 0 0,-3 93 0,2 25 0,13-61 0,-9-70 0,3 59 0,-8-34 0,17 116 0,16 42 0,-27-166 0,-2 0 0,-2 0 0,-7 100 0,0-38 0,3 674 0,-1-764 0,-2 0 0,-10 45 0,7-43 0,1 0 0,-1 32 0,5-22 0,-2 0 0,-14 72 0,-33 149 0,21-116 0,7-25 0,6-34 0,-16 56 0,19-86 0,6-26 0,1 0 0,1 0 0,-1 36 0,7-41 0,-2-1 0,0 0 0,-1 0 0,-2 0 0,0 0 0,-1 0 0,-1-1 0,-15 35 0,-2-13 0,-43 61 0,18-31 0,-38 43 0,30-43 0,27-39 0,-1-1 0,-1-2 0,-2 0 0,-57 40 0,14-11 0,19-17 0,-85 48 0,71-48 0,-105 54 0,145-80 0,-2-3 0,-62 21 0,-16 6 0,69-23 0,-58 29 0,69-31 0,-1-2 0,-44 14 0,40-16 0,-57 29 0,56-21 0,-2-1 0,-75 25 0,-20-7 0,116-32 0,1 1 0,-1 1 0,1 0 0,-24 14 0,24-12 0,0 0 0,-1-1 0,0-1 0,-24 6 0,-40 8 0,-119 46 0,154-51 0,0-2 0,-1-2 0,-91 10 0,60-7 0,56-9 0,0-2 0,-26 2 0,11-1 0,0 1 0,-64 18 0,67-14 0,0-1 0,0-2 0,-58 3 0,72-9 0,-48 0 0,-116 16 0,126-9 0,-118-2 0,115-6 0,-102 13 0,-4 3 0,76-10 0,10 10 0,61-10 0,-1-2 0,-24 2 0,-416-2 0,237-7 0,-185 3-1365,380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4:51:24.142"/>
    </inkml:context>
    <inkml:brush xml:id="br0">
      <inkml:brushProperty name="width" value="0.05" units="cm"/>
      <inkml:brushProperty name="height" value="0.05" units="cm"/>
    </inkml:brush>
  </inkml:definitions>
  <inkml:trace contextRef="#ctx0" brushRef="#br0">5150 1 24575,'-31'1'0,"0"1"0,1 2 0,-57 15 0,-89 37 0,55-15 0,-247 85 0,96-32 0,-17 20 0,33-12 0,-151 75 0,345-148 0,-173 99 0,203-109 0,-33 24 0,-16 10 0,64-42 0,0 2 0,1-1 0,-17 19 0,-8 6 0,-72 54 0,31-4 0,26-24 0,-414 507 0,342-409 0,102-130 0,3 1 0,-31 55 0,38-60 0,-28 37 0,-9 15 0,-7 13 0,-3-2 0,-106 114 0,124-151 0,-15 14 0,25-29 0,2 2 0,1 1 0,-32 54 0,-92 158 0,138-224 0,-30 38 0,30-43 0,0 1 0,-18 36 0,0 8 0,15-30 0,2 0 0,-17 48 0,20-42 0,-23 43 0,19-45 0,-16 48 0,11-5 0,10-34 0,-37 88 0,34-96 0,1 2 0,3 0 0,-12 59 0,12-50 0,8-36 0,1 0 0,-3 26 0,5-25 0,-1-1 0,0 1 0,-2-1 0,-12 27 0,-3 13 0,9-21 0,1 1 0,2 0 0,2 1 0,-4 63 0,9-72 0,-12 59 0,8-59 0,-5 58 0,10 338 0,3-201 0,0-200 0,0 0 0,11 45 0,-7-43 0,-1 1 0,2 30 0,-7-36 0,1 16 0,1 0 0,2 1 0,9 40 0,-8-52 0,-1 1 0,-1 1 0,-2 38 0,-2-41 0,2 1 0,1-1 0,10 52 0,1-24-1365,-9-30-5461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4:51:26.953"/>
    </inkml:context>
    <inkml:brush xml:id="br0">
      <inkml:brushProperty name="width" value="0.05" units="cm"/>
      <inkml:brushProperty name="height" value="0.05" units="cm"/>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3T14:51:26.953"/>
    </inkml:context>
    <inkml:brush xml:id="br0">
      <inkml:brushProperty name="width" value="0.05" units="cm"/>
      <inkml:brushProperty name="height" value="0.05" units="cm"/>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0-10T02:41:30.044"/>
    </inkml:context>
    <inkml:brush xml:id="br0">
      <inkml:brushProperty name="width" value="0.05292" units="cm"/>
      <inkml:brushProperty name="height" value="0.05292" units="cm"/>
      <inkml:brushProperty name="color" value="#0000FF"/>
    </inkml:brush>
  </inkml:definitions>
  <inkml:trace contextRef="#ctx0" brushRef="#br0">158 11465 352</inkml:trace>
  <inkml:trace contextRef="#ctx0" brushRef="#br0" timeOffset="33059.89">2990 2642 256,'-27'0'1505,"27"0"-640,0 0-160,0-25 95,0 25-95,0 0 96,0 0-225,0 0 449,0 0 609,0 0-353,0 0-320,0 0-448,0 0-353,0 0 32,0 0 128,27 25 193,-27-25-1,27 0 193,-27 0 64,0 27-1,25-27-127,-25 27-161,27-27-191,-1 0-1,-26 26-96,27 0 0,-27-26 96,27 26-127,-2 1-33,-25-27-64,27 53 32,-1-26-128,1-2 128,1 2-64,-4 1-32,3 24 96,-1-25 64,2-2-32,23 3 65,-23-1 63,-1-1 32,-1 25-288,1-23 128,-2-1-128,2-1 64,26 28-32,-26-29-32,-2 28 64,2-26 0,0 26-128,-1-1 224,1-25-192,1 1 0,-4 24 161,3-27-33,-1 30 32,2-28 32,-1 25-160,-3-26 64,4 28-32,-1-28-64,-1 1 160,26 25-128,-25-25 32,0 26 64,-1-26 32,1 25 161,-27 2-129,52-28-96,-25 27 128,-1 0-128,1-26 32,-2 25 64,2-25-64,28 26-64,-29-26 32,-2 25 97,31-24-1,-28 24-32,25-26-32,-26 28-32,1-2 64,26-26-64,-27 28 32,27-28-64,-26 26 129,25 2-97,-26-28 64,28 28-32,-26-28-32,-2 26 96,25-24-96,-23 26-64,25-29 64,-27 28-128,0 1 96,28-28 32,-28 26-96,26-25 64,-25 0-32,26 26-32,-27-28 32,27 29 160,-26-28-192,25 26 32,-26 3 32,29-30 32,-4 29-64,3 0 96,0-2-192,-2-25 256,1 26-192,-1-1 64,-25 2 1,26-28-66,2 28 194,-5-2-97,5 1 32,-4 2 0,3-3-96,0 0 160,-2 2-32,1-2-128,-1 2 0,1 24 32,2-24 0,-4-1 64,3 0 0,25 26 0,-26-24 1,-1-3-33,2 0-32,-1 28 32,26-28-32,-26 2 32,-1 25 32,3-26-64,-2-1 64,-1 28 32,28-26 0,-28 26-128,1-28 64,-1 28 96,28-28-224,-28 2 193,2 25-33,24-26-96,-23 26 64,-2-26 32,26 2 0,-26 24-192,26-26 160,-26-1 0,26 1-32,2 1 64,-29 24-64,28-24 128,-28-2-128,2 1-32,-2 0 64,28 27-32,-28-26 32,1-2-128,26 1 128,-25-1 0,24 28 1,-24-27-1,0-1-64,-2-25 64,1 26-32,0-1 0,-1-25-96,-25 1 96,28-3-32,-31 3-193,2-2-287,-26-26-97,28 25 33,-28-25-289,27 0-961,-27 0-1184,-27 0-4453,-1-25-3556</inkml:trace>
  <inkml:trace contextRef="#ctx0" brushRef="#br0" timeOffset="36.47">16761 14543 13693,'18'-5'-977</inkml:trace>
  <inkml:trace contextRef="#ctx0" brushRef="#br0" timeOffset="55730.18">16065 1689 384,'0'0'897,"0"0"256,0 0 288,0 0-320,0 0-352,0 0-513,0 0-192,0 0 225,0 0-65,0 0-96,0 0 128,26 0 321,-26 0 320,0 0 31,0 0-159,0 0-160,0 0-65,0 0-320,0 0-95,-26 0 127,26 0 96,0 25 0,-26-25-159,26 27-1,-26 0-64,-1-27-64,27 26-32,-27 1-32,27-27 0,-26 28 32,26-3 0,-28 1 0,28-26 32,-24 28 32,-3-3-32,27 3-32,-27-28-32,27 27-32,-28-2 64,2 2-32,26 26 64,-24-26-32,-4-1 97,1 0 95,27 0-96,-27 1-64,1 26 0,0-26-32,0 25 32,-1-25 0,0 26 32,27-25 96,-26 23 33,0-23-1,26-3-96,-26-25-64,-1 28-96,0-3 64,27 29-32,-26-28 0,0 26-32,26 2 64,-26-28-32,-1 26 64,27-25-96,-27 26 64,-1-26 32,28 25-32,-24-24 64,-2 25-64,-2-27 32,28 27-64,-27-26 0,0 26 0,27-26 32,-24 25 0,24-26-32,-28 28 97,28-28 63,-26 0-96,-1 27 0,27-25-32,-27-3-32,27 27-32,-25-24 64,25-1-32,-27 0 0,27-1 0,0 0 32,0 0 0,-26 1 0,26 0 32,0-1 32,-27 1-32,27 0 0,0-27-64,0 25 32,0 2 0,-27-1 0,27 1 64,0 0 97,0-27-1,-26 26 0,26 0 0,0 0-128,0 2-32,-26-2 32,26-26 32,0 26-64,0 1 0,0-27 32,0 25 33,0 3-1,0-28 64,0 27-64,0-2 0,-26 2-96,26 0 96,0-1 0,0 1-96,0 0 96,-27-1-32,27 0-32,0 2 64,0-3-96,0 2 161,0 26-33,0-26-96,0 25 32,0-26-64,0 28 96,0-28-96,0 26 128,27-24-128,-27 24 0,26-25 0,-26 26 64,26-1-32,-26-24 0,26 26-64,-26-2 256,0-26-256,27 28 289,-27-2-1,0-26 32,27 28 0,-27-28-95,26 26-193,-26 2 96,27-28-160,-2 1 96,2-2 96,0 3-128,-27-1 0,26 26 0,2-27 32,-28 2 0,24-2 160,-24 0-32,0 0-32,27 28-32,-27-28-32,0 1 193,27-2-321,-27 29 192,28-28-64,-28 1 0,0 26 160,26-27-160,-2 2-32,-24-3 32,28 30 0,-28-30-128,27 2 96,-27 25-64,27-24 96,-1 24-32,-26-26-32,26 28 128,0-28-192,1 1 192,0-2-31,-27 29 31,26-28 0,0 1-128,0 0 0,1-1 64,0 0 32,-1 0-160,0 1 64,0 28 64,1-55-32,0 52 0,1-52-32,-4 25 32,2 2 32,2 1-64,-1-2 32,0 0 32,-3-26 0,4 26-64,-2 0 64,1 2-96,26-28 32,-27 26 96,0 0 0,1-26-160,0 26 160,25 1-96,-26-27 32,1 27-32,1-27 33,-1 26-33,-3-26 0,2 27 32,2-27 64,-1 25-192,0-25 128,-2 27-32,2-27 0,-1 27 96,1-27-160,25 26 64,-25-26-32,-1 0 96,1 27-96,0-27 96,-2 0-64,28 27 0,-26-27-32,1 0 64,23 0-32,-25 26 0,2-26 64,-1 0-96,25 0 128,-25 0-96,-1 0 0,1 26 0,25-26 0,-25 0 32,-1 0-64,1 0 64,0 0-32,25 0 64,-26 0 32,29 0-192,-4 0 192,-23 0-160,25-26 96,-29 26 0,31 0-32,-2-26 0,-28 26 0,29 0 64,-1-27-96,-1 27 96,-25-27-64,27 27-32,-3 0-32,-24-26 128,27 26-32,-3-27-64,4 27 0,-2-27 96,-1 27-96,1-25 64,-1-2 0,2 27-64,-28-26 128,26-1-192,2 27 96,-26-27 32,22 27-64,5-26 32,-2 26 32,-1-26 0,-25 26-64,26-26 32,-1-2 32,2 28 0,-28-26-64,26 0 32,-25 26-32,28-26 96,-31 0-64,30 26 0,-27-28 32,26 28-32,-27-27 0,27 27 0,-26-25 0,25-2 0,1 27 64,-26-25-96,-1-3-32,26 28 160,-25-27-128,28 27 64,-31-27-64,30 27 64,0-26-64,-29 26 64,28-26-64,1 0 96,24 26 0,-24-27-128,-2 0 32,1 1 32,26 26 32,-25-27-64,0 0 96,-2 27-128,1-25 32,-1-2 192,28 27-288,-28-26 192,1-2-64,26 2 96,2 0-96,-30 0 129,30 0-162,-29-28 33,28 28 193,-28-1-193,28 2 160,-28-30-32,30 30-32,-29-3-128,-1 2 96,1 0-192,26-1 128,-52 0-96,26 1-96,-28 26-97,2 0-415,-27 0-866,0 0-928,0 0-1090,-27 26-7238</inkml:trace>
  <inkml:trace contextRef="#ctx0" brushRef="#br0" timeOffset="36.47">29938 13082 19317,'24'0'29,"55"0"-29,-26 0-385,-53 26-1248,0-26-1762,-27 0-5542</inkml:trace>
  <inkml:trace contextRef="#ctx0" brushRef="#br0" timeOffset="84278.82">26626 2008 3331,'0'0'1441,"27"0"32,-27 0-127,0 0 31,0 0 225,0 0-417,0 0-321,0 0-383,0 0 63,-27 0-127,27 25-65,0-25-96,-25 27-95,25-1-33,-27-26 64,0 27-32,-1 0-32,2-1 32,2 0-32,-3 27-32,-1-26 33,1-1-33,1 1-32,26-2-64,-26 2 0,0 0 0,-1 26 0,0-25-64,27-3 0,-26 29 192,0-29-32,0 3-32,-1 24-64,0-25 32,1 25 32,-26-26 0,25 28 96,0-1-32,-1-1-64,4-24-32,-2 24 32,-1 0-31,-1-24-33,1-1 0,1 25 32,0-27 0,26 30 64,-26-29-96,-1 1 32,0 25-32,1-25 32,0 26 0,26 0-32,-26-27 0,-1 27 64,27-25-64,-27-3 0,27 27 0,-26-24 0,26-1 32,-26 26-32,0-27 96,26 0 0,-27 1 32,27 0 0,-27-1 0,27 1-32,-28 0-96,28-2 0,-24 2 65,24-27-33,-26 26-64,26 1 32,-28 26 32,28-27 0,-27 0-64,27 2 64,-27-2-32,27-26 64,-24 26 0,-4 26-32,28-52-32,-26 28 0,-1 24-32,27-25 64,-27 0-32,27-1-64,0 1 64,-25 0-32,25 25 32,-27-24-64,27-3 96,-26 2-32,26-1 0,0 1 0,0 0-32,-27-1 96,27 0-64,0 0 0,0 2 32,0-2-64,0 0 32,0 1-64,0-2 128,0 3-64,0-2-32,0-26 96,0 26-64,0 1-32,0-27 32,0 27 64,0-27 64,0 26-128,27 1-32,-27-27 128,0 25-128,26 3 96,-26-28-64,0 26-32,27-26 32,-27 28 96,25-28-32,-25 0 128,0 25-96,27-25 0,0 0-64,-27 0 97,26 27-65,-26-27 0,28 0 192,-4 0-96,3 0-32,0 0 0,-27 0-160,28 0 32,-2 0 32,-26 0 64,24 0-96,4 0 32,-1 0 33,26 0-98,-27-27 162,0 27-225,1 0 128,-27 0-32,27-25 32,-1 25 0,0 0-64,0 0 96,1 0 64,-27-28-96,27 28 0,-1 0 32,-26 0-32,26 0 32,0-26 64,1 26-64,28 0-32,-29 0 0,-2 0-160,4 0 192,-1 0-64,0 0 32,-1-28 64,0 28-160,0 0 96,1 0-32,0 0 32,-1 0 0,0 0 0,0 0 0,1-25 0,0 25 0,-1 0-128,0 0 0,-26 0 64,26 0 64,1 0-128,-27 0 0,28 0 160,-1 0-96,-3 0 96,2 0-160,2 0 128,26 0-128,-29 0 0,2 0 64,-1 0-96,1 0 64,-27 0 64,27 0-32,-2 0 0,2 25-64,-1-25 128,1 0-32,0 0-129,-2 28 194,2-28-65,-27 0 64,26 0-96,1 0 0,1 0 96,-1 0-96,-3 26 32,4-26 64,-2 0-128,1 0 32,0 0 96,-2 0-32,2 28-32,-1-28 32,1 0 32,0 0-64,-27 0 128,25 25-160,2-25-32,-1 0 128,-26 0-96,27 0 96,0 0-160,-2 27 64,2-27 32,-27 0-32,26 26 256,-26-26-224,27 27 96,1-27-160,-28 27 64,24-27 0,3 26 0,1-26 0,-28 0 32,26 26-32,-26-26-64,27 26 64,-27-26 0,24 27-32,-24 0 64,0-27-32,28 26 0,-28-26 0,27 27-96,-27-2-96,0 3 63,26-2 65,-26-26-32,0 26 128,27 1 32,-27-2-64,0 3-32,0-1 64,0-27-64,0 25 32,0 3 32,0-2-96,0 2 64,0-2 0,0-26 32,0 26-64,0 0 96,0 1-96,0-27 32,0 27-64,-27-1 128,27 1-64,0-2 32,-26 2-224,26-27 224,0 27 64,-27-1-128,27 1-32,0-27 96,0 27 32,0-27-32,-28 0-32,28 26 32,-24-26-64,24 26 0,-27-26 0,27 28 64,-26-28-96,26 25 32,-28-25 32,28 0-128,-27 0-96,27 27 192,-24-27-64,-4 0-64,28 0 96,-27 28 0,1-28 96,-1 0-32,2 0 64,-2 25-96,0-25 64,27 0 64,-26 0-128,-1 0 64,2 0 64,25 0-96,-27 0 0,27 0 96,-27 0-128,27 0 32,-26 0 0,-1-25-64,2 25 64,-2 0-32,27 0-64,-27 0 128,1 0 96,-2 0-160,28-28 32,-24 28 64,24 0 96,-27 0-192,27-27 64,0 27-64,-28-25 32,28-3 0,0 2-32,-27 0 32,27-1 0,-26 27-32,26-27 64,0 1-32,0-1 32,-27 0 0,27 27 32,0-25-32,0-2-256,0 1 576,0-1-352,0 0 32,0 27-96,0-26 128,0 0-128,-25 0 128,25 26-32,0-28 0,0 28 32,0-26-160,-27-2 192,27 3-64,-27 25 65,27-27-33,-26-1 64,-1 3-96,2 25 0,-2-27 64,0 27-64,1-26-64,-1 0 0,2 26 32,-2-28 64,27 28-160,-27-25 64,-1 25 0,2-27 64,2 27 64,-3 0-192,-1-26 64,1 26 32,1-27 128,0 27-224,0 0 96,-1-27 32,-26 27-64,27 0 32,0 0 0,-1-26 64,0 26-192,1 0 32,0 0 0,0 0 31,-1-26 33,0 26 32,-1 0 0,4 0 64,-2 0-128,-1 0 161,-1 0-1,28 0-160,-27 0 32,1 0-65,0 0 97,26 26-32,-26-26-32,-1 26 0,27-26 96,-27 27-96,27-27 64,-26 27 32,0-27-32,26 26 0,0 1 32,-26-2-32,-1 3-32,27-2 32,0 0 0,-27 26 32,27-24-32,0-1 0,-26-2 0,26 29 96,0-26 0,0-2-160,0 0 64,0 27 32,0-26-64,26-1 96,-26 1 65,0-2-418,27-25 610,-27 27-449,27 0 128,-27-1 0,26 1 0,-26 0 96,0-1-192,26 0 96,-26 2 0,0-3-33,26 2 130,-26 1-33,0-3-32,27 2 0,-27-1 32,27 0 32,-1 2-64,-26-2 64,26 26-96,0-26 0,1 2 128,1-2-288,25 26 288,-29-25-320,31 26 96,-28-26 160,-1 0-160,0-1 96,0 0 32,1 0 0,0 1 32,-1 0-160,0-27 160,-26 28-32,26-28 0,1 25-64,0-25 0,-1 0 64,-26 0-64,26 27 64,0-27 0,1 0-64,-27 0 32,28 25 32,-1-25 0,-3 0 32,2 0 32,2 0-320,-1 0 480,-27 0-224,27 0-128,-2 0 160,2 0-32,-27 0-64,26 0-32,1 0 224,0 0-224,-2 0-96,2 0 256,-1 0 32,1 0-256,0 0 192,-2 0-128,2 0 192,-1 0-224,1 0 224,-27 0-320,28 0 256,-28 0-64,27 0-256,-3 0 512,-24 0-512,28 0 544,-2 0-352,-26 0 128,27 0-64,0 0 0,-2-25 96,2 25-192,-1 0 64,-26 0 32,27 0 32,0 0-96,-27 0 32,25 0 32,-25 0 64,27 0-32,-1 0-96,1 0 32,0 0-64,-27 0 0,25-27 32,2 27 32,-27 0 32,26 0 0,-26 0 0,27-25-32,1 25 96,-28 0-96,24 0 64,-24 0-32,27 0 0,-27-28-32,28 28-32,-28 0 32,26-27 0,-26 27 0,27 0 96,-27 0-160,0-27 128,24 27-64,-24 0 128,0 0-128,28-26 0,-28 26 32,27 0-32,-27 0-64,26-26-65,-26 26 65,27-26 0,-27 26 64,25-27 0,-25 27 32,0 0 0,0-27 32,0 27-96,0 0 160,0 0-64,0 0 0,0-26-32,0 26 96,27 0-192,-27 0 32,0 0 32,0 0 32,0-27-32,27 27 0,-27 0 32,0 0-32,0 0 0,0 0 96,0 0-96,0 0 64,0 0-32,0 0-32,0-27 32,26 27 0,-26 0-32,0 0 0,0 0 0,27 0 32,-27 0-64,0 0 64,0 0 32,0 0-64,0 0 32,0 0 32,0 0-64,0 0 64,0 0 0,0 0 0,0 0-64,0 0 64,0 0-32,0 0-32,0 0 32,0 0 0,0 0-32,0 0 32,0 0 64,0 0-64,0 0 0,0 0 0,0 0 0,0 0-96,0 0 160,0 0-32,0 0-64,0 0 128,0 0-224,0 0 160,25 0-96,-25 0 64,0 0 0,0 0 0,0 0 0,0 0 32,0 0 32,0 0-160,0 0 64,0 0 128,0 0-160,0 0 96,0 0-32,0 0 32,0 0 0,0 0 0,0 0-32,0 0 0,0 0 64,0 0-96,0 0 96,-25-25-192,25 25 128,0 0 0,0 0 0,0 0 96,0 0-192,25 0 128,-25 0 128,-25 0-160,25 0-32,0 0-32,25 0 64,-25 0 64,0 0-128,-25 0 96,25 0-128,0 0 128,0 0-96,0 0 128,0 0-32,0 0 32,0 0 32,0 0-128,0 0 96,0 0-128,0 0 32,0 0 128,0 0-192,0 0 192,0 0-96,0 0-96,0 0 0,0 0 192,0 0-128,0 0 0,0 0 160,0 0-224,0 0 128,0 0-32,0 0 32,0 0-64,0 0 96,0 0-64,0 0 0,0 0 96,0 0-96,0 0-96,0 0 32,0 0 96,0 0-64,0 0 64,0 0-32,0 0 0,0 0 64,0 0-96,0 0 64,0 0 32,0 0-128,0 0 128,0 0-64,0 0-32,0 0 64,0 0 64,-27 0-160,27 0 128,0 0-64,0 0 32,0 0-64,0 0 32,0 0 0,0 0-32,0 0-32,0 0 64,0 0-256,0 0 512,0 0-160,0 0-128,0 0 64,0 0 32,0 0-128,0 0 96,0 0-64,0 0 96,0 0-160,0 0 32,0 0 96,0 0 0,0 0-32,0 0 0,0 0 32,0 0-64,0 0 128,0 0-160,0 0 64,0 0 0,0 0 0,0-27 0,0 27 0,0 0-64,0 0 128,0 0-96,0 0 0,0 0 32,0 0 128,0 0-224,0 0 96,0 0 32,0-26-32,0 26-64,0 0 32,0 0-32,0 0 64,0-28 0,0 28 0,0 0-32,0 0 32,0 0 32,0-26-32,0 26 0,0 0 64,0-26-128,0 26 64,0 0-32,0-26 64,0 26-32,0-26 0,0 26 0,0-28 32,0 28-64,0-26 32,0 26-32,0-26 32,0-1 0,0 2 32,0-3-64,27 1 64,-27 2-96,0-3 64,0 2 32,25 0-128,-25 26 96,0-27-64,0 0 96,0 1-64,0-1 32,27 27 0,-27-27 0,27 2 0,-27-2-224,0 1 544,26-1-224,-26 0-256,28 1 64,-28 0-64,27-28 32,-27 28-64,24-2 63,-24-24 1,27 24-64,-27-24 224,28 26-32,-2 26-64,-26-26 32,27-2 0,-2 3 96,-25-2-192,27 27 128,0-26-96,-27-1 96,26 0-96,1 27 64,-2-26 0,2 26-64,0-26-97,-1 0-159,1 26-64,-2-27 127,2 27 97,0 0 32,-1 0 128,2 0 32,-4-27 0,3 27 0,0 0-32,27 0 0,-30-26 64,4 26-64,-1 0 64,0 0 0,25 0 0,-26 0 96,28 0 96,-28 0-127,0 0-97,0 0 0,1 0 0,26 26 0,-25-26 0,-4 0 0,3 0 0,1 27 0,25-27-64,-29 27-97,4-1 65,-1-26 0,0 26 64,-1-26 64,0 26-32,0-26 0,1 27 32,-27 0 64,27-27-32,-27 26 97,26 1-97,0-2 0,0 3-32,-26-2 0,27-26-32,-27 26 0,27 1 0,-27-2-32,0 3 32,26-1-32,-26-2 32,26 3 0,-26-2 32,0 2 32,0-2 0,26 0 0,-26 0-64,0 1 64,27 0 0,-27-1 0,0-26-64,0 27 96,28-2-288,-28-25 288,0 27-32,0-27 32,0 27 128,27-27-128,-27 26 97,0-26-97,0 0-64,-27 0 0,27 27-32,0-27 0,-28 0 0,28 27-32,-27-27 0,27 26-96,-26-26 160,0 0-96,0 0 32,-1 26 64,27-26-96,-27 0-1,1 0-63,0 0-224,0 0-64,-1 28 31,0-28 225,1 0 96,0 0-64,-27 0-96,26 0 128,-1 0 96,-22 0-225,23 0-95,-1 0-64,1 0 288,3 0 32,-4 0 0,2 0 64,-1 0 96,0 0-32,1 0 96,26 0-64,-26 0-128,0 0 160,-1 0 32,0 0-64,1 0 32,0 0-32,0 0-96,-1 0 97,0 0 255,27 0-192,-28 0-32,4 0-32,24 0-64,-26 0-32,-2 0 64,28 0-32,-27 0 0,0 0 289,27 0-97,-24 0-128,24 0 64,-28 0-128,28 0-32,-26 0 64,26 0-128,-27 0-64,27 0 128,-27 0 32,27 0-32,-25 0 96,25 25 0,-27-25 129,27 0-65,-26 0-64,26 0-96,-27 0 0,27 0 32,-27 0-64,27 0 32,-25 27 32,25-27-64,-27 0 32,27 0-32,-26 28 64,-1-28-32,27 0 96,0 0-32,-27 25 96,27-25-192,0 0 32,-25 0-32,25 0-32,-27 27 96,27-27-96,0 0-32,-26 0 64,26 0-32,0 26 96,-28-26-96,28 0 64,0 0-32,-27 26 32,27-26 96,0 0-32,0 28-64,-24-28 0,24 0 0,0 26 32,0-26-64,-27 0 0,27 26 32,0-26-32,-28 26 64,28-26 32,0 26-64,0-26-32,0 28 64,-26-28 0,26 26 0,0-26 32,0 27 0,-27-2 64,27-25-160,0 27 32,0-27-32,0 27 128,0-1-96,0 1 0,0-27 0,-27 27 32,27-1-32,0-26 32,0 26-96,0 0 96,27-26-32,-27 27 64,0-27-64,27 27 96,-27 1 65,0-28-129,0 25 32,0-25-32,26 27-32,-26-2 0,28-25 96,-28 27-128,27-27 160,-27 28 32,24-28-128,-24 0 64,27 26-64,-27-26 32,28 26-32,-28-26-32,26 0 96,1 26-384,-27-26 608,25 26-31,2 2-193,0-28 0,-27 0 0,26 26-32,1-26 64,-2 0-128,2 0 0,0 26 32,-27-26-64,26 0 64,1 0-32,-2 0 64,2 26-64,-27-26 32,27 0-32,-1 0 96,2 0-64,-4 0 64,3 0-32,0 0-128,1 0 32,-2 0 96,-2 0-128,4 0 128,-1 27-64,0-27 0,-1 0 32,0 0-64,-26 0 129,26 0-33,1 0-32,0 0-32,-1 0 0,0 0-96,0 0 96,1 0-97,0 0 194,-1-27-97,2 27 96,-4 0-225,3-26 129,1 26-64,25 0 64,-53-26-128,24 26 64,4-26-32,-1 26 96,0 0-64,-27-28 32,26 2 32,0 26 0,-26 0-64,26-26 64,1 26-32,-27-26 64,27 26-32,-1-26 64,0-2-64,0 28-96,-26-27 96,27 2-32,0 25 32,-27-27 0,26 2 0,0-3 64,0 28-64,1-27 0,1 0 64,-1 1 0,-3 0 32,2 0-160,-26-1 64,28 0 96,-1 27-224,0-26 160,-27 26 0,25-27 0,2 27 64,-27-27 32,26 27 65,1-25 63,0 25-64,-27-27-96,25 27-96,2-26-224,-1-2 480,1 28-288,0 0 32,-27-26 0,28 26-64,-28 0 128,0-26-64,24 26 192,-24 0-96,26 0-96,-26 0-32,27-26 128,1 26-96,-28 0 0,27-26 0,-3 26-32,4 0 32,-2 0-32,28-28 96,-29 28-32,2 0 129,-1-26 31,28 26-32,-29 0-64,28-26 64,-26 26 32,25 0 33,1-27 31,2 27 256,-4-25-31,-23-3-193,-2 28-288,1 0 32,-3 0-32,4 0-32,-1-27-64,-1 27 128,1 0-64,-2 0 32,2 0 96,26 0 0,-26-25 160,0 25 33,-2 0-129,2 0-96,-1 0-64,-26 0 0,28 0-64,-28 0-32,0 0-225,27 0 450,-27 0-194,0 0 1,0 0 128,24 0-31,3 0 31,-27 0-32,0 0 0,28-28-32,-28 28 64,26 0-96,-26 0 32,27 0-96,-27 0 96,25 0-32,-25 0 64,27 0-32,0-26 32,-1 26-64,1 0-32,-27-26-1,52 26 1,-25-27 0,-1 0 32,1 27 32,25-26 0,-25-1 32,-1 0-160,2 2 449,23-2-386,-24 1-319,27-1-449,-30 0-384,4 1-1121,26 0-1602,-54 0-5445</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0-10T02:41:30.044"/>
    </inkml:context>
    <inkml:brush xml:id="br0">
      <inkml:brushProperty name="width" value="0.05292" units="cm"/>
      <inkml:brushProperty name="height" value="0.05292" units="cm"/>
      <inkml:brushProperty name="color" value="#0000FF"/>
    </inkml:brush>
  </inkml:definitions>
  <inkml:trace contextRef="#ctx0" brushRef="#br0">158 11465 352</inkml:trace>
  <inkml:trace contextRef="#ctx0" brushRef="#br0" timeOffset="33059.89">2990 2642 256,'-27'0'1505,"27"0"-640,0 0-160,0-25 95,0 25-95,0 0 96,0 0-225,0 0 449,0 0 609,0 0-353,0 0-320,0 0-448,0 0-353,0 0 32,0 0 128,27 25 193,-27-25-1,27 0 193,-27 0 64,0 27-1,25-27-127,-25 27-161,27-27-191,-1 0-1,-26 26-96,27 0 0,-27-26 96,27 26-127,-2 1-33,-25-27-64,27 53 32,-1-26-128,1-2 128,1 2-64,-4 1-32,3 24 96,-1-25 64,2-2-32,23 3 65,-23-1 63,-1-1 32,-1 25-288,1-23 128,-2-1-128,2-1 64,26 28-32,-26-29-32,-2 28 64,2-26 0,0 26-128,-1-1 224,1-25-192,1 1 0,-4 24 161,3-27-33,-1 30 32,2-28 32,-1 25-160,-3-26 64,4 28-32,-1-28-64,-1 1 160,26 25-128,-25-25 32,0 26 64,-1-26 32,1 25 161,-27 2-129,52-28-96,-25 27 128,-1 0-128,1-26 32,-2 25 64,2-25-64,28 26-64,-29-26 32,-2 25 97,31-24-1,-28 24-32,25-26-32,-26 28-32,1-2 64,26-26-64,-27 28 32,27-28-64,-26 26 129,25 2-97,-26-28 64,28 28-32,-26-28-32,-2 26 96,25-24-96,-23 26-64,25-29 64,-27 28-128,0 1 96,28-28 32,-28 26-96,26-25 64,-25 0-32,26 26-32,-27-28 32,27 29 160,-26-28-192,25 26 32,-26 3 32,29-30 32,-4 29-64,3 0 96,0-2-192,-2-25 256,1 26-192,-1-1 64,-25 2 1,26-28-66,2 28 194,-5-2-97,5 1 32,-4 2 0,3-3-96,0 0 160,-2 2-32,1-2-128,-1 2 0,1 24 32,2-24 0,-4-1 64,3 0 0,25 26 0,-26-24 1,-1-3-33,2 0-32,-1 28 32,26-28-32,-26 2 32,-1 25 32,3-26-64,-2-1 64,-1 28 32,28-26 0,-28 26-128,1-28 64,-1 28 96,28-28-224,-28 2 193,2 25-33,24-26-96,-23 26 64,-2-26 32,26 2 0,-26 24-192,26-26 160,-26-1 0,26 1-32,2 1 64,-29 24-64,28-24 128,-28-2-128,2 1-32,-2 0 64,28 27-32,-28-26 32,1-2-128,26 1 128,-25-1 0,24 28 1,-24-27-1,0-1-64,-2-25 64,1 26-32,0-1 0,-1-25-96,-25 1 96,28-3-32,-31 3-193,2-2-287,-26-26-97,28 25 33,-28-25-289,27 0-961,-27 0-1184,-27 0-4453,-1-25-3556</inkml:trace>
  <inkml:trace contextRef="#ctx0" brushRef="#br0" timeOffset="36.47">16761 14543 13693,'18'-5'-977</inkml:trace>
  <inkml:trace contextRef="#ctx0" brushRef="#br0" timeOffset="55730.18">16065 1689 384,'0'0'897,"0"0"256,0 0 288,0 0-320,0 0-352,0 0-513,0 0-192,0 0 225,0 0-65,0 0-96,0 0 128,26 0 321,-26 0 320,0 0 31,0 0-159,0 0-160,0 0-65,0 0-320,0 0-95,-26 0 127,26 0 96,0 25 0,-26-25-159,26 27-1,-26 0-64,-1-27-64,27 26-32,-27 1-32,27-27 0,-26 28 32,26-3 0,-28 1 0,28-26 32,-24 28 32,-3-3-32,27 3-32,-27-28-32,27 27-32,-28-2 64,2 2-32,26 26 64,-24-26-32,-4-1 97,1 0 95,27 0-96,-27 1-64,1 26 0,0-26-32,0 25 32,-1-25 0,0 26 32,27-25 96,-26 23 33,0-23-1,26-3-96,-26-25-64,-1 28-96,0-3 64,27 29-32,-26-28 0,0 26-32,26 2 64,-26-28-32,-1 26 64,27-25-96,-27 26 64,-1-26 32,28 25-32,-24-24 64,-2 25-64,-2-27 32,28 27-64,-27-26 0,0 26 0,27-26 32,-24 25 0,24-26-32,-28 28 97,28-28 63,-26 0-96,-1 27 0,27-25-32,-27-3-32,27 27-32,-25-24 64,25-1-32,-27 0 0,27-1 0,0 0 32,0 0 0,-26 1 0,26 0 32,0-1 32,-27 1-32,27 0 0,0-27-64,0 25 32,0 2 0,-27-1 0,27 1 64,0 0 97,0-27-1,-26 26 0,26 0 0,0 0-128,0 2-32,-26-2 32,26-26 32,0 26-64,0 1 0,0-27 32,0 25 33,0 3-1,0-28 64,0 27-64,0-2 0,-26 2-96,26 0 96,0-1 0,0 1-96,0 0 96,-27-1-32,27 0-32,0 2 64,0-3-96,0 2 161,0 26-33,0-26-96,0 25 32,0-26-64,0 28 96,0-28-96,0 26 128,27-24-128,-27 24 0,26-25 0,-26 26 64,26-1-32,-26-24 0,26 26-64,-26-2 256,0-26-256,27 28 289,-27-2-1,0-26 32,27 28 0,-27-28-95,26 26-193,-26 2 96,27-28-160,-2 1 96,2-2 96,0 3-128,-27-1 0,26 26 0,2-27 32,-28 2 0,24-2 160,-24 0-32,0 0-32,27 28-32,-27-28-32,0 1 193,27-2-321,-27 29 192,28-28-64,-28 1 0,0 26 160,26-27-160,-2 2-32,-24-3 32,28 30 0,-28-30-128,27 2 96,-27 25-64,27-24 96,-1 24-32,-26-26-32,26 28 128,0-28-192,1 1 192,0-2-31,-27 29 31,26-28 0,0 1-128,0 0 0,1-1 64,0 0 32,-1 0-160,0 1 64,0 28 64,1-55-32,0 52 0,1-52-32,-4 25 32,2 2 32,2 1-64,-1-2 32,0 0 32,-3-26 0,4 26-64,-2 0 64,1 2-96,26-28 32,-27 26 96,0 0 0,1-26-160,0 26 160,25 1-96,-26-27 32,1 27-32,1-27 33,-1 26-33,-3-26 0,2 27 32,2-27 64,-1 25-192,0-25 128,-2 27-32,2-27 0,-1 27 96,1-27-160,25 26 64,-25-26-32,-1 0 96,1 27-96,0-27 96,-2 0-64,28 27 0,-26-27-32,1 0 64,23 0-32,-25 26 0,2-26 64,-1 0-96,25 0 128,-25 0-96,-1 0 0,1 26 0,25-26 0,-25 0 32,-1 0-64,1 0 64,0 0-32,25 0 64,-26 0 32,29 0-192,-4 0 192,-23 0-160,25-26 96,-29 26 0,31 0-32,-2-26 0,-28 26 0,29 0 64,-1-27-96,-1 27 96,-25-27-64,27 27-32,-3 0-32,-24-26 128,27 26-32,-3-27-64,4 27 0,-2-27 96,-1 27-96,1-25 64,-1-2 0,2 27-64,-28-26 128,26-1-192,2 27 96,-26-27 32,22 27-64,5-26 32,-2 26 32,-1-26 0,-25 26-64,26-26 32,-1-2 32,2 28 0,-28-26-64,26 0 32,-25 26-32,28-26 96,-31 0-64,30 26 0,-27-28 32,26 28-32,-27-27 0,27 27 0,-26-25 0,25-2 0,1 27 64,-26-25-96,-1-3-32,26 28 160,-25-27-128,28 27 64,-31-27-64,30 27 64,0-26-64,-29 26 64,28-26-64,1 0 96,24 26 0,-24-27-128,-2 0 32,1 1 32,26 26 32,-25-27-64,0 0 96,-2 27-128,1-25 32,-1-2 192,28 27-288,-28-26 192,1-2-64,26 2 96,2 0-96,-30 0 129,30 0-162,-29-28 33,28 28 193,-28-1-193,28 2 160,-28-30-32,30 30-32,-29-3-128,-1 2 96,1 0-192,26-1 128,-52 0-96,26 1-96,-28 26-97,2 0-415,-27 0-866,0 0-928,0 0-1090,-27 26-7238</inkml:trace>
  <inkml:trace contextRef="#ctx0" brushRef="#br0" timeOffset="36.47">29938 13082 19317,'24'0'29,"55"0"-29,-26 0-385,-53 26-1248,0-26-1762,-27 0-5542</inkml:trace>
  <inkml:trace contextRef="#ctx0" brushRef="#br0" timeOffset="84278.82">26626 2008 3331,'0'0'1441,"27"0"32,-27 0-127,0 0 31,0 0 225,0 0-417,0 0-321,0 0-383,0 0 63,-27 0-127,27 25-65,0-25-96,-25 27-95,25-1-33,-27-26 64,0 27-32,-1 0-32,2-1 32,2 0-32,-3 27-32,-1-26 33,1-1-33,1 1-32,26-2-64,-26 2 0,0 0 0,-1 26 0,0-25-64,27-3 0,-26 29 192,0-29-32,0 3-32,-1 24-64,0-25 32,1 25 32,-26-26 0,25 28 96,0-1-32,-1-1-64,4-24-32,-2 24 32,-1 0-31,-1-24-33,1-1 0,1 25 32,0-27 0,26 30 64,-26-29-96,-1 1 32,0 25-32,1-25 32,0 26 0,26 0-32,-26-27 0,-1 27 64,27-25-64,-27-3 0,27 27 0,-26-24 0,26-1 32,-26 26-32,0-27 96,26 0 0,-27 1 32,27 0 0,-27-1 0,27 1-32,-28 0-96,28-2 0,-24 2 65,24-27-33,-26 26-64,26 1 32,-28 26 32,28-27 0,-27 0-64,27 2 64,-27-2-32,27-26 64,-24 26 0,-4 26-32,28-52-32,-26 28 0,-1 24-32,27-25 64,-27 0-32,27-1-64,0 1 64,-25 0-32,25 25 32,-27-24-64,27-3 96,-26 2-32,26-1 0,0 1 0,0 0-32,-27-1 96,27 0-64,0 0 0,0 2 32,0-2-64,0 0 32,0 1-64,0-2 128,0 3-64,0-2-32,0-26 96,0 26-64,0 1-32,0-27 32,0 27 64,0-27 64,0 26-128,27 1-32,-27-27 128,0 25-128,26 3 96,-26-28-64,0 26-32,27-26 32,-27 28 96,25-28-32,-25 0 128,0 25-96,27-25 0,0 0-64,-27 0 97,26 27-65,-26-27 0,28 0 192,-4 0-96,3 0-32,0 0 0,-27 0-160,28 0 32,-2 0 32,-26 0 64,24 0-96,4 0 32,-1 0 33,26 0-98,-27-27 162,0 27-225,1 0 128,-27 0-32,27-25 32,-1 25 0,0 0-64,0 0 96,1 0 64,-27-28-96,27 28 0,-1 0 32,-26 0-32,26 0 32,0-26 64,1 26-64,28 0-32,-29 0 0,-2 0-160,4 0 192,-1 0-64,0 0 32,-1-28 64,0 28-160,0 0 96,1 0-32,0 0 32,-1 0 0,0 0 0,0 0 0,1-25 0,0 25 0,-1 0-128,0 0 0,-26 0 64,26 0 64,1 0-128,-27 0 0,28 0 160,-1 0-96,-3 0 96,2 0-160,2 0 128,26 0-128,-29 0 0,2 0 64,-1 0-96,1 0 64,-27 0 64,27 0-32,-2 0 0,2 25-64,-1-25 128,1 0-32,0 0-129,-2 28 194,2-28-65,-27 0 64,26 0-96,1 0 0,1 0 96,-1 0-96,-3 26 32,4-26 64,-2 0-128,1 0 32,0 0 96,-2 0-32,2 28-32,-1-28 32,1 0 32,0 0-64,-27 0 128,25 25-160,2-25-32,-1 0 128,-26 0-96,27 0 96,0 0-160,-2 27 64,2-27 32,-27 0-32,26 26 256,-26-26-224,27 27 96,1-27-160,-28 27 64,24-27 0,3 26 0,1-26 0,-28 0 32,26 26-32,-26-26-64,27 26 64,-27-26 0,24 27-32,-24 0 64,0-27-32,28 26 0,-28-26 0,27 27-96,-27-2-96,0 3 63,26-2 65,-26-26-32,0 26 128,27 1 32,-27-2-64,0 3-32,0-1 64,0-27-64,0 25 32,0 3 32,0-2-96,0 2 64,0-2 0,0-26 32,0 26-64,0 0 96,0 1-96,0-27 32,0 27-64,-27-1 128,27 1-64,0-2 32,-26 2-224,26-27 224,0 27 64,-27-1-128,27 1-32,0-27 96,0 27 32,0-27-32,-28 0-32,28 26 32,-24-26-64,24 26 0,-27-26 0,27 28 64,-26-28-96,26 25 32,-28-25 32,28 0-128,-27 0-96,27 27 192,-24-27-64,-4 0-64,28 0 96,-27 28 0,1-28 96,-1 0-32,2 0 64,-2 25-96,0-25 64,27 0 64,-26 0-128,-1 0 64,2 0 64,25 0-96,-27 0 0,27 0 96,-27 0-128,27 0 32,-26 0 0,-1-25-64,2 25 64,-2 0-32,27 0-64,-27 0 128,1 0 96,-2 0-160,28-28 32,-24 28 64,24 0 96,-27 0-192,27-27 64,0 27-64,-28-25 32,28-3 0,0 2-32,-27 0 32,27-1 0,-26 27-32,26-27 64,0 1-32,0-1 32,-27 0 0,27 27 32,0-25-32,0-2-256,0 1 576,0-1-352,0 0 32,0 27-96,0-26 128,0 0-128,-25 0 128,25 26-32,0-28 0,0 28 32,0-26-160,-27-2 192,27 3-64,-27 25 65,27-27-33,-26-1 64,-1 3-96,2 25 0,-2-27 64,0 27-64,1-26-64,-1 0 0,2 26 32,-2-28 64,27 28-160,-27-25 64,-1 25 0,2-27 64,2 27 64,-3 0-192,-1-26 64,1 26 32,1-27 128,0 27-224,0 0 96,-1-27 32,-26 27-64,27 0 32,0 0 0,-1-26 64,0 26-192,1 0 32,0 0 0,0 0 31,-1-26 33,0 26 32,-1 0 0,4 0 64,-2 0-128,-1 0 161,-1 0-1,28 0-160,-27 0 32,1 0-65,0 0 97,26 26-32,-26-26-32,-1 26 0,27-26 96,-27 27-96,27-27 64,-26 27 32,0-27-32,26 26 0,0 1 32,-26-2-32,-1 3-32,27-2 32,0 0 0,-27 26 32,27-24-32,0-1 0,-26-2 0,26 29 96,0-26 0,0-2-160,0 0 64,0 27 32,0-26-64,26-1 96,-26 1 65,0-2-418,27-25 610,-27 27-449,27 0 128,-27-1 0,26 1 0,-26 0 96,0-1-192,26 0 96,-26 2 0,0-3-33,26 2 130,-26 1-33,0-3-32,27 2 0,-27-1 32,27 0 32,-1 2-64,-26-2 64,26 26-96,0-26 0,1 2 128,1-2-288,25 26 288,-29-25-320,31 26 96,-28-26 160,-1 0-160,0-1 96,0 0 32,1 0 0,0 1 32,-1 0-160,0-27 160,-26 28-32,26-28 0,1 25-64,0-25 0,-1 0 64,-26 0-64,26 27 64,0-27 0,1 0-64,-27 0 32,28 25 32,-1-25 0,-3 0 32,2 0 32,2 0-320,-1 0 480,-27 0-224,27 0-128,-2 0 160,2 0-32,-27 0-64,26 0-32,1 0 224,0 0-224,-2 0-96,2 0 256,-1 0 32,1 0-256,0 0 192,-2 0-128,2 0 192,-1 0-224,1 0 224,-27 0-320,28 0 256,-28 0-64,27 0-256,-3 0 512,-24 0-512,28 0 544,-2 0-352,-26 0 128,27 0-64,0 0 0,-2-25 96,2 25-192,-1 0 64,-26 0 32,27 0 32,0 0-96,-27 0 32,25 0 32,-25 0 64,27 0-32,-1 0-96,1 0 32,0 0-64,-27 0 0,25-27 32,2 27 32,-27 0 32,26 0 0,-26 0 0,27-25-32,1 25 96,-28 0-96,24 0 64,-24 0-32,27 0 0,-27-28-32,28 28-32,-28 0 32,26-27 0,-26 27 0,27 0 96,-27 0-160,0-27 128,24 27-64,-24 0 128,0 0-128,28-26 0,-28 26 32,27 0-32,-27 0-64,26-26-65,-26 26 65,27-26 0,-27 26 64,25-27 0,-25 27 32,0 0 0,0-27 32,0 27-96,0 0 160,0 0-64,0 0 0,0-26-32,0 26 96,27 0-192,-27 0 32,0 0 32,0 0 32,0-27-32,27 27 0,-27 0 32,0 0-32,0 0 0,0 0 96,0 0-96,0 0 64,0 0-32,0 0-32,0-27 32,26 27 0,-26 0-32,0 0 0,0 0 0,27 0 32,-27 0-64,0 0 64,0 0 32,0 0-64,0 0 32,0 0 32,0 0-64,0 0 64,0 0 0,0 0 0,0 0-64,0 0 64,0 0-32,0 0-32,0 0 32,0 0 0,0 0-32,0 0 32,0 0 64,0 0-64,0 0 0,0 0 0,0 0 0,0 0-96,0 0 160,0 0-32,0 0-64,0 0 128,0 0-224,0 0 160,25 0-96,-25 0 64,0 0 0,0 0 0,0 0 0,0 0 32,0 0 32,0 0-160,0 0 64,0 0 128,0 0-160,0 0 96,0 0-32,0 0 32,0 0 0,0 0 0,0 0-32,0 0 0,0 0 64,0 0-96,0 0 96,-25-25-192,25 25 128,0 0 0,0 0 0,0 0 96,0 0-192,25 0 128,-25 0 128,-25 0-160,25 0-32,0 0-32,25 0 64,-25 0 64,0 0-128,-25 0 96,25 0-128,0 0 128,0 0-96,0 0 128,0 0-32,0 0 32,0 0 32,0 0-128,0 0 96,0 0-128,0 0 32,0 0 128,0 0-192,0 0 192,0 0-96,0 0-96,0 0 0,0 0 192,0 0-128,0 0 0,0 0 160,0 0-224,0 0 128,0 0-32,0 0 32,0 0-64,0 0 96,0 0-64,0 0 0,0 0 96,0 0-96,0 0-96,0 0 32,0 0 96,0 0-64,0 0 64,0 0-32,0 0 0,0 0 64,0 0-96,0 0 64,0 0 32,0 0-128,0 0 128,0 0-64,0 0-32,0 0 64,0 0 64,-27 0-160,27 0 128,0 0-64,0 0 32,0 0-64,0 0 32,0 0 0,0 0-32,0 0-32,0 0 64,0 0-256,0 0 512,0 0-160,0 0-128,0 0 64,0 0 32,0 0-128,0 0 96,0 0-64,0 0 96,0 0-160,0 0 32,0 0 96,0 0 0,0 0-32,0 0 0,0 0 32,0 0-64,0 0 128,0 0-160,0 0 64,0 0 0,0 0 0,0-27 0,0 27 0,0 0-64,0 0 128,0 0-96,0 0 0,0 0 32,0 0 128,0 0-224,0 0 96,0 0 32,0-26-32,0 26-64,0 0 32,0 0-32,0 0 64,0-28 0,0 28 0,0 0-32,0 0 32,0 0 32,0-26-32,0 26 0,0 0 64,0-26-128,0 26 64,0 0-32,0-26 64,0 26-32,0-26 0,0 26 0,0-28 32,0 28-64,0-26 32,0 26-32,0-26 32,0-1 0,0 2 32,0-3-64,27 1 64,-27 2-96,0-3 64,0 2 32,25 0-128,-25 26 96,0-27-64,0 0 96,0 1-64,0-1 32,27 27 0,-27-27 0,27 2 0,-27-2-224,0 1 544,26-1-224,-26 0-256,28 1 64,-28 0-64,27-28 32,-27 28-64,24-2 63,-24-24 1,27 24-64,-27-24 224,28 26-32,-2 26-64,-26-26 32,27-2 0,-2 3 96,-25-2-192,27 27 128,0-26-96,-27-1 96,26 0-96,1 27 64,-2-26 0,2 26-64,0-26-97,-1 0-159,1 26-64,-2-27 127,2 27 97,0 0 32,-1 0 128,2 0 32,-4-27 0,3 27 0,0 0-32,27 0 0,-30-26 64,4 26-64,-1 0 64,0 0 0,25 0 0,-26 0 96,28 0 96,-28 0-127,0 0-97,0 0 0,1 0 0,26 26 0,-25-26 0,-4 0 0,3 0 0,1 27 0,25-27-64,-29 27-97,4-1 65,-1-26 0,0 26 64,-1-26 64,0 26-32,0-26 0,1 27 32,-27 0 64,27-27-32,-27 26 97,26 1-97,0-2 0,0 3-32,-26-2 0,27-26-32,-27 26 0,27 1 0,-27-2-32,0 3 32,26-1-32,-26-2 32,26 3 0,-26-2 32,0 2 32,0-2 0,26 0 0,-26 0-64,0 1 64,27 0 0,-27-1 0,0-26-64,0 27 96,28-2-288,-28-25 288,0 27-32,0-27 32,0 27 128,27-27-128,-27 26 97,0-26-97,0 0-64,-27 0 0,27 27-32,0-27 0,-28 0 0,28 27-32,-27-27 0,27 26-96,-26-26 160,0 0-96,0 0 32,-1 26 64,27-26-96,-27 0-1,1 0-63,0 0-224,0 0-64,-1 28 31,0-28 225,1 0 96,0 0-64,-27 0-96,26 0 128,-1 0 96,-22 0-225,23 0-95,-1 0-64,1 0 288,3 0 32,-4 0 0,2 0 64,-1 0 96,0 0-32,1 0 96,26 0-64,-26 0-128,0 0 160,-1 0 32,0 0-64,1 0 32,0 0-32,0 0-96,-1 0 97,0 0 255,27 0-192,-28 0-32,4 0-32,24 0-64,-26 0-32,-2 0 64,28 0-32,-27 0 0,0 0 289,27 0-97,-24 0-128,24 0 64,-28 0-128,28 0-32,-26 0 64,26 0-128,-27 0-64,27 0 128,-27 0 32,27 0-32,-25 0 96,25 25 0,-27-25 129,27 0-65,-26 0-64,26 0-96,-27 0 0,27 0 32,-27 0-64,27 0 32,-25 27 32,25-27-64,-27 0 32,27 0-32,-26 28 64,-1-28-32,27 0 96,0 0-32,-27 25 96,27-25-192,0 0 32,-25 0-32,25 0-32,-27 27 96,27-27-96,0 0-32,-26 0 64,26 0-32,0 26 96,-28-26-96,28 0 64,0 0-32,-27 26 32,27-26 96,0 0-32,0 28-64,-24-28 0,24 0 0,0 26 32,0-26-64,-27 0 0,27 26 32,0-26-32,-28 26 64,28-26 32,0 26-64,0-26-32,0 28 64,-26-28 0,26 26 0,0-26 32,0 27 0,-27-2 64,27-25-160,0 27 32,0-27-32,0 27 128,0-1-96,0 1 0,0-27 0,-27 27 32,27-1-32,0-26 32,0 26-96,0 0 96,27-26-32,-27 27 64,0-27-64,27 27 96,-27 1 65,0-28-129,0 25 32,0-25-32,26 27-32,-26-2 0,28-25 96,-28 27-128,27-27 160,-27 28 32,24-28-128,-24 0 64,27 26-64,-27-26 32,28 26-32,-28-26-32,26 0 96,1 26-384,-27-26 608,25 26-31,2 2-193,0-28 0,-27 0 0,26 26-32,1-26 64,-2 0-128,2 0 0,0 26 32,-27-26-64,26 0 64,1 0-32,-2 0 64,2 26-64,-27-26 32,27 0-32,-1 0 96,2 0-64,-4 0 64,3 0-32,0 0-128,1 0 32,-2 0 96,-2 0-128,4 0 128,-1 27-64,0-27 0,-1 0 32,0 0-64,-26 0 129,26 0-33,1 0-32,0 0-32,-1 0 0,0 0-96,0 0 96,1 0-97,0 0 194,-1-27-97,2 27 96,-4 0-225,3-26 129,1 26-64,25 0 64,-53-26-128,24 26 64,4-26-32,-1 26 96,0 0-64,-27-28 32,26 2 32,0 26 0,-26 0-64,26-26 64,1 26-32,-27-26 64,27 26-32,-1-26 64,0-2-64,0 28-96,-26-27 96,27 2-32,0 25 32,-27-27 0,26 2 0,0-3 64,0 28-64,1-27 0,1 0 64,-1 1 0,-3 0 32,2 0-160,-26-1 64,28 0 96,-1 27-224,0-26 160,-27 26 0,25-27 0,2 27 64,-27-27 32,26 27 65,1-25 63,0 25-64,-27-27-96,25 27-96,2-26-224,-1-2 480,1 28-288,0 0 32,-27-26 0,28 26-64,-28 0 128,0-26-64,24 26 192,-24 0-96,26 0-96,-26 0-32,27-26 128,1 26-96,-28 0 0,27-26 0,-3 26-32,4 0 32,-2 0-32,28-28 96,-29 28-32,2 0 129,-1-26 31,28 26-32,-29 0-64,28-26 64,-26 26 32,25 0 33,1-27 31,2 27 256,-4-25-31,-23-3-193,-2 28-288,1 0 32,-3 0-32,4 0-32,-1-27-64,-1 27 128,1 0-64,-2 0 32,2 0 96,26 0 0,-26-25 160,0 25 33,-2 0-129,2 0-96,-1 0-64,-26 0 0,28 0-64,-28 0-32,0 0-225,27 0 450,-27 0-194,0 0 1,0 0 128,24 0-31,3 0 31,-27 0-32,0 0 0,28-28-32,-28 28 64,26 0-96,-26 0 32,27 0-96,-27 0 96,25 0-32,-25 0 64,27 0-32,0-26 32,-1 26-64,1 0-32,-27-26-1,52 26 1,-25-27 0,-1 0 32,1 27 32,25-26 0,-25-1 32,-1 0-160,2 2 449,23-2-386,-24 1-319,27-1-449,-30 0-384,4 1-1121,26 0-1602,-54 0-5445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BDC62-D263-4FBB-8709-1C1B8FE27B38}"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D28BA-7039-41A8-90E7-12E3FD3CE62C}" type="slidenum">
              <a:rPr lang="en-US" smtClean="0"/>
              <a:t>‹#›</a:t>
            </a:fld>
            <a:endParaRPr lang="en-US"/>
          </a:p>
        </p:txBody>
      </p:sp>
    </p:spTree>
    <p:extLst>
      <p:ext uri="{BB962C8B-B14F-4D97-AF65-F5344CB8AC3E}">
        <p14:creationId xmlns:p14="http://schemas.microsoft.com/office/powerpoint/2010/main" val="257253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26f105f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d26f105f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Consider this distribution of data, which is plotted in a two dimensional space.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Each of the points is labeled as blue or orange, and it appears that the points with similar labels are grouped together.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Because the data is so neatly separated, we can draw a line through the plot that does a pretty good job of separating the points.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a linear decision boundary in two dimensional space.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case of this hypothetical dataset, this will result in a highly complex decision boundary.</a:t>
            </a:r>
          </a:p>
          <a:p>
            <a:endParaRPr lang="en-US" dirty="0"/>
          </a:p>
          <a:p>
            <a:r>
              <a:rPr lang="en-US" dirty="0"/>
              <a:t>The decision boundary defines regions of the 2D feature space that nearly perfectly separates the benign and malignant labels. </a:t>
            </a:r>
          </a:p>
          <a:p>
            <a:endParaRPr lang="en-US" dirty="0"/>
          </a:p>
          <a:p>
            <a:r>
              <a:rPr lang="en-US" dirty="0"/>
              <a:t>However, such a complex model can run into problems when extended to new samples.</a:t>
            </a:r>
          </a:p>
        </p:txBody>
      </p:sp>
      <p:sp>
        <p:nvSpPr>
          <p:cNvPr id="4" name="Slide Number Placeholder 3"/>
          <p:cNvSpPr>
            <a:spLocks noGrp="1"/>
          </p:cNvSpPr>
          <p:nvPr>
            <p:ph type="sldNum" sz="quarter" idx="5"/>
          </p:nvPr>
        </p:nvSpPr>
        <p:spPr/>
        <p:txBody>
          <a:bodyPr/>
          <a:lstStyle/>
          <a:p>
            <a:fld id="{96ED28BA-7039-41A8-90E7-12E3FD3CE62C}" type="slidenum">
              <a:rPr lang="en-US" smtClean="0"/>
              <a:t>13</a:t>
            </a:fld>
            <a:endParaRPr lang="en-US"/>
          </a:p>
        </p:txBody>
      </p:sp>
    </p:spTree>
    <p:extLst>
      <p:ext uri="{BB962C8B-B14F-4D97-AF65-F5344CB8AC3E}">
        <p14:creationId xmlns:p14="http://schemas.microsoft.com/office/powerpoint/2010/main" val="2748783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project data from more patients onto the 2D plane.</a:t>
            </a:r>
          </a:p>
          <a:p>
            <a:endParaRPr lang="en-US" dirty="0"/>
          </a:p>
          <a:p>
            <a:r>
              <a:rPr lang="en-US" dirty="0"/>
              <a:t>The complex model does a relatively good job at predicting benign samples, but a poor job of predicting if a tumor will be malignant.</a:t>
            </a:r>
          </a:p>
          <a:p>
            <a:endParaRPr lang="en-US" dirty="0"/>
          </a:p>
          <a:p>
            <a:r>
              <a:rPr lang="en-US" dirty="0"/>
              <a:t>The result is a lot of miscategorized predictions, and we can see that the model is overfit to the training data.</a:t>
            </a:r>
          </a:p>
          <a:p>
            <a:endParaRPr lang="en-US" dirty="0"/>
          </a:p>
          <a:p>
            <a:r>
              <a:rPr lang="en-US" dirty="0"/>
              <a:t>A simple model where the 2D plane is separated by a line, actually does a much better job at predicting the labels. </a:t>
            </a:r>
          </a:p>
        </p:txBody>
      </p:sp>
      <p:sp>
        <p:nvSpPr>
          <p:cNvPr id="4" name="Slide Number Placeholder 3"/>
          <p:cNvSpPr>
            <a:spLocks noGrp="1"/>
          </p:cNvSpPr>
          <p:nvPr>
            <p:ph type="sldNum" sz="quarter" idx="5"/>
          </p:nvPr>
        </p:nvSpPr>
        <p:spPr/>
        <p:txBody>
          <a:bodyPr/>
          <a:lstStyle/>
          <a:p>
            <a:fld id="{96ED28BA-7039-41A8-90E7-12E3FD3CE62C}" type="slidenum">
              <a:rPr lang="en-US" smtClean="0"/>
              <a:t>14</a:t>
            </a:fld>
            <a:endParaRPr lang="en-US"/>
          </a:p>
        </p:txBody>
      </p:sp>
    </p:spTree>
    <p:extLst>
      <p:ext uri="{BB962C8B-B14F-4D97-AF65-F5344CB8AC3E}">
        <p14:creationId xmlns:p14="http://schemas.microsoft.com/office/powerpoint/2010/main" val="2235758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reiterate, an overfit model will have a low loss on the data used to train the model, but will not perform well predicting labels for new data.</a:t>
            </a:r>
          </a:p>
          <a:p>
            <a:endParaRPr lang="en-US" dirty="0"/>
          </a:p>
          <a:p>
            <a:r>
              <a:rPr lang="en-US" dirty="0"/>
              <a:t>This is caused by making a model more complex than it needs to be.</a:t>
            </a:r>
          </a:p>
          <a:p>
            <a:endParaRPr lang="en-US" dirty="0"/>
          </a:p>
          <a:p>
            <a:r>
              <a:rPr lang="en-US" dirty="0"/>
              <a:t>When developing our models, we need to made a decision fitting the data we have really well, while keeping the model as simple as possible.</a:t>
            </a:r>
          </a:p>
          <a:p>
            <a:endParaRPr lang="en-US" dirty="0"/>
          </a:p>
          <a:p>
            <a:r>
              <a:rPr lang="en-US" dirty="0"/>
              <a:t>What we decide will impact if we have a specific model, that is useful within the specific context of the training data, or a general model that performs well on data collected elsewhere.</a:t>
            </a:r>
          </a:p>
          <a:p>
            <a:endParaRPr lang="en-US" dirty="0"/>
          </a:p>
        </p:txBody>
      </p:sp>
      <p:sp>
        <p:nvSpPr>
          <p:cNvPr id="4" name="Slide Number Placeholder 3"/>
          <p:cNvSpPr>
            <a:spLocks noGrp="1"/>
          </p:cNvSpPr>
          <p:nvPr>
            <p:ph type="sldNum" sz="quarter" idx="5"/>
          </p:nvPr>
        </p:nvSpPr>
        <p:spPr/>
        <p:txBody>
          <a:bodyPr/>
          <a:lstStyle/>
          <a:p>
            <a:fld id="{96ED28BA-7039-41A8-90E7-12E3FD3CE62C}" type="slidenum">
              <a:rPr lang="en-US" smtClean="0"/>
              <a:t>15</a:t>
            </a:fld>
            <a:endParaRPr lang="en-US"/>
          </a:p>
        </p:txBody>
      </p:sp>
    </p:spTree>
    <p:extLst>
      <p:ext uri="{BB962C8B-B14F-4D97-AF65-F5344CB8AC3E}">
        <p14:creationId xmlns:p14="http://schemas.microsoft.com/office/powerpoint/2010/main" val="4261005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defining different logistic regression models for the same dataset. </a:t>
            </a:r>
          </a:p>
          <a:p>
            <a:endParaRPr lang="en-US" dirty="0"/>
          </a:p>
          <a:p>
            <a:r>
              <a:rPr lang="en-US" dirty="0"/>
              <a:t>The first, is just the linear combination of the input features. </a:t>
            </a:r>
          </a:p>
          <a:p>
            <a:endParaRPr lang="en-US" dirty="0"/>
          </a:p>
          <a:p>
            <a:r>
              <a:rPr lang="en-US" dirty="0"/>
              <a:t>The second is a more complex model, where second order polynomial combinations of the input variables are included.</a:t>
            </a:r>
          </a:p>
          <a:p>
            <a:endParaRPr lang="en-US" dirty="0"/>
          </a:p>
          <a:p>
            <a:r>
              <a:rPr lang="en-US" dirty="0"/>
              <a:t>And the third is even more complex, including many higher order polynomial features. </a:t>
            </a:r>
          </a:p>
          <a:p>
            <a:endParaRPr lang="en-US" dirty="0"/>
          </a:p>
          <a:p>
            <a:r>
              <a:rPr lang="en-US" dirty="0"/>
              <a:t>After we train theses models, we can draw the decision boundary. </a:t>
            </a:r>
          </a:p>
          <a:p>
            <a:endParaRPr lang="en-US" dirty="0"/>
          </a:p>
          <a:p>
            <a:r>
              <a:rPr lang="en-US" dirty="0"/>
              <a:t>The boundary’s are different because we increased the dimensions of the features space. When the boundary is projected back into 2D feature space, it warps to better separate the labels. </a:t>
            </a:r>
          </a:p>
          <a:p>
            <a:r>
              <a:rPr lang="en-US" dirty="0"/>
              <a:t>The first model underfits the data, and the third model overfits the data.</a:t>
            </a:r>
          </a:p>
          <a:p>
            <a:endParaRPr lang="en-US" dirty="0"/>
          </a:p>
          <a:p>
            <a:r>
              <a:rPr lang="en-US" dirty="0"/>
              <a:t>We can select the right model by looking at the trade off between how many labels fall on the wrong side of the decision boundary with how “curvy” it is. </a:t>
            </a:r>
          </a:p>
          <a:p>
            <a:endParaRPr lang="en-US" dirty="0"/>
          </a:p>
          <a:p>
            <a:r>
              <a:rPr lang="en-US" dirty="0"/>
              <a:t>The first model is ok, but incorrectly separates about half of the data points. It is underfit.</a:t>
            </a:r>
          </a:p>
          <a:p>
            <a:endParaRPr lang="en-US" dirty="0"/>
          </a:p>
          <a:p>
            <a:r>
              <a:rPr lang="en-US" dirty="0"/>
              <a:t>The third model perfectly separates the data, but is incredibly complex in the 2D feature space. It is overfit.</a:t>
            </a:r>
          </a:p>
          <a:p>
            <a:endParaRPr lang="en-US" dirty="0"/>
          </a:p>
          <a:p>
            <a:r>
              <a:rPr lang="en-US" dirty="0"/>
              <a:t>The second model does a good job of separating the labels, and is the best model of the three.</a:t>
            </a:r>
          </a:p>
          <a:p>
            <a:endParaRPr lang="en-US" dirty="0"/>
          </a:p>
          <a:p>
            <a:r>
              <a:rPr lang="en-US" dirty="0"/>
              <a:t>The first one seems to do a reasonably good job.</a:t>
            </a:r>
          </a:p>
          <a:p>
            <a:endParaRPr lang="en-US" dirty="0"/>
          </a:p>
        </p:txBody>
      </p:sp>
      <p:sp>
        <p:nvSpPr>
          <p:cNvPr id="4" name="Slide Number Placeholder 3"/>
          <p:cNvSpPr>
            <a:spLocks noGrp="1"/>
          </p:cNvSpPr>
          <p:nvPr>
            <p:ph type="sldNum" sz="quarter" idx="5"/>
          </p:nvPr>
        </p:nvSpPr>
        <p:spPr/>
        <p:txBody>
          <a:bodyPr/>
          <a:lstStyle/>
          <a:p>
            <a:fld id="{96ED28BA-7039-41A8-90E7-12E3FD3CE62C}" type="slidenum">
              <a:rPr lang="en-US" smtClean="0"/>
              <a:t>16</a:t>
            </a:fld>
            <a:endParaRPr lang="en-US"/>
          </a:p>
        </p:txBody>
      </p:sp>
    </p:spTree>
    <p:extLst>
      <p:ext uri="{BB962C8B-B14F-4D97-AF65-F5344CB8AC3E}">
        <p14:creationId xmlns:p14="http://schemas.microsoft.com/office/powerpoint/2010/main" val="33080852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safeguard against overfitting our model in a couple of ways. </a:t>
            </a:r>
            <a:br>
              <a:rPr lang="en-US" dirty="0"/>
            </a:br>
            <a:endParaRPr lang="en-US" dirty="0"/>
          </a:p>
          <a:p>
            <a:r>
              <a:rPr lang="en-US" dirty="0"/>
              <a:t>The first is to keep the number of features to a minimum. We can do this by manually eliminating those features that we don’t think are informative. </a:t>
            </a:r>
          </a:p>
          <a:p>
            <a:endParaRPr lang="en-US" dirty="0"/>
          </a:p>
          <a:p>
            <a:r>
              <a:rPr lang="en-US" dirty="0"/>
              <a:t>However, this is not always possible, and we often don’t know what features are contributing to the label ahead of time.</a:t>
            </a:r>
          </a:p>
          <a:p>
            <a:endParaRPr lang="en-US" dirty="0"/>
          </a:p>
          <a:p>
            <a:r>
              <a:rPr lang="en-US" dirty="0"/>
              <a:t>Another option is to use regularization, which is a way to reduce the magnitude of the learned parameters. That is to say, regularization will mathematically ensure that one feature is not making an uneven contribution to the prediction because it has a large value.</a:t>
            </a:r>
          </a:p>
          <a:p>
            <a:endParaRPr lang="en-US" dirty="0"/>
          </a:p>
          <a:p>
            <a:r>
              <a:rPr lang="en-US" dirty="0"/>
              <a:t>This method works well when there are lots of features that contribute to the defining the label.</a:t>
            </a:r>
          </a:p>
        </p:txBody>
      </p:sp>
      <p:sp>
        <p:nvSpPr>
          <p:cNvPr id="4" name="Slide Number Placeholder 3"/>
          <p:cNvSpPr>
            <a:spLocks noGrp="1"/>
          </p:cNvSpPr>
          <p:nvPr>
            <p:ph type="sldNum" sz="quarter" idx="5"/>
          </p:nvPr>
        </p:nvSpPr>
        <p:spPr/>
        <p:txBody>
          <a:bodyPr/>
          <a:lstStyle/>
          <a:p>
            <a:fld id="{96ED28BA-7039-41A8-90E7-12E3FD3CE62C}" type="slidenum">
              <a:rPr lang="en-US" smtClean="0"/>
              <a:t>17</a:t>
            </a:fld>
            <a:endParaRPr lang="en-US"/>
          </a:p>
        </p:txBody>
      </p:sp>
    </p:spTree>
    <p:extLst>
      <p:ext uri="{BB962C8B-B14F-4D97-AF65-F5344CB8AC3E}">
        <p14:creationId xmlns:p14="http://schemas.microsoft.com/office/powerpoint/2010/main" val="792007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return to our example in logistic regression, we can see how regularization would be applied to the overfit model.</a:t>
            </a:r>
          </a:p>
          <a:p>
            <a:endParaRPr lang="en-US" dirty="0"/>
          </a:p>
          <a:p>
            <a:r>
              <a:rPr lang="en-US" dirty="0"/>
              <a:t>Regularization would reduce the weights of the complex, polynomial features, and push them towards 0. </a:t>
            </a:r>
          </a:p>
          <a:p>
            <a:endParaRPr lang="en-US" dirty="0"/>
          </a:p>
          <a:p>
            <a:r>
              <a:rPr lang="en-US" dirty="0"/>
              <a:t>By penalizing the more complex of the model, the practical result is to reduce the model complexity.</a:t>
            </a:r>
          </a:p>
        </p:txBody>
      </p:sp>
      <p:sp>
        <p:nvSpPr>
          <p:cNvPr id="4" name="Slide Number Placeholder 3"/>
          <p:cNvSpPr>
            <a:spLocks noGrp="1"/>
          </p:cNvSpPr>
          <p:nvPr>
            <p:ph type="sldNum" sz="quarter" idx="5"/>
          </p:nvPr>
        </p:nvSpPr>
        <p:spPr/>
        <p:txBody>
          <a:bodyPr/>
          <a:lstStyle/>
          <a:p>
            <a:fld id="{96ED28BA-7039-41A8-90E7-12E3FD3CE62C}" type="slidenum">
              <a:rPr lang="en-US" smtClean="0"/>
              <a:t>18</a:t>
            </a:fld>
            <a:endParaRPr lang="en-US"/>
          </a:p>
        </p:txBody>
      </p:sp>
    </p:spTree>
    <p:extLst>
      <p:ext uri="{BB962C8B-B14F-4D97-AF65-F5344CB8AC3E}">
        <p14:creationId xmlns:p14="http://schemas.microsoft.com/office/powerpoint/2010/main" val="2961269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good model will be able to generalize to new data, and this depends on both the complexity of the model and its performance on the training data.</a:t>
            </a:r>
          </a:p>
          <a:p>
            <a:endParaRPr lang="en-US" dirty="0"/>
          </a:p>
          <a:p>
            <a:r>
              <a:rPr lang="en-US" dirty="0"/>
              <a:t>Regularization provides a method to prevent overfitting in complex models.</a:t>
            </a:r>
          </a:p>
        </p:txBody>
      </p:sp>
      <p:sp>
        <p:nvSpPr>
          <p:cNvPr id="4" name="Slide Number Placeholder 3"/>
          <p:cNvSpPr>
            <a:spLocks noGrp="1"/>
          </p:cNvSpPr>
          <p:nvPr>
            <p:ph type="sldNum" sz="quarter" idx="5"/>
          </p:nvPr>
        </p:nvSpPr>
        <p:spPr/>
        <p:txBody>
          <a:bodyPr/>
          <a:lstStyle/>
          <a:p>
            <a:fld id="{96ED28BA-7039-41A8-90E7-12E3FD3CE62C}" type="slidenum">
              <a:rPr lang="en-US" smtClean="0"/>
              <a:t>19</a:t>
            </a:fld>
            <a:endParaRPr lang="en-US"/>
          </a:p>
        </p:txBody>
      </p:sp>
    </p:spTree>
    <p:extLst>
      <p:ext uri="{BB962C8B-B14F-4D97-AF65-F5344CB8AC3E}">
        <p14:creationId xmlns:p14="http://schemas.microsoft.com/office/powerpoint/2010/main" val="1235847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regularization we are not only minimizing loss of our model with respect to our training data,</a:t>
            </a:r>
          </a:p>
          <a:p>
            <a:endParaRPr lang="en-US" dirty="0"/>
          </a:p>
          <a:p>
            <a:r>
              <a:rPr lang="en-US" dirty="0"/>
              <a:t>We are also minimizing the complexity of the mode. </a:t>
            </a:r>
          </a:p>
          <a:p>
            <a:endParaRPr lang="en-US" dirty="0"/>
          </a:p>
          <a:p>
            <a:r>
              <a:rPr lang="en-US" dirty="0"/>
              <a:t>Algorithmically, we can mathematically define the loss as some quantified difference between the model prediction and reality.</a:t>
            </a:r>
          </a:p>
          <a:p>
            <a:endParaRPr lang="en-US" dirty="0"/>
          </a:p>
          <a:p>
            <a:r>
              <a:rPr lang="en-US" dirty="0"/>
              <a:t>But how do we algorithmically define the model complexity?</a:t>
            </a:r>
          </a:p>
        </p:txBody>
      </p:sp>
      <p:sp>
        <p:nvSpPr>
          <p:cNvPr id="4" name="Slide Number Placeholder 3"/>
          <p:cNvSpPr>
            <a:spLocks noGrp="1"/>
          </p:cNvSpPr>
          <p:nvPr>
            <p:ph type="sldNum" sz="quarter" idx="5"/>
          </p:nvPr>
        </p:nvSpPr>
        <p:spPr/>
        <p:txBody>
          <a:bodyPr/>
          <a:lstStyle/>
          <a:p>
            <a:fld id="{96ED28BA-7039-41A8-90E7-12E3FD3CE62C}" type="slidenum">
              <a:rPr lang="en-US" smtClean="0"/>
              <a:t>20</a:t>
            </a:fld>
            <a:endParaRPr lang="en-US"/>
          </a:p>
        </p:txBody>
      </p:sp>
    </p:spTree>
    <p:extLst>
      <p:ext uri="{BB962C8B-B14F-4D97-AF65-F5344CB8AC3E}">
        <p14:creationId xmlns:p14="http://schemas.microsoft.com/office/powerpoint/2010/main" val="587788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common methods. </a:t>
            </a:r>
          </a:p>
          <a:p>
            <a:endParaRPr lang="en-US" dirty="0"/>
          </a:p>
          <a:p>
            <a:r>
              <a:rPr lang="en-US" dirty="0"/>
              <a:t>The first simply counts the number of non-zero weights in the model, which is fairly straight forward and known as L1 regularization.</a:t>
            </a:r>
          </a:p>
          <a:p>
            <a:endParaRPr lang="en-US" dirty="0"/>
          </a:p>
          <a:p>
            <a:r>
              <a:rPr lang="en-US" dirty="0"/>
              <a:t>Another is to define a function that quantifies the contribution of all the weights in the model and is known as L2 regularization.</a:t>
            </a:r>
          </a:p>
        </p:txBody>
      </p:sp>
      <p:sp>
        <p:nvSpPr>
          <p:cNvPr id="4" name="Slide Number Placeholder 3"/>
          <p:cNvSpPr>
            <a:spLocks noGrp="1"/>
          </p:cNvSpPr>
          <p:nvPr>
            <p:ph type="sldNum" sz="quarter" idx="5"/>
          </p:nvPr>
        </p:nvSpPr>
        <p:spPr/>
        <p:txBody>
          <a:bodyPr/>
          <a:lstStyle/>
          <a:p>
            <a:fld id="{96ED28BA-7039-41A8-90E7-12E3FD3CE62C}" type="slidenum">
              <a:rPr lang="en-US" smtClean="0"/>
              <a:t>21</a:t>
            </a:fld>
            <a:endParaRPr lang="en-US"/>
          </a:p>
        </p:txBody>
      </p:sp>
    </p:spTree>
    <p:extLst>
      <p:ext uri="{BB962C8B-B14F-4D97-AF65-F5344CB8AC3E}">
        <p14:creationId xmlns:p14="http://schemas.microsoft.com/office/powerpoint/2010/main" val="3788668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Rather than simply counting the non-zero weights, L2 regularization functions defines complexity as the absolute value of the squared sum of the weights.</a:t>
            </a:r>
          </a:p>
          <a:p>
            <a:endParaRPr lang="en-US" dirty="0"/>
          </a:p>
          <a:p>
            <a:r>
              <a:rPr lang="en-US" dirty="0"/>
              <a:t>A high value will correspond to high model complexity.</a:t>
            </a:r>
          </a:p>
          <a:p>
            <a:endParaRPr lang="en-US" dirty="0"/>
          </a:p>
        </p:txBody>
      </p:sp>
      <p:sp>
        <p:nvSpPr>
          <p:cNvPr id="4" name="Slide Number Placeholder 3"/>
          <p:cNvSpPr>
            <a:spLocks noGrp="1"/>
          </p:cNvSpPr>
          <p:nvPr>
            <p:ph type="sldNum" sz="quarter" idx="5"/>
          </p:nvPr>
        </p:nvSpPr>
        <p:spPr/>
        <p:txBody>
          <a:bodyPr/>
          <a:lstStyle/>
          <a:p>
            <a:fld id="{96ED28BA-7039-41A8-90E7-12E3FD3CE62C}" type="slidenum">
              <a:rPr lang="en-US" smtClean="0"/>
              <a:t>22</a:t>
            </a:fld>
            <a:endParaRPr lang="en-US"/>
          </a:p>
        </p:txBody>
      </p:sp>
    </p:spTree>
    <p:extLst>
      <p:ext uri="{BB962C8B-B14F-4D97-AF65-F5344CB8AC3E}">
        <p14:creationId xmlns:p14="http://schemas.microsoft.com/office/powerpoint/2010/main" val="974834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d26f105ff3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d26f105ff3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incorporate L2 regularization into the model training by adding the sum of the squared weights as a term to the loss function.</a:t>
            </a:r>
          </a:p>
          <a:p>
            <a:endParaRPr lang="en-US" dirty="0"/>
          </a:p>
          <a:p>
            <a:r>
              <a:rPr lang="en-US" dirty="0"/>
              <a:t>To control the contribution to the loss, a scalar is multiplied by this value, and is known as </a:t>
            </a:r>
            <a:r>
              <a:rPr lang="en-US" dirty="0" err="1"/>
              <a:t>lamda</a:t>
            </a:r>
            <a:r>
              <a:rPr lang="en-US" dirty="0"/>
              <a:t>.</a:t>
            </a:r>
          </a:p>
          <a:p>
            <a:endParaRPr lang="en-US" dirty="0"/>
          </a:p>
          <a:p>
            <a:r>
              <a:rPr lang="en-US" dirty="0"/>
              <a:t>By incorporating L2 regularization, the impact is to encourage the weights for features that are not contributing to the model performance to become very small. </a:t>
            </a:r>
          </a:p>
        </p:txBody>
      </p:sp>
      <p:sp>
        <p:nvSpPr>
          <p:cNvPr id="4" name="Slide Number Placeholder 3"/>
          <p:cNvSpPr>
            <a:spLocks noGrp="1"/>
          </p:cNvSpPr>
          <p:nvPr>
            <p:ph type="sldNum" sz="quarter" idx="5"/>
          </p:nvPr>
        </p:nvSpPr>
        <p:spPr/>
        <p:txBody>
          <a:bodyPr/>
          <a:lstStyle/>
          <a:p>
            <a:fld id="{96ED28BA-7039-41A8-90E7-12E3FD3CE62C}" type="slidenum">
              <a:rPr lang="en-US" smtClean="0"/>
              <a:t>24</a:t>
            </a:fld>
            <a:endParaRPr lang="en-US"/>
          </a:p>
        </p:txBody>
      </p:sp>
    </p:spTree>
    <p:extLst>
      <p:ext uri="{BB962C8B-B14F-4D97-AF65-F5344CB8AC3E}">
        <p14:creationId xmlns:p14="http://schemas.microsoft.com/office/powerpoint/2010/main" val="3203397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d26f105ff3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d26f105ff3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the other hand, consider this new distribution of data.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single line cannot separate the data such that most of the blue points fall on one side of the line and all the orange points fall on the other side.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non-linear data with respect to the 2 dimensions that are being plotted.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26f105ff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26f105ff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solution is to create a new feature that is a product of two or more of the original input features.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new feature provides a way to describe a non-linear relationship between the variables it is made of.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this case, we have a two dimensional feature space where the features are X1 and X2.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create a new feature, X3, by multiplying X1 and X2, and we can then add X3 as a new column in our training dataset.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we were to describe this model using logistic regression, our model would become the linear combination of each feature multiplied by a weight (theta).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26f105ff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26f105ff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the non-linear feature added to the model, we can then learn a non-linear decision boundary with respect to X1 and X2.</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extra feature describes a more complex function with respect to just X1 and X2, which is able to curve around complex distributions of the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 is this really a non-linear separation of the data?</a:t>
            </a:r>
            <a:endParaRPr dirty="0"/>
          </a:p>
        </p:txBody>
      </p:sp>
    </p:spTree>
    <p:extLst>
      <p:ext uri="{BB962C8B-B14F-4D97-AF65-F5344CB8AC3E}">
        <p14:creationId xmlns:p14="http://schemas.microsoft.com/office/powerpoint/2010/main" val="4284800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26f105ff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26f105ff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Well, not really…. It’s non-linear with respect to the feature space that only plots X1 and X2.</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Logistic Regression, we can only solve for the weight of a linear model, so the decision boundary is linear with respect to all the features in the training set.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989570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26f105ff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26f105ff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order to visualize the linearity of the boundary, we need to plot the data using all three of the features, X1, X2, and X3.</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Then, within the three dimensional feature space, a linear boundary is defined by a plane, not a line.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381997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26f105ff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26f105ff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summarize…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can think about all the data points that are collected for a given sample as it’s features.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we wanted to plot each sample as a single data point, we’d need a plotting space that has as many dimensions.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That is, if we only collect 2 data points, we can plot each sample on an X-Y plane (N = 2), and it is linearly separable if we can define a straight line that separates our labels (or classes).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idea extends to 3 data points, where each sample is plotted as an XYZ coordinate (N = 3), and is linearly separable is we can define a plane that separates the labels.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we collect more data then that, say n features, each sample projects into a feature space that we can no longer visualize, but the concept still holds true.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when we find that we cannot separate out labels in the N dimensional space of our raw data, generating additional features move the data into a higher dimensional feature space that may be linearly separable.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additional features are generated by multiplying each of the original data by itself and another of the data points.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process can continue by multiplying 3, 4, 5, … and so on, features, where the number of features that are multiplied together is a hyperparameter you can define during model development. </a:t>
            </a:r>
          </a:p>
        </p:txBody>
      </p:sp>
    </p:spTree>
    <p:extLst>
      <p:ext uri="{BB962C8B-B14F-4D97-AF65-F5344CB8AC3E}">
        <p14:creationId xmlns:p14="http://schemas.microsoft.com/office/powerpoint/2010/main" val="3258845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model overfitting, let’s consider an example where samples are in a 2D feature space.</a:t>
            </a:r>
          </a:p>
          <a:p>
            <a:endParaRPr lang="en-US" dirty="0"/>
          </a:p>
          <a:p>
            <a:r>
              <a:rPr lang="en-US" dirty="0"/>
              <a:t>Very simple, we have data on patients; their age and tumor size. </a:t>
            </a:r>
          </a:p>
          <a:p>
            <a:endParaRPr lang="en-US" dirty="0"/>
          </a:p>
          <a:p>
            <a:r>
              <a:rPr lang="en-US" dirty="0"/>
              <a:t>Each patient is plotted on a 2D plane, and labeled according to whether the tumor is benign (orange) or malignant (blue).</a:t>
            </a:r>
          </a:p>
          <a:p>
            <a:endParaRPr lang="en-US" dirty="0"/>
          </a:p>
          <a:p>
            <a:r>
              <a:rPr lang="en-US" dirty="0"/>
              <a:t>When we train our model, a key component is defining the “loss”. A simple way of thinking about loss is that is defines how well a model prediction matches the true data.</a:t>
            </a:r>
          </a:p>
          <a:p>
            <a:endParaRPr lang="en-US" dirty="0"/>
          </a:p>
          <a:p>
            <a:r>
              <a:rPr lang="en-US" dirty="0"/>
              <a:t>When we think of model performance, we think in terms of minimizing “loss” on a the training data.</a:t>
            </a:r>
          </a:p>
          <a:p>
            <a:endParaRPr lang="en-US" dirty="0"/>
          </a:p>
          <a:p>
            <a:r>
              <a:rPr lang="en-US" dirty="0"/>
              <a:t>So a model with the minimum loss, will generate a decision boundary the perfectly separates the labels in the 2D plane. </a:t>
            </a:r>
          </a:p>
        </p:txBody>
      </p:sp>
      <p:sp>
        <p:nvSpPr>
          <p:cNvPr id="4" name="Slide Number Placeholder 3"/>
          <p:cNvSpPr>
            <a:spLocks noGrp="1"/>
          </p:cNvSpPr>
          <p:nvPr>
            <p:ph type="sldNum" sz="quarter" idx="5"/>
          </p:nvPr>
        </p:nvSpPr>
        <p:spPr/>
        <p:txBody>
          <a:bodyPr/>
          <a:lstStyle/>
          <a:p>
            <a:fld id="{96ED28BA-7039-41A8-90E7-12E3FD3CE62C}" type="slidenum">
              <a:rPr lang="en-US" smtClean="0"/>
              <a:t>12</a:t>
            </a:fld>
            <a:endParaRPr lang="en-US"/>
          </a:p>
        </p:txBody>
      </p:sp>
    </p:spTree>
    <p:extLst>
      <p:ext uri="{BB962C8B-B14F-4D97-AF65-F5344CB8AC3E}">
        <p14:creationId xmlns:p14="http://schemas.microsoft.com/office/powerpoint/2010/main" val="3870290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2CC2-1243-2B07-6FDE-0EB7FA2B4E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2B7BAC-B160-1B23-24FE-43CCA902B2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A124AC-7426-465A-38F2-49F36D9B2867}"/>
              </a:ext>
            </a:extLst>
          </p:cNvPr>
          <p:cNvSpPr>
            <a:spLocks noGrp="1"/>
          </p:cNvSpPr>
          <p:nvPr>
            <p:ph type="dt" sz="half" idx="10"/>
          </p:nvPr>
        </p:nvSpPr>
        <p:spPr/>
        <p:txBody>
          <a:bodyPr/>
          <a:lstStyle/>
          <a:p>
            <a:fld id="{9B4F11DD-A93A-42D5-8C0F-C3E4DE11C277}" type="datetimeFigureOut">
              <a:rPr lang="en-US" smtClean="0"/>
              <a:t>8/3/2023</a:t>
            </a:fld>
            <a:endParaRPr lang="en-US"/>
          </a:p>
        </p:txBody>
      </p:sp>
      <p:sp>
        <p:nvSpPr>
          <p:cNvPr id="5" name="Footer Placeholder 4">
            <a:extLst>
              <a:ext uri="{FF2B5EF4-FFF2-40B4-BE49-F238E27FC236}">
                <a16:creationId xmlns:a16="http://schemas.microsoft.com/office/drawing/2014/main" id="{D87BB242-4931-9FE9-9B5B-E78DE3967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6CFA1-1FF0-FF23-BDB6-3A0B837568F0}"/>
              </a:ext>
            </a:extLst>
          </p:cNvPr>
          <p:cNvSpPr>
            <a:spLocks noGrp="1"/>
          </p:cNvSpPr>
          <p:nvPr>
            <p:ph type="sldNum" sz="quarter" idx="12"/>
          </p:nvPr>
        </p:nvSpPr>
        <p:spPr/>
        <p:txBody>
          <a:bodyPr/>
          <a:lstStyle/>
          <a:p>
            <a:fld id="{90123757-6D20-45F5-8943-BF77910CCE69}" type="slidenum">
              <a:rPr lang="en-US" smtClean="0"/>
              <a:t>‹#›</a:t>
            </a:fld>
            <a:endParaRPr lang="en-US"/>
          </a:p>
        </p:txBody>
      </p:sp>
    </p:spTree>
    <p:extLst>
      <p:ext uri="{BB962C8B-B14F-4D97-AF65-F5344CB8AC3E}">
        <p14:creationId xmlns:p14="http://schemas.microsoft.com/office/powerpoint/2010/main" val="355682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42988-5838-1DBA-A7F9-F2D894364B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6D1307-8899-4069-29EF-5EE670C3A7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AB0C5-43E9-CB95-2509-6D8CF9FB34FF}"/>
              </a:ext>
            </a:extLst>
          </p:cNvPr>
          <p:cNvSpPr>
            <a:spLocks noGrp="1"/>
          </p:cNvSpPr>
          <p:nvPr>
            <p:ph type="dt" sz="half" idx="10"/>
          </p:nvPr>
        </p:nvSpPr>
        <p:spPr/>
        <p:txBody>
          <a:bodyPr/>
          <a:lstStyle/>
          <a:p>
            <a:fld id="{9B4F11DD-A93A-42D5-8C0F-C3E4DE11C277}" type="datetimeFigureOut">
              <a:rPr lang="en-US" smtClean="0"/>
              <a:t>8/3/2023</a:t>
            </a:fld>
            <a:endParaRPr lang="en-US"/>
          </a:p>
        </p:txBody>
      </p:sp>
      <p:sp>
        <p:nvSpPr>
          <p:cNvPr id="5" name="Footer Placeholder 4">
            <a:extLst>
              <a:ext uri="{FF2B5EF4-FFF2-40B4-BE49-F238E27FC236}">
                <a16:creationId xmlns:a16="http://schemas.microsoft.com/office/drawing/2014/main" id="{03AB83F3-27FA-0E62-37E7-8C32CA6EC4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47409-EC2B-631E-B733-A1075F32F369}"/>
              </a:ext>
            </a:extLst>
          </p:cNvPr>
          <p:cNvSpPr>
            <a:spLocks noGrp="1"/>
          </p:cNvSpPr>
          <p:nvPr>
            <p:ph type="sldNum" sz="quarter" idx="12"/>
          </p:nvPr>
        </p:nvSpPr>
        <p:spPr/>
        <p:txBody>
          <a:bodyPr/>
          <a:lstStyle/>
          <a:p>
            <a:fld id="{90123757-6D20-45F5-8943-BF77910CCE69}" type="slidenum">
              <a:rPr lang="en-US" smtClean="0"/>
              <a:t>‹#›</a:t>
            </a:fld>
            <a:endParaRPr lang="en-US"/>
          </a:p>
        </p:txBody>
      </p:sp>
    </p:spTree>
    <p:extLst>
      <p:ext uri="{BB962C8B-B14F-4D97-AF65-F5344CB8AC3E}">
        <p14:creationId xmlns:p14="http://schemas.microsoft.com/office/powerpoint/2010/main" val="35225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366A0F-22B9-9D14-83B4-31D7286CC1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0C86FD-15DA-AD75-3764-E10305BE8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77560-3B35-6C0B-7645-238EFFE6C862}"/>
              </a:ext>
            </a:extLst>
          </p:cNvPr>
          <p:cNvSpPr>
            <a:spLocks noGrp="1"/>
          </p:cNvSpPr>
          <p:nvPr>
            <p:ph type="dt" sz="half" idx="10"/>
          </p:nvPr>
        </p:nvSpPr>
        <p:spPr/>
        <p:txBody>
          <a:bodyPr/>
          <a:lstStyle/>
          <a:p>
            <a:fld id="{9B4F11DD-A93A-42D5-8C0F-C3E4DE11C277}" type="datetimeFigureOut">
              <a:rPr lang="en-US" smtClean="0"/>
              <a:t>8/3/2023</a:t>
            </a:fld>
            <a:endParaRPr lang="en-US"/>
          </a:p>
        </p:txBody>
      </p:sp>
      <p:sp>
        <p:nvSpPr>
          <p:cNvPr id="5" name="Footer Placeholder 4">
            <a:extLst>
              <a:ext uri="{FF2B5EF4-FFF2-40B4-BE49-F238E27FC236}">
                <a16:creationId xmlns:a16="http://schemas.microsoft.com/office/drawing/2014/main" id="{BC46041A-2FB7-4107-F819-668F6079C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B0D5A-7B50-EE16-E98B-1F2D5FA6F7F4}"/>
              </a:ext>
            </a:extLst>
          </p:cNvPr>
          <p:cNvSpPr>
            <a:spLocks noGrp="1"/>
          </p:cNvSpPr>
          <p:nvPr>
            <p:ph type="sldNum" sz="quarter" idx="12"/>
          </p:nvPr>
        </p:nvSpPr>
        <p:spPr/>
        <p:txBody>
          <a:bodyPr/>
          <a:lstStyle/>
          <a:p>
            <a:fld id="{90123757-6D20-45F5-8943-BF77910CCE69}" type="slidenum">
              <a:rPr lang="en-US" smtClean="0"/>
              <a:t>‹#›</a:t>
            </a:fld>
            <a:endParaRPr lang="en-US"/>
          </a:p>
        </p:txBody>
      </p:sp>
    </p:spTree>
    <p:extLst>
      <p:ext uri="{BB962C8B-B14F-4D97-AF65-F5344CB8AC3E}">
        <p14:creationId xmlns:p14="http://schemas.microsoft.com/office/powerpoint/2010/main" val="2605810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88489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426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74691-AECC-02A0-2FCC-38E2805949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480E8-7C67-E57D-E150-F4FC76A3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E84DC-7127-C5FA-A49D-8CEE2E558603}"/>
              </a:ext>
            </a:extLst>
          </p:cNvPr>
          <p:cNvSpPr>
            <a:spLocks noGrp="1"/>
          </p:cNvSpPr>
          <p:nvPr>
            <p:ph type="dt" sz="half" idx="10"/>
          </p:nvPr>
        </p:nvSpPr>
        <p:spPr/>
        <p:txBody>
          <a:bodyPr/>
          <a:lstStyle/>
          <a:p>
            <a:fld id="{9B4F11DD-A93A-42D5-8C0F-C3E4DE11C277}" type="datetimeFigureOut">
              <a:rPr lang="en-US" smtClean="0"/>
              <a:t>8/3/2023</a:t>
            </a:fld>
            <a:endParaRPr lang="en-US"/>
          </a:p>
        </p:txBody>
      </p:sp>
      <p:sp>
        <p:nvSpPr>
          <p:cNvPr id="5" name="Footer Placeholder 4">
            <a:extLst>
              <a:ext uri="{FF2B5EF4-FFF2-40B4-BE49-F238E27FC236}">
                <a16:creationId xmlns:a16="http://schemas.microsoft.com/office/drawing/2014/main" id="{1719ED4B-70B0-319A-1D87-0E48E135A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AF05D-A8FC-BB65-99EE-AD4221FCF2A9}"/>
              </a:ext>
            </a:extLst>
          </p:cNvPr>
          <p:cNvSpPr>
            <a:spLocks noGrp="1"/>
          </p:cNvSpPr>
          <p:nvPr>
            <p:ph type="sldNum" sz="quarter" idx="12"/>
          </p:nvPr>
        </p:nvSpPr>
        <p:spPr/>
        <p:txBody>
          <a:bodyPr/>
          <a:lstStyle/>
          <a:p>
            <a:fld id="{90123757-6D20-45F5-8943-BF77910CCE69}" type="slidenum">
              <a:rPr lang="en-US" smtClean="0"/>
              <a:t>‹#›</a:t>
            </a:fld>
            <a:endParaRPr lang="en-US"/>
          </a:p>
        </p:txBody>
      </p:sp>
    </p:spTree>
    <p:extLst>
      <p:ext uri="{BB962C8B-B14F-4D97-AF65-F5344CB8AC3E}">
        <p14:creationId xmlns:p14="http://schemas.microsoft.com/office/powerpoint/2010/main" val="147763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BB02-BD88-EA2E-6BB4-FED72741C5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F61903-897C-1309-06B5-F062AE332C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9D26E5-5AF4-41D5-DF76-1E2AE0FC4B8C}"/>
              </a:ext>
            </a:extLst>
          </p:cNvPr>
          <p:cNvSpPr>
            <a:spLocks noGrp="1"/>
          </p:cNvSpPr>
          <p:nvPr>
            <p:ph type="dt" sz="half" idx="10"/>
          </p:nvPr>
        </p:nvSpPr>
        <p:spPr/>
        <p:txBody>
          <a:bodyPr/>
          <a:lstStyle/>
          <a:p>
            <a:fld id="{9B4F11DD-A93A-42D5-8C0F-C3E4DE11C277}" type="datetimeFigureOut">
              <a:rPr lang="en-US" smtClean="0"/>
              <a:t>8/3/2023</a:t>
            </a:fld>
            <a:endParaRPr lang="en-US"/>
          </a:p>
        </p:txBody>
      </p:sp>
      <p:sp>
        <p:nvSpPr>
          <p:cNvPr id="5" name="Footer Placeholder 4">
            <a:extLst>
              <a:ext uri="{FF2B5EF4-FFF2-40B4-BE49-F238E27FC236}">
                <a16:creationId xmlns:a16="http://schemas.microsoft.com/office/drawing/2014/main" id="{35FACAB5-C2A9-ACCB-3B26-E77FA8926E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E9DB9-6444-62AD-1852-4B73CDCCEB69}"/>
              </a:ext>
            </a:extLst>
          </p:cNvPr>
          <p:cNvSpPr>
            <a:spLocks noGrp="1"/>
          </p:cNvSpPr>
          <p:nvPr>
            <p:ph type="sldNum" sz="quarter" idx="12"/>
          </p:nvPr>
        </p:nvSpPr>
        <p:spPr/>
        <p:txBody>
          <a:bodyPr/>
          <a:lstStyle/>
          <a:p>
            <a:fld id="{90123757-6D20-45F5-8943-BF77910CCE69}" type="slidenum">
              <a:rPr lang="en-US" smtClean="0"/>
              <a:t>‹#›</a:t>
            </a:fld>
            <a:endParaRPr lang="en-US"/>
          </a:p>
        </p:txBody>
      </p:sp>
    </p:spTree>
    <p:extLst>
      <p:ext uri="{BB962C8B-B14F-4D97-AF65-F5344CB8AC3E}">
        <p14:creationId xmlns:p14="http://schemas.microsoft.com/office/powerpoint/2010/main" val="3640748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2501-30F7-31E2-32EA-6027FFB02D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85C00-EF6D-8C71-9E19-2E061BD3DD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4F6325-E09E-89EB-21CB-A3E6E054BD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58BF3C-5C7B-2659-5604-F1A58454D4CB}"/>
              </a:ext>
            </a:extLst>
          </p:cNvPr>
          <p:cNvSpPr>
            <a:spLocks noGrp="1"/>
          </p:cNvSpPr>
          <p:nvPr>
            <p:ph type="dt" sz="half" idx="10"/>
          </p:nvPr>
        </p:nvSpPr>
        <p:spPr/>
        <p:txBody>
          <a:bodyPr/>
          <a:lstStyle/>
          <a:p>
            <a:fld id="{9B4F11DD-A93A-42D5-8C0F-C3E4DE11C277}" type="datetimeFigureOut">
              <a:rPr lang="en-US" smtClean="0"/>
              <a:t>8/3/2023</a:t>
            </a:fld>
            <a:endParaRPr lang="en-US"/>
          </a:p>
        </p:txBody>
      </p:sp>
      <p:sp>
        <p:nvSpPr>
          <p:cNvPr id="6" name="Footer Placeholder 5">
            <a:extLst>
              <a:ext uri="{FF2B5EF4-FFF2-40B4-BE49-F238E27FC236}">
                <a16:creationId xmlns:a16="http://schemas.microsoft.com/office/drawing/2014/main" id="{9BBEB21A-5A17-5012-7FE4-F010C3F878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B9FA24-3300-51CB-5CDF-F8B939D81EBC}"/>
              </a:ext>
            </a:extLst>
          </p:cNvPr>
          <p:cNvSpPr>
            <a:spLocks noGrp="1"/>
          </p:cNvSpPr>
          <p:nvPr>
            <p:ph type="sldNum" sz="quarter" idx="12"/>
          </p:nvPr>
        </p:nvSpPr>
        <p:spPr/>
        <p:txBody>
          <a:bodyPr/>
          <a:lstStyle/>
          <a:p>
            <a:fld id="{90123757-6D20-45F5-8943-BF77910CCE69}" type="slidenum">
              <a:rPr lang="en-US" smtClean="0"/>
              <a:t>‹#›</a:t>
            </a:fld>
            <a:endParaRPr lang="en-US"/>
          </a:p>
        </p:txBody>
      </p:sp>
    </p:spTree>
    <p:extLst>
      <p:ext uri="{BB962C8B-B14F-4D97-AF65-F5344CB8AC3E}">
        <p14:creationId xmlns:p14="http://schemas.microsoft.com/office/powerpoint/2010/main" val="83934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3CBE8-AE4F-2F6C-2198-DAA68F0102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3C9482-E83D-70CF-A2EA-DF728CC72F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C046F1-0F87-E800-8A8B-1DF47E946C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436882-8F93-7B5B-B8EE-3E70709C5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542CC7-6B37-03EE-7ECE-DDADC31724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87691E-BB18-2E2E-C990-DF78EAADB775}"/>
              </a:ext>
            </a:extLst>
          </p:cNvPr>
          <p:cNvSpPr>
            <a:spLocks noGrp="1"/>
          </p:cNvSpPr>
          <p:nvPr>
            <p:ph type="dt" sz="half" idx="10"/>
          </p:nvPr>
        </p:nvSpPr>
        <p:spPr/>
        <p:txBody>
          <a:bodyPr/>
          <a:lstStyle/>
          <a:p>
            <a:fld id="{9B4F11DD-A93A-42D5-8C0F-C3E4DE11C277}" type="datetimeFigureOut">
              <a:rPr lang="en-US" smtClean="0"/>
              <a:t>8/3/2023</a:t>
            </a:fld>
            <a:endParaRPr lang="en-US"/>
          </a:p>
        </p:txBody>
      </p:sp>
      <p:sp>
        <p:nvSpPr>
          <p:cNvPr id="8" name="Footer Placeholder 7">
            <a:extLst>
              <a:ext uri="{FF2B5EF4-FFF2-40B4-BE49-F238E27FC236}">
                <a16:creationId xmlns:a16="http://schemas.microsoft.com/office/drawing/2014/main" id="{C905A74E-FD43-87EC-20E4-940BB33E95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D2A16C-5B6B-A757-1CE1-2251D6054B55}"/>
              </a:ext>
            </a:extLst>
          </p:cNvPr>
          <p:cNvSpPr>
            <a:spLocks noGrp="1"/>
          </p:cNvSpPr>
          <p:nvPr>
            <p:ph type="sldNum" sz="quarter" idx="12"/>
          </p:nvPr>
        </p:nvSpPr>
        <p:spPr/>
        <p:txBody>
          <a:bodyPr/>
          <a:lstStyle/>
          <a:p>
            <a:fld id="{90123757-6D20-45F5-8943-BF77910CCE69}" type="slidenum">
              <a:rPr lang="en-US" smtClean="0"/>
              <a:t>‹#›</a:t>
            </a:fld>
            <a:endParaRPr lang="en-US"/>
          </a:p>
        </p:txBody>
      </p:sp>
    </p:spTree>
    <p:extLst>
      <p:ext uri="{BB962C8B-B14F-4D97-AF65-F5344CB8AC3E}">
        <p14:creationId xmlns:p14="http://schemas.microsoft.com/office/powerpoint/2010/main" val="1820912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EC4CF-C782-6E6B-9B39-30BD729379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B30B1E-F225-EF0E-A7D3-7F21A2804584}"/>
              </a:ext>
            </a:extLst>
          </p:cNvPr>
          <p:cNvSpPr>
            <a:spLocks noGrp="1"/>
          </p:cNvSpPr>
          <p:nvPr>
            <p:ph type="dt" sz="half" idx="10"/>
          </p:nvPr>
        </p:nvSpPr>
        <p:spPr/>
        <p:txBody>
          <a:bodyPr/>
          <a:lstStyle/>
          <a:p>
            <a:fld id="{9B4F11DD-A93A-42D5-8C0F-C3E4DE11C277}" type="datetimeFigureOut">
              <a:rPr lang="en-US" smtClean="0"/>
              <a:t>8/3/2023</a:t>
            </a:fld>
            <a:endParaRPr lang="en-US"/>
          </a:p>
        </p:txBody>
      </p:sp>
      <p:sp>
        <p:nvSpPr>
          <p:cNvPr id="4" name="Footer Placeholder 3">
            <a:extLst>
              <a:ext uri="{FF2B5EF4-FFF2-40B4-BE49-F238E27FC236}">
                <a16:creationId xmlns:a16="http://schemas.microsoft.com/office/drawing/2014/main" id="{0577A42B-4298-1622-335A-8501B64560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0CC5EE-B3AC-BF92-F2F8-D2578FAF69B8}"/>
              </a:ext>
            </a:extLst>
          </p:cNvPr>
          <p:cNvSpPr>
            <a:spLocks noGrp="1"/>
          </p:cNvSpPr>
          <p:nvPr>
            <p:ph type="sldNum" sz="quarter" idx="12"/>
          </p:nvPr>
        </p:nvSpPr>
        <p:spPr/>
        <p:txBody>
          <a:bodyPr/>
          <a:lstStyle/>
          <a:p>
            <a:fld id="{90123757-6D20-45F5-8943-BF77910CCE69}" type="slidenum">
              <a:rPr lang="en-US" smtClean="0"/>
              <a:t>‹#›</a:t>
            </a:fld>
            <a:endParaRPr lang="en-US"/>
          </a:p>
        </p:txBody>
      </p:sp>
    </p:spTree>
    <p:extLst>
      <p:ext uri="{BB962C8B-B14F-4D97-AF65-F5344CB8AC3E}">
        <p14:creationId xmlns:p14="http://schemas.microsoft.com/office/powerpoint/2010/main" val="2087928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DC3D3-B2D6-AC52-5A7C-5FC7EABA7E6C}"/>
              </a:ext>
            </a:extLst>
          </p:cNvPr>
          <p:cNvSpPr>
            <a:spLocks noGrp="1"/>
          </p:cNvSpPr>
          <p:nvPr>
            <p:ph type="dt" sz="half" idx="10"/>
          </p:nvPr>
        </p:nvSpPr>
        <p:spPr/>
        <p:txBody>
          <a:bodyPr/>
          <a:lstStyle/>
          <a:p>
            <a:fld id="{9B4F11DD-A93A-42D5-8C0F-C3E4DE11C277}" type="datetimeFigureOut">
              <a:rPr lang="en-US" smtClean="0"/>
              <a:t>8/3/2023</a:t>
            </a:fld>
            <a:endParaRPr lang="en-US"/>
          </a:p>
        </p:txBody>
      </p:sp>
      <p:sp>
        <p:nvSpPr>
          <p:cNvPr id="3" name="Footer Placeholder 2">
            <a:extLst>
              <a:ext uri="{FF2B5EF4-FFF2-40B4-BE49-F238E27FC236}">
                <a16:creationId xmlns:a16="http://schemas.microsoft.com/office/drawing/2014/main" id="{598B7C8B-2D7D-55C1-1A14-FD9D044764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3D6C3-97B2-A96B-EBE0-2D205CB52F3F}"/>
              </a:ext>
            </a:extLst>
          </p:cNvPr>
          <p:cNvSpPr>
            <a:spLocks noGrp="1"/>
          </p:cNvSpPr>
          <p:nvPr>
            <p:ph type="sldNum" sz="quarter" idx="12"/>
          </p:nvPr>
        </p:nvSpPr>
        <p:spPr/>
        <p:txBody>
          <a:bodyPr/>
          <a:lstStyle/>
          <a:p>
            <a:fld id="{90123757-6D20-45F5-8943-BF77910CCE69}" type="slidenum">
              <a:rPr lang="en-US" smtClean="0"/>
              <a:t>‹#›</a:t>
            </a:fld>
            <a:endParaRPr lang="en-US"/>
          </a:p>
        </p:txBody>
      </p:sp>
    </p:spTree>
    <p:extLst>
      <p:ext uri="{BB962C8B-B14F-4D97-AF65-F5344CB8AC3E}">
        <p14:creationId xmlns:p14="http://schemas.microsoft.com/office/powerpoint/2010/main" val="2454182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7E24-96EE-5C0E-A595-75CC037C6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DFB162-460E-C9F9-D565-EA43D5B46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D4DCC-BD42-CED3-5CE6-4CB1352B7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DAD0E-F9D9-3BF7-1F4B-7349D13B1494}"/>
              </a:ext>
            </a:extLst>
          </p:cNvPr>
          <p:cNvSpPr>
            <a:spLocks noGrp="1"/>
          </p:cNvSpPr>
          <p:nvPr>
            <p:ph type="dt" sz="half" idx="10"/>
          </p:nvPr>
        </p:nvSpPr>
        <p:spPr/>
        <p:txBody>
          <a:bodyPr/>
          <a:lstStyle/>
          <a:p>
            <a:fld id="{9B4F11DD-A93A-42D5-8C0F-C3E4DE11C277}" type="datetimeFigureOut">
              <a:rPr lang="en-US" smtClean="0"/>
              <a:t>8/3/2023</a:t>
            </a:fld>
            <a:endParaRPr lang="en-US"/>
          </a:p>
        </p:txBody>
      </p:sp>
      <p:sp>
        <p:nvSpPr>
          <p:cNvPr id="6" name="Footer Placeholder 5">
            <a:extLst>
              <a:ext uri="{FF2B5EF4-FFF2-40B4-BE49-F238E27FC236}">
                <a16:creationId xmlns:a16="http://schemas.microsoft.com/office/drawing/2014/main" id="{EC9BEF92-7713-F0CD-67A3-ECD3B1E61A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CD573-97C0-9104-9B8B-E006515FEE92}"/>
              </a:ext>
            </a:extLst>
          </p:cNvPr>
          <p:cNvSpPr>
            <a:spLocks noGrp="1"/>
          </p:cNvSpPr>
          <p:nvPr>
            <p:ph type="sldNum" sz="quarter" idx="12"/>
          </p:nvPr>
        </p:nvSpPr>
        <p:spPr/>
        <p:txBody>
          <a:bodyPr/>
          <a:lstStyle/>
          <a:p>
            <a:fld id="{90123757-6D20-45F5-8943-BF77910CCE69}" type="slidenum">
              <a:rPr lang="en-US" smtClean="0"/>
              <a:t>‹#›</a:t>
            </a:fld>
            <a:endParaRPr lang="en-US"/>
          </a:p>
        </p:txBody>
      </p:sp>
    </p:spTree>
    <p:extLst>
      <p:ext uri="{BB962C8B-B14F-4D97-AF65-F5344CB8AC3E}">
        <p14:creationId xmlns:p14="http://schemas.microsoft.com/office/powerpoint/2010/main" val="129945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22819-313E-F9AE-787B-EA73C9E8F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6AA94F-E036-EDD6-551C-19733729F8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C11B35-F25A-FD6F-8BFC-7D49CF511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C03AB-4789-DDC2-C18F-F0FB514418D8}"/>
              </a:ext>
            </a:extLst>
          </p:cNvPr>
          <p:cNvSpPr>
            <a:spLocks noGrp="1"/>
          </p:cNvSpPr>
          <p:nvPr>
            <p:ph type="dt" sz="half" idx="10"/>
          </p:nvPr>
        </p:nvSpPr>
        <p:spPr/>
        <p:txBody>
          <a:bodyPr/>
          <a:lstStyle/>
          <a:p>
            <a:fld id="{9B4F11DD-A93A-42D5-8C0F-C3E4DE11C277}" type="datetimeFigureOut">
              <a:rPr lang="en-US" smtClean="0"/>
              <a:t>8/3/2023</a:t>
            </a:fld>
            <a:endParaRPr lang="en-US"/>
          </a:p>
        </p:txBody>
      </p:sp>
      <p:sp>
        <p:nvSpPr>
          <p:cNvPr id="6" name="Footer Placeholder 5">
            <a:extLst>
              <a:ext uri="{FF2B5EF4-FFF2-40B4-BE49-F238E27FC236}">
                <a16:creationId xmlns:a16="http://schemas.microsoft.com/office/drawing/2014/main" id="{E277042F-8A51-4442-8881-F8CC18F7A9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224A7-6EB1-DB47-A45D-73BC7F684A99}"/>
              </a:ext>
            </a:extLst>
          </p:cNvPr>
          <p:cNvSpPr>
            <a:spLocks noGrp="1"/>
          </p:cNvSpPr>
          <p:nvPr>
            <p:ph type="sldNum" sz="quarter" idx="12"/>
          </p:nvPr>
        </p:nvSpPr>
        <p:spPr/>
        <p:txBody>
          <a:bodyPr/>
          <a:lstStyle/>
          <a:p>
            <a:fld id="{90123757-6D20-45F5-8943-BF77910CCE69}" type="slidenum">
              <a:rPr lang="en-US" smtClean="0"/>
              <a:t>‹#›</a:t>
            </a:fld>
            <a:endParaRPr lang="en-US"/>
          </a:p>
        </p:txBody>
      </p:sp>
    </p:spTree>
    <p:extLst>
      <p:ext uri="{BB962C8B-B14F-4D97-AF65-F5344CB8AC3E}">
        <p14:creationId xmlns:p14="http://schemas.microsoft.com/office/powerpoint/2010/main" val="868031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DF0991-8C2B-4AB1-338A-6EA457D29E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53C624-7583-6920-1664-760592DD6D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4F277-BE4E-01C2-16E6-3334AFE827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F11DD-A93A-42D5-8C0F-C3E4DE11C277}" type="datetimeFigureOut">
              <a:rPr lang="en-US" smtClean="0"/>
              <a:t>8/3/2023</a:t>
            </a:fld>
            <a:endParaRPr lang="en-US"/>
          </a:p>
        </p:txBody>
      </p:sp>
      <p:sp>
        <p:nvSpPr>
          <p:cNvPr id="5" name="Footer Placeholder 4">
            <a:extLst>
              <a:ext uri="{FF2B5EF4-FFF2-40B4-BE49-F238E27FC236}">
                <a16:creationId xmlns:a16="http://schemas.microsoft.com/office/drawing/2014/main" id="{00F4FB13-2E49-22D4-81B9-9E506B9595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693632-759C-AA3E-0C7A-0F8A8227C5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23757-6D20-45F5-8943-BF77910CCE69}" type="slidenum">
              <a:rPr lang="en-US" smtClean="0"/>
              <a:t>‹#›</a:t>
            </a:fld>
            <a:endParaRPr lang="en-US"/>
          </a:p>
        </p:txBody>
      </p:sp>
    </p:spTree>
    <p:extLst>
      <p:ext uri="{BB962C8B-B14F-4D97-AF65-F5344CB8AC3E}">
        <p14:creationId xmlns:p14="http://schemas.microsoft.com/office/powerpoint/2010/main" val="2011087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3.xml"/><Relationship Id="rId7" Type="http://schemas.openxmlformats.org/officeDocument/2006/relationships/image" Target="../media/image8.png"/><Relationship Id="rId12" Type="http://schemas.openxmlformats.org/officeDocument/2006/relationships/image" Target="../media/image8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3.xml"/><Relationship Id="rId11" Type="http://schemas.openxmlformats.org/officeDocument/2006/relationships/customXml" Target="../ink/ink8.xml"/><Relationship Id="rId5" Type="http://schemas.openxmlformats.org/officeDocument/2006/relationships/slideLayout" Target="../slideLayouts/slideLayout12.xml"/><Relationship Id="rId10" Type="http://schemas.openxmlformats.org/officeDocument/2006/relationships/image" Target="../media/image11.png"/><Relationship Id="rId4" Type="http://schemas.openxmlformats.org/officeDocument/2006/relationships/tags" Target="../tags/tag4.xml"/><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10.xml"/><Relationship Id="rId18" Type="http://schemas.openxmlformats.org/officeDocument/2006/relationships/image" Target="../media/image111.png"/><Relationship Id="rId3" Type="http://schemas.openxmlformats.org/officeDocument/2006/relationships/tags" Target="../tags/tag7.xml"/><Relationship Id="rId21" Type="http://schemas.openxmlformats.org/officeDocument/2006/relationships/customXml" Target="../ink/ink14.xml"/><Relationship Id="rId7" Type="http://schemas.openxmlformats.org/officeDocument/2006/relationships/image" Target="../media/image8.png"/><Relationship Id="rId12" Type="http://schemas.openxmlformats.org/officeDocument/2006/relationships/image" Target="../media/image80.png"/><Relationship Id="rId17" Type="http://schemas.openxmlformats.org/officeDocument/2006/relationships/customXml" Target="../ink/ink12.xml"/><Relationship Id="rId2" Type="http://schemas.openxmlformats.org/officeDocument/2006/relationships/tags" Target="../tags/tag6.xml"/><Relationship Id="rId16" Type="http://schemas.openxmlformats.org/officeDocument/2006/relationships/image" Target="../media/image101.png"/><Relationship Id="rId20" Type="http://schemas.openxmlformats.org/officeDocument/2006/relationships/image" Target="../media/image120.png"/><Relationship Id="rId1" Type="http://schemas.openxmlformats.org/officeDocument/2006/relationships/tags" Target="../tags/tag5.xml"/><Relationship Id="rId6" Type="http://schemas.openxmlformats.org/officeDocument/2006/relationships/notesSlide" Target="../notesSlides/notesSlide15.xml"/><Relationship Id="rId11" Type="http://schemas.openxmlformats.org/officeDocument/2006/relationships/customXml" Target="../ink/ink9.xml"/><Relationship Id="rId24" Type="http://schemas.openxmlformats.org/officeDocument/2006/relationships/image" Target="../media/image14.png"/><Relationship Id="rId5" Type="http://schemas.openxmlformats.org/officeDocument/2006/relationships/slideLayout" Target="../slideLayouts/slideLayout12.xml"/><Relationship Id="rId15" Type="http://schemas.openxmlformats.org/officeDocument/2006/relationships/customXml" Target="../ink/ink11.xml"/><Relationship Id="rId23" Type="http://schemas.openxmlformats.org/officeDocument/2006/relationships/customXml" Target="../ink/ink15.xml"/><Relationship Id="rId10" Type="http://schemas.openxmlformats.org/officeDocument/2006/relationships/image" Target="../media/image11.png"/><Relationship Id="rId19" Type="http://schemas.openxmlformats.org/officeDocument/2006/relationships/customXml" Target="../ink/ink13.xml"/><Relationship Id="rId4" Type="http://schemas.openxmlformats.org/officeDocument/2006/relationships/tags" Target="../tags/tag8.xml"/><Relationship Id="rId9" Type="http://schemas.openxmlformats.org/officeDocument/2006/relationships/image" Target="../media/image10.png"/><Relationship Id="rId14" Type="http://schemas.openxmlformats.org/officeDocument/2006/relationships/image" Target="../media/image90.png"/><Relationship Id="rId22"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customXml" Target="../ink/ink2.xml"/><Relationship Id="rId5" Type="http://schemas.openxmlformats.org/officeDocument/2006/relationships/image" Target="../media/image100.png"/><Relationship Id="rId4" Type="http://schemas.openxmlformats.org/officeDocument/2006/relationships/customXml" Target="../ink/ink1.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2.png"/><Relationship Id="rId7"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customXml" Target="../ink/ink5.xml"/><Relationship Id="rId5" Type="http://schemas.openxmlformats.org/officeDocument/2006/relationships/image" Target="../media/image100.png"/><Relationship Id="rId4" Type="http://schemas.openxmlformats.org/officeDocument/2006/relationships/customXml" Target="../ink/ink4.xml"/><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FACC-3A77-4930-806F-AEC046CCD12E}"/>
              </a:ext>
            </a:extLst>
          </p:cNvPr>
          <p:cNvSpPr>
            <a:spLocks noGrp="1"/>
          </p:cNvSpPr>
          <p:nvPr>
            <p:ph type="ctrTitle"/>
          </p:nvPr>
        </p:nvSpPr>
        <p:spPr/>
        <p:txBody>
          <a:bodyPr/>
          <a:lstStyle/>
          <a:p>
            <a:r>
              <a:rPr lang="en-US" dirty="0"/>
              <a:t>HIDS-506: </a:t>
            </a:r>
            <a:br>
              <a:rPr lang="en-US" dirty="0"/>
            </a:br>
            <a:r>
              <a:rPr lang="en-US" dirty="0"/>
              <a:t>AI for Health Applications</a:t>
            </a:r>
          </a:p>
        </p:txBody>
      </p:sp>
      <p:sp>
        <p:nvSpPr>
          <p:cNvPr id="3" name="Subtitle 2">
            <a:extLst>
              <a:ext uri="{FF2B5EF4-FFF2-40B4-BE49-F238E27FC236}">
                <a16:creationId xmlns:a16="http://schemas.microsoft.com/office/drawing/2014/main" id="{D33701D1-BCDF-4163-B365-80F2E75A5E5B}"/>
              </a:ext>
            </a:extLst>
          </p:cNvPr>
          <p:cNvSpPr>
            <a:spLocks noGrp="1"/>
          </p:cNvSpPr>
          <p:nvPr>
            <p:ph type="subTitle" idx="1"/>
          </p:nvPr>
        </p:nvSpPr>
        <p:spPr>
          <a:xfrm>
            <a:off x="1524000" y="3996632"/>
            <a:ext cx="9144000" cy="1655762"/>
          </a:xfrm>
        </p:spPr>
        <p:txBody>
          <a:bodyPr/>
          <a:lstStyle/>
          <a:p>
            <a:r>
              <a:rPr lang="en-US">
                <a:solidFill>
                  <a:schemeClr val="bg2">
                    <a:lumMod val="50000"/>
                  </a:schemeClr>
                </a:solidFill>
              </a:rPr>
              <a:t>Handling </a:t>
            </a:r>
            <a:r>
              <a:rPr lang="en-US" dirty="0">
                <a:solidFill>
                  <a:schemeClr val="bg2">
                    <a:lumMod val="50000"/>
                  </a:schemeClr>
                </a:solidFill>
              </a:rPr>
              <a:t>Non-linearity, Model Complexity, Regularization</a:t>
            </a:r>
          </a:p>
          <a:p>
            <a:r>
              <a:rPr lang="en-US" dirty="0">
                <a:solidFill>
                  <a:schemeClr val="bg2">
                    <a:lumMod val="50000"/>
                  </a:schemeClr>
                </a:solidFill>
              </a:rPr>
              <a:t>Samir Gupta, PhD</a:t>
            </a:r>
          </a:p>
          <a:p>
            <a:endParaRPr lang="en-US" dirty="0"/>
          </a:p>
        </p:txBody>
      </p:sp>
    </p:spTree>
    <p:extLst>
      <p:ext uri="{BB962C8B-B14F-4D97-AF65-F5344CB8AC3E}">
        <p14:creationId xmlns:p14="http://schemas.microsoft.com/office/powerpoint/2010/main" val="310183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5600" y="312235"/>
            <a:ext cx="9589600" cy="1007600"/>
          </a:xfrm>
          <a:prstGeom prst="rect">
            <a:avLst/>
          </a:prstGeom>
        </p:spPr>
        <p:txBody>
          <a:bodyPr spcFirstLastPara="1" vert="horz" wrap="square" lIns="121900" tIns="121900" rIns="121900" bIns="121900" rtlCol="0" anchor="b" anchorCtr="0">
            <a:normAutofit/>
          </a:bodyPr>
          <a:lstStyle/>
          <a:p>
            <a:r>
              <a:rPr lang="en" dirty="0"/>
              <a:t>Higher order feature space</a:t>
            </a:r>
            <a:endParaRPr dirty="0"/>
          </a:p>
        </p:txBody>
      </p:sp>
      <p:sp>
        <p:nvSpPr>
          <p:cNvPr id="82" name="Google Shape;82;p17"/>
          <p:cNvSpPr txBox="1">
            <a:spLocks noGrp="1"/>
          </p:cNvSpPr>
          <p:nvPr>
            <p:ph type="body" idx="1"/>
          </p:nvPr>
        </p:nvSpPr>
        <p:spPr>
          <a:xfrm>
            <a:off x="753762" y="1406333"/>
            <a:ext cx="10754238" cy="4514800"/>
          </a:xfrm>
          <a:prstGeom prst="rect">
            <a:avLst/>
          </a:prstGeom>
        </p:spPr>
        <p:txBody>
          <a:bodyPr spcFirstLastPara="1" vert="horz" wrap="square" lIns="121900" tIns="121900" rIns="121900" bIns="121900" rtlCol="0" anchor="t" anchorCtr="0">
            <a:normAutofit/>
          </a:bodyPr>
          <a:lstStyle/>
          <a:p>
            <a:pPr marL="342900" indent="-342900"/>
            <a:r>
              <a:rPr lang="en-US" sz="2000" dirty="0"/>
              <a:t>A feature space (R)  with say n features (x</a:t>
            </a:r>
            <a:r>
              <a:rPr lang="en-US" sz="2000" baseline="-25000" dirty="0"/>
              <a:t>1</a:t>
            </a:r>
            <a:r>
              <a:rPr lang="en-US" sz="2000" dirty="0"/>
              <a:t>, x</a:t>
            </a:r>
            <a:r>
              <a:rPr lang="en-US" sz="2000" baseline="-25000" dirty="0"/>
              <a:t>2</a:t>
            </a:r>
            <a:r>
              <a:rPr lang="en-US" sz="2000" dirty="0"/>
              <a:t>, x</a:t>
            </a:r>
            <a:r>
              <a:rPr lang="en-US" sz="2000" baseline="-25000" dirty="0"/>
              <a:t>3</a:t>
            </a:r>
            <a:r>
              <a:rPr lang="en-US" sz="2000" dirty="0"/>
              <a:t>… </a:t>
            </a:r>
            <a:r>
              <a:rPr lang="en-US" sz="2000" dirty="0" err="1"/>
              <a:t>x</a:t>
            </a:r>
            <a:r>
              <a:rPr lang="en-US" sz="2000" baseline="-25000" dirty="0" err="1"/>
              <a:t>n</a:t>
            </a:r>
            <a:r>
              <a:rPr lang="en-US" sz="2000" dirty="0"/>
              <a:t>) that is </a:t>
            </a:r>
            <a:r>
              <a:rPr lang="en-US" sz="2000" dirty="0">
                <a:solidFill>
                  <a:srgbClr val="0070C0"/>
                </a:solidFill>
              </a:rPr>
              <a:t>not linearly separable in N dimension</a:t>
            </a:r>
          </a:p>
          <a:p>
            <a:pPr marL="342900" indent="-342900"/>
            <a:endParaRPr lang="en-US" sz="2000" dirty="0"/>
          </a:p>
          <a:p>
            <a:pPr marL="342900" indent="-342900"/>
            <a:endParaRPr lang="en-US" sz="2000" dirty="0"/>
          </a:p>
          <a:p>
            <a:pPr marL="342900" indent="-342900"/>
            <a:r>
              <a:rPr lang="en-US" sz="2000" dirty="0">
                <a:solidFill>
                  <a:srgbClr val="0070C0"/>
                </a:solidFill>
              </a:rPr>
              <a:t>Can be linearly separable in a higher dimension say (m)</a:t>
            </a:r>
          </a:p>
          <a:p>
            <a:pPr marL="952485" lvl="1" indent="-342900"/>
            <a:r>
              <a:rPr lang="en-US" sz="2000" dirty="0"/>
              <a:t>This higher dimension feature space can be obtained by </a:t>
            </a:r>
            <a:r>
              <a:rPr lang="en-US" sz="2000" dirty="0">
                <a:solidFill>
                  <a:srgbClr val="0070C0"/>
                </a:solidFill>
              </a:rPr>
              <a:t>feature crosses</a:t>
            </a:r>
          </a:p>
          <a:p>
            <a:pPr marL="1562069" lvl="2" indent="-342900"/>
            <a:r>
              <a:rPr lang="en-US" sz="2000" dirty="0">
                <a:solidFill>
                  <a:srgbClr val="0070C0"/>
                </a:solidFill>
              </a:rPr>
              <a:t>R</a:t>
            </a:r>
            <a:r>
              <a:rPr lang="en-US" sz="2000" baseline="30000" dirty="0">
                <a:solidFill>
                  <a:srgbClr val="0070C0"/>
                </a:solidFill>
              </a:rPr>
              <a:t>N</a:t>
            </a:r>
            <a:r>
              <a:rPr lang="en-US" sz="2000" dirty="0">
                <a:solidFill>
                  <a:srgbClr val="0070C0"/>
                </a:solidFill>
              </a:rPr>
              <a:t> =&gt; R</a:t>
            </a:r>
            <a:r>
              <a:rPr lang="en-US" sz="2000" baseline="30000" dirty="0">
                <a:solidFill>
                  <a:srgbClr val="0070C0"/>
                </a:solidFill>
              </a:rPr>
              <a:t>M</a:t>
            </a:r>
            <a:r>
              <a:rPr lang="en-US" sz="2000" dirty="0">
                <a:solidFill>
                  <a:srgbClr val="0070C0"/>
                </a:solidFill>
              </a:rPr>
              <a:t> (where m &gt; n)</a:t>
            </a:r>
          </a:p>
          <a:p>
            <a:pPr marL="952485" lvl="1" indent="-342900"/>
            <a:endParaRPr lang="en-US" sz="2000" dirty="0"/>
          </a:p>
          <a:p>
            <a:pPr marL="952485" lvl="1" indent="-342900"/>
            <a:r>
              <a:rPr lang="en-US" sz="2000" dirty="0"/>
              <a:t>Higher order polynomials</a:t>
            </a:r>
            <a:br>
              <a:rPr lang="en-US" sz="2000" dirty="0"/>
            </a:br>
            <a:endParaRPr lang="en-US" sz="2000" dirty="0"/>
          </a:p>
          <a:p>
            <a:pPr marL="952485" lvl="1" indent="-342900"/>
            <a:r>
              <a:rPr lang="en-US" sz="2000" dirty="0"/>
              <a:t>x1^2, x1*x2, x1*x3, x1^2 * x3 ….</a:t>
            </a:r>
          </a:p>
          <a:p>
            <a:pPr marL="952485" lvl="1" indent="-342900"/>
            <a:endParaRPr lang="en-US" sz="2000" dirty="0"/>
          </a:p>
          <a:p>
            <a:pPr marL="952485" lvl="1" indent="-342900"/>
            <a:endParaRPr lang="en-US" sz="2000" dirty="0"/>
          </a:p>
          <a:p>
            <a:pPr marL="952485" lvl="1" indent="-342900"/>
            <a:endParaRPr lang="en-US" sz="2000" dirty="0"/>
          </a:p>
          <a:p>
            <a:pPr marL="952485" lvl="1" indent="-342900"/>
            <a:r>
              <a:rPr lang="en-US" sz="2000" dirty="0"/>
              <a:t>Degree of the polynomial is </a:t>
            </a:r>
            <a:r>
              <a:rPr lang="en-US" sz="2000" dirty="0">
                <a:solidFill>
                  <a:srgbClr val="0070C0"/>
                </a:solidFill>
              </a:rPr>
              <a:t>hyperparameter</a:t>
            </a:r>
            <a:r>
              <a:rPr lang="en-US" sz="2000" dirty="0"/>
              <a:t>, which you tune</a:t>
            </a:r>
          </a:p>
          <a:p>
            <a:pPr marL="609585" lvl="1" indent="0">
              <a:buNone/>
            </a:pPr>
            <a:endParaRPr lang="en-US" sz="2000" dirty="0"/>
          </a:p>
          <a:p>
            <a:pPr marL="342900" indent="-342900"/>
            <a:endParaRPr sz="2000" dirty="0"/>
          </a:p>
        </p:txBody>
      </p:sp>
    </p:spTree>
    <p:extLst>
      <p:ext uri="{BB962C8B-B14F-4D97-AF65-F5344CB8AC3E}">
        <p14:creationId xmlns:p14="http://schemas.microsoft.com/office/powerpoint/2010/main" val="222397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DA1F-07CD-3349-9902-6FBDD13FA13A}"/>
              </a:ext>
            </a:extLst>
          </p:cNvPr>
          <p:cNvSpPr>
            <a:spLocks noGrp="1"/>
          </p:cNvSpPr>
          <p:nvPr>
            <p:ph type="title"/>
          </p:nvPr>
        </p:nvSpPr>
        <p:spPr>
          <a:xfrm>
            <a:off x="974354" y="1127848"/>
            <a:ext cx="10515600" cy="2852737"/>
          </a:xfrm>
        </p:spPr>
        <p:txBody>
          <a:bodyPr>
            <a:normAutofit/>
          </a:bodyPr>
          <a:lstStyle/>
          <a:p>
            <a:r>
              <a:rPr lang="en-US" sz="4800" dirty="0"/>
              <a:t>Model Complexity</a:t>
            </a:r>
          </a:p>
        </p:txBody>
      </p:sp>
      <p:sp>
        <p:nvSpPr>
          <p:cNvPr id="6" name="Text Placeholder 5">
            <a:extLst>
              <a:ext uri="{FF2B5EF4-FFF2-40B4-BE49-F238E27FC236}">
                <a16:creationId xmlns:a16="http://schemas.microsoft.com/office/drawing/2014/main" id="{4824EB56-9B70-3145-AECE-F50984C1ADEF}"/>
              </a:ext>
            </a:extLst>
          </p:cNvPr>
          <p:cNvSpPr>
            <a:spLocks noGrp="1"/>
          </p:cNvSpPr>
          <p:nvPr>
            <p:ph type="body" idx="1"/>
          </p:nvPr>
        </p:nvSpPr>
        <p:spPr/>
        <p:txBody>
          <a:bodyPr/>
          <a:lstStyle/>
          <a:p>
            <a:pPr lvl="1"/>
            <a:r>
              <a:rPr lang="en-US" i="1" dirty="0"/>
              <a:t>Overfitting vs underfitting</a:t>
            </a:r>
          </a:p>
        </p:txBody>
      </p:sp>
    </p:spTree>
    <p:extLst>
      <p:ext uri="{BB962C8B-B14F-4D97-AF65-F5344CB8AC3E}">
        <p14:creationId xmlns:p14="http://schemas.microsoft.com/office/powerpoint/2010/main" val="158928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E3D5D-1622-FD47-BBCB-F8D517C42EFB}"/>
              </a:ext>
            </a:extLst>
          </p:cNvPr>
          <p:cNvSpPr>
            <a:spLocks noGrp="1"/>
          </p:cNvSpPr>
          <p:nvPr>
            <p:ph type="title"/>
          </p:nvPr>
        </p:nvSpPr>
        <p:spPr>
          <a:xfrm>
            <a:off x="838200" y="365125"/>
            <a:ext cx="10352826" cy="800735"/>
          </a:xfrm>
        </p:spPr>
        <p:txBody>
          <a:bodyPr>
            <a:normAutofit/>
          </a:bodyPr>
          <a:lstStyle/>
          <a:p>
            <a:r>
              <a:rPr lang="en-US" sz="3600" dirty="0"/>
              <a:t>Generalization: Perils of Overfitting</a:t>
            </a:r>
          </a:p>
        </p:txBody>
      </p:sp>
      <p:sp>
        <p:nvSpPr>
          <p:cNvPr id="5" name="Content Placeholder 4">
            <a:extLst>
              <a:ext uri="{FF2B5EF4-FFF2-40B4-BE49-F238E27FC236}">
                <a16:creationId xmlns:a16="http://schemas.microsoft.com/office/drawing/2014/main" id="{1936A440-8064-5B49-8286-4F56A3240C91}"/>
              </a:ext>
            </a:extLst>
          </p:cNvPr>
          <p:cNvSpPr>
            <a:spLocks noGrp="1"/>
          </p:cNvSpPr>
          <p:nvPr>
            <p:ph sz="half" idx="1"/>
          </p:nvPr>
        </p:nvSpPr>
        <p:spPr>
          <a:xfrm>
            <a:off x="838200" y="1520190"/>
            <a:ext cx="5181600" cy="4656773"/>
          </a:xfrm>
        </p:spPr>
        <p:txBody>
          <a:bodyPr>
            <a:normAutofit/>
          </a:bodyPr>
          <a:lstStyle/>
          <a:p>
            <a:r>
              <a:rPr lang="en-US" sz="2600" dirty="0"/>
              <a:t>Consider the following 2D feature (say age=x1 and </a:t>
            </a:r>
            <a:r>
              <a:rPr lang="en-US" sz="2600" dirty="0" err="1"/>
              <a:t>tumor_size</a:t>
            </a:r>
            <a:r>
              <a:rPr lang="en-US" sz="2600" dirty="0"/>
              <a:t>=x2), where</a:t>
            </a:r>
          </a:p>
          <a:p>
            <a:pPr lvl="1"/>
            <a:r>
              <a:rPr lang="en-US" sz="2200" dirty="0"/>
              <a:t>Blue dots represent </a:t>
            </a:r>
            <a:r>
              <a:rPr lang="en-US" sz="2200" dirty="0">
                <a:solidFill>
                  <a:srgbClr val="0070C0"/>
                </a:solidFill>
              </a:rPr>
              <a:t>malignant tumors</a:t>
            </a:r>
          </a:p>
          <a:p>
            <a:pPr lvl="1"/>
            <a:r>
              <a:rPr lang="en-US" sz="2200" dirty="0"/>
              <a:t>Orange dots represent </a:t>
            </a:r>
            <a:r>
              <a:rPr lang="en-US" sz="2200" dirty="0">
                <a:solidFill>
                  <a:schemeClr val="accent2"/>
                </a:solidFill>
              </a:rPr>
              <a:t>benign</a:t>
            </a:r>
          </a:p>
          <a:p>
            <a:pPr lvl="1"/>
            <a:endParaRPr lang="en-US" sz="2200" dirty="0">
              <a:solidFill>
                <a:schemeClr val="accent2"/>
              </a:solidFill>
            </a:endParaRPr>
          </a:p>
          <a:p>
            <a:pPr lvl="1"/>
            <a:endParaRPr lang="en-US" sz="2200" dirty="0">
              <a:solidFill>
                <a:schemeClr val="accent2"/>
              </a:solidFill>
            </a:endParaRPr>
          </a:p>
          <a:p>
            <a:r>
              <a:rPr lang="en-US" sz="2600" i="1" dirty="0"/>
              <a:t>What would a best model with very low loss look like?</a:t>
            </a:r>
          </a:p>
        </p:txBody>
      </p:sp>
      <p:pic>
        <p:nvPicPr>
          <p:cNvPr id="2" name="Picture 1">
            <a:extLst>
              <a:ext uri="{FF2B5EF4-FFF2-40B4-BE49-F238E27FC236}">
                <a16:creationId xmlns:a16="http://schemas.microsoft.com/office/drawing/2014/main" id="{EA327458-0A76-3344-AE2A-D225127534C4}"/>
              </a:ext>
            </a:extLst>
          </p:cNvPr>
          <p:cNvPicPr>
            <a:picLocks noChangeAspect="1"/>
          </p:cNvPicPr>
          <p:nvPr/>
        </p:nvPicPr>
        <p:blipFill>
          <a:blip r:embed="rId3"/>
          <a:stretch>
            <a:fillRect/>
          </a:stretch>
        </p:blipFill>
        <p:spPr>
          <a:xfrm>
            <a:off x="6802767" y="1520190"/>
            <a:ext cx="4388259" cy="4367212"/>
          </a:xfrm>
          <a:prstGeom prst="rect">
            <a:avLst/>
          </a:prstGeom>
        </p:spPr>
      </p:pic>
    </p:spTree>
    <p:extLst>
      <p:ext uri="{BB962C8B-B14F-4D97-AF65-F5344CB8AC3E}">
        <p14:creationId xmlns:p14="http://schemas.microsoft.com/office/powerpoint/2010/main" val="204400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E3D5D-1622-FD47-BBCB-F8D517C42EFB}"/>
              </a:ext>
            </a:extLst>
          </p:cNvPr>
          <p:cNvSpPr>
            <a:spLocks noGrp="1"/>
          </p:cNvSpPr>
          <p:nvPr>
            <p:ph type="title"/>
          </p:nvPr>
        </p:nvSpPr>
        <p:spPr>
          <a:xfrm>
            <a:off x="838200" y="365125"/>
            <a:ext cx="10352826" cy="800735"/>
          </a:xfrm>
        </p:spPr>
        <p:txBody>
          <a:bodyPr>
            <a:normAutofit/>
          </a:bodyPr>
          <a:lstStyle/>
          <a:p>
            <a:r>
              <a:rPr lang="en-US" sz="3600" dirty="0"/>
              <a:t>Generalization: Perils of Overfitting</a:t>
            </a:r>
          </a:p>
        </p:txBody>
      </p:sp>
      <p:sp>
        <p:nvSpPr>
          <p:cNvPr id="5" name="Content Placeholder 4">
            <a:extLst>
              <a:ext uri="{FF2B5EF4-FFF2-40B4-BE49-F238E27FC236}">
                <a16:creationId xmlns:a16="http://schemas.microsoft.com/office/drawing/2014/main" id="{1936A440-8064-5B49-8286-4F56A3240C91}"/>
              </a:ext>
            </a:extLst>
          </p:cNvPr>
          <p:cNvSpPr>
            <a:spLocks noGrp="1"/>
          </p:cNvSpPr>
          <p:nvPr>
            <p:ph sz="half" idx="1"/>
          </p:nvPr>
        </p:nvSpPr>
        <p:spPr>
          <a:xfrm>
            <a:off x="838200" y="1219676"/>
            <a:ext cx="5181600" cy="4957287"/>
          </a:xfrm>
        </p:spPr>
        <p:txBody>
          <a:bodyPr>
            <a:normAutofit/>
          </a:bodyPr>
          <a:lstStyle/>
          <a:p>
            <a:r>
              <a:rPr lang="en-US" sz="2600" b="1" dirty="0"/>
              <a:t>Complex</a:t>
            </a:r>
            <a:r>
              <a:rPr lang="en-US" sz="2600" dirty="0"/>
              <a:t> model for distinguishing the two classes (</a:t>
            </a:r>
            <a:r>
              <a:rPr lang="en-US" sz="2600" dirty="0">
                <a:solidFill>
                  <a:srgbClr val="0070C0"/>
                </a:solidFill>
              </a:rPr>
              <a:t>malignant</a:t>
            </a:r>
            <a:r>
              <a:rPr lang="en-US" sz="2600" dirty="0"/>
              <a:t> vs </a:t>
            </a:r>
            <a:r>
              <a:rPr lang="en-US" sz="2600" dirty="0">
                <a:solidFill>
                  <a:schemeClr val="accent2"/>
                </a:solidFill>
              </a:rPr>
              <a:t>benign</a:t>
            </a:r>
            <a:r>
              <a:rPr lang="en-US" sz="2600" dirty="0"/>
              <a:t>)</a:t>
            </a:r>
          </a:p>
          <a:p>
            <a:pPr lvl="1"/>
            <a:endParaRPr lang="en-US" sz="2200" dirty="0">
              <a:solidFill>
                <a:schemeClr val="accent2"/>
              </a:solidFill>
            </a:endParaRPr>
          </a:p>
          <a:p>
            <a:r>
              <a:rPr lang="en-US" sz="2600" dirty="0"/>
              <a:t>First glance this trained model seems to be doing an excellent job!</a:t>
            </a:r>
          </a:p>
          <a:p>
            <a:endParaRPr lang="en-US" sz="2600" dirty="0"/>
          </a:p>
          <a:p>
            <a:r>
              <a:rPr lang="en-US" sz="2600" i="1" dirty="0"/>
              <a:t>What about new unseen data?</a:t>
            </a:r>
          </a:p>
          <a:p>
            <a:endParaRPr lang="en-US" sz="2600" dirty="0"/>
          </a:p>
          <a:p>
            <a:endParaRPr lang="en-US" sz="2600" dirty="0"/>
          </a:p>
        </p:txBody>
      </p:sp>
      <p:pic>
        <p:nvPicPr>
          <p:cNvPr id="3" name="Picture 2">
            <a:extLst>
              <a:ext uri="{FF2B5EF4-FFF2-40B4-BE49-F238E27FC236}">
                <a16:creationId xmlns:a16="http://schemas.microsoft.com/office/drawing/2014/main" id="{B405BCA2-F01D-BB46-AD8F-423CC6C196D3}"/>
              </a:ext>
            </a:extLst>
          </p:cNvPr>
          <p:cNvPicPr>
            <a:picLocks noChangeAspect="1"/>
          </p:cNvPicPr>
          <p:nvPr/>
        </p:nvPicPr>
        <p:blipFill>
          <a:blip r:embed="rId3"/>
          <a:stretch>
            <a:fillRect/>
          </a:stretch>
        </p:blipFill>
        <p:spPr>
          <a:xfrm>
            <a:off x="6432550" y="1219676"/>
            <a:ext cx="5270500" cy="5257800"/>
          </a:xfrm>
          <a:prstGeom prst="rect">
            <a:avLst/>
          </a:prstGeom>
        </p:spPr>
      </p:pic>
    </p:spTree>
    <p:extLst>
      <p:ext uri="{BB962C8B-B14F-4D97-AF65-F5344CB8AC3E}">
        <p14:creationId xmlns:p14="http://schemas.microsoft.com/office/powerpoint/2010/main" val="386015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E3D5D-1622-FD47-BBCB-F8D517C42EFB}"/>
              </a:ext>
            </a:extLst>
          </p:cNvPr>
          <p:cNvSpPr>
            <a:spLocks noGrp="1"/>
          </p:cNvSpPr>
          <p:nvPr>
            <p:ph type="title"/>
          </p:nvPr>
        </p:nvSpPr>
        <p:spPr>
          <a:xfrm>
            <a:off x="838200" y="365125"/>
            <a:ext cx="10352826" cy="800735"/>
          </a:xfrm>
        </p:spPr>
        <p:txBody>
          <a:bodyPr>
            <a:normAutofit/>
          </a:bodyPr>
          <a:lstStyle/>
          <a:p>
            <a:r>
              <a:rPr lang="en-US" sz="3600" dirty="0"/>
              <a:t>Complex model: new data</a:t>
            </a:r>
          </a:p>
        </p:txBody>
      </p:sp>
      <p:sp>
        <p:nvSpPr>
          <p:cNvPr id="5" name="Content Placeholder 4">
            <a:extLst>
              <a:ext uri="{FF2B5EF4-FFF2-40B4-BE49-F238E27FC236}">
                <a16:creationId xmlns:a16="http://schemas.microsoft.com/office/drawing/2014/main" id="{1936A440-8064-5B49-8286-4F56A3240C91}"/>
              </a:ext>
            </a:extLst>
          </p:cNvPr>
          <p:cNvSpPr>
            <a:spLocks noGrp="1"/>
          </p:cNvSpPr>
          <p:nvPr>
            <p:ph sz="half" idx="1"/>
          </p:nvPr>
        </p:nvSpPr>
        <p:spPr>
          <a:xfrm>
            <a:off x="838200" y="1219676"/>
            <a:ext cx="5181600" cy="4957287"/>
          </a:xfrm>
        </p:spPr>
        <p:txBody>
          <a:bodyPr>
            <a:normAutofit fontScale="92500"/>
          </a:bodyPr>
          <a:lstStyle/>
          <a:p>
            <a:r>
              <a:rPr lang="en-US" sz="2600" b="1" dirty="0"/>
              <a:t>Complex</a:t>
            </a:r>
            <a:r>
              <a:rPr lang="en-US" sz="2600" dirty="0"/>
              <a:t> model did a bad job predicting on new data</a:t>
            </a:r>
          </a:p>
          <a:p>
            <a:pPr lvl="1"/>
            <a:r>
              <a:rPr lang="en-US" sz="2200" dirty="0"/>
              <a:t>Adapted poorly new data</a:t>
            </a:r>
          </a:p>
          <a:p>
            <a:pPr lvl="1"/>
            <a:endParaRPr lang="en-US" sz="2200" dirty="0"/>
          </a:p>
          <a:p>
            <a:pPr lvl="1"/>
            <a:r>
              <a:rPr lang="en-US" dirty="0"/>
              <a:t>miscategorized much of the new data</a:t>
            </a:r>
            <a:br>
              <a:rPr lang="en-US" dirty="0"/>
            </a:br>
            <a:endParaRPr lang="en-US" dirty="0"/>
          </a:p>
          <a:p>
            <a:r>
              <a:rPr lang="en-US" sz="2600" b="1" dirty="0"/>
              <a:t>Overfits</a:t>
            </a:r>
            <a:r>
              <a:rPr lang="en-US" sz="2600" dirty="0"/>
              <a:t> the peculiarities of the data it trained on.</a:t>
            </a:r>
          </a:p>
          <a:p>
            <a:endParaRPr lang="en-US" sz="2600" dirty="0"/>
          </a:p>
          <a:p>
            <a:r>
              <a:rPr lang="en-US" sz="2600" dirty="0"/>
              <a:t>A simple model might have been better!</a:t>
            </a:r>
          </a:p>
          <a:p>
            <a:pPr marL="0" indent="0">
              <a:buNone/>
            </a:pPr>
            <a:br>
              <a:rPr lang="en-US" sz="2600" dirty="0">
                <a:solidFill>
                  <a:schemeClr val="accent2"/>
                </a:solidFill>
              </a:rPr>
            </a:br>
            <a:endParaRPr lang="en-US" sz="2600" dirty="0">
              <a:solidFill>
                <a:schemeClr val="accent2"/>
              </a:solidFill>
            </a:endParaRPr>
          </a:p>
          <a:p>
            <a:endParaRPr lang="en-US" sz="2600" dirty="0"/>
          </a:p>
          <a:p>
            <a:endParaRPr lang="en-US" sz="2600" dirty="0"/>
          </a:p>
        </p:txBody>
      </p:sp>
      <p:pic>
        <p:nvPicPr>
          <p:cNvPr id="2" name="Picture 1">
            <a:extLst>
              <a:ext uri="{FF2B5EF4-FFF2-40B4-BE49-F238E27FC236}">
                <a16:creationId xmlns:a16="http://schemas.microsoft.com/office/drawing/2014/main" id="{1F1F1D0F-9C9E-D641-8031-4681E3081460}"/>
              </a:ext>
            </a:extLst>
          </p:cNvPr>
          <p:cNvPicPr>
            <a:picLocks noChangeAspect="1"/>
          </p:cNvPicPr>
          <p:nvPr/>
        </p:nvPicPr>
        <p:blipFill>
          <a:blip r:embed="rId3"/>
          <a:stretch>
            <a:fillRect/>
          </a:stretch>
        </p:blipFill>
        <p:spPr>
          <a:xfrm>
            <a:off x="6172202" y="906463"/>
            <a:ext cx="5308600" cy="5270500"/>
          </a:xfrm>
          <a:prstGeom prst="rect">
            <a:avLst/>
          </a:prstGeom>
        </p:spPr>
      </p:pic>
      <p:cxnSp>
        <p:nvCxnSpPr>
          <p:cNvPr id="7" name="Straight Connector 6">
            <a:extLst>
              <a:ext uri="{FF2B5EF4-FFF2-40B4-BE49-F238E27FC236}">
                <a16:creationId xmlns:a16="http://schemas.microsoft.com/office/drawing/2014/main" id="{6D5D202D-DB14-A44A-8AA4-28C91635E6D9}"/>
              </a:ext>
            </a:extLst>
          </p:cNvPr>
          <p:cNvCxnSpPr/>
          <p:nvPr/>
        </p:nvCxnSpPr>
        <p:spPr>
          <a:xfrm>
            <a:off x="6505903" y="1192768"/>
            <a:ext cx="4824249" cy="473506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6728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E3D5D-1622-FD47-BBCB-F8D517C42EFB}"/>
              </a:ext>
            </a:extLst>
          </p:cNvPr>
          <p:cNvSpPr>
            <a:spLocks noGrp="1"/>
          </p:cNvSpPr>
          <p:nvPr>
            <p:ph type="title"/>
          </p:nvPr>
        </p:nvSpPr>
        <p:spPr>
          <a:xfrm>
            <a:off x="838200" y="365125"/>
            <a:ext cx="10408920" cy="835025"/>
          </a:xfrm>
        </p:spPr>
        <p:txBody>
          <a:bodyPr>
            <a:normAutofit/>
          </a:bodyPr>
          <a:lstStyle/>
          <a:p>
            <a:r>
              <a:rPr lang="en-US" sz="3600" dirty="0"/>
              <a:t>Model overfitting</a:t>
            </a:r>
          </a:p>
        </p:txBody>
      </p:sp>
      <p:sp>
        <p:nvSpPr>
          <p:cNvPr id="5" name="Content Placeholder 4">
            <a:extLst>
              <a:ext uri="{FF2B5EF4-FFF2-40B4-BE49-F238E27FC236}">
                <a16:creationId xmlns:a16="http://schemas.microsoft.com/office/drawing/2014/main" id="{1936A440-8064-5B49-8286-4F56A3240C91}"/>
              </a:ext>
            </a:extLst>
          </p:cNvPr>
          <p:cNvSpPr>
            <a:spLocks noGrp="1"/>
          </p:cNvSpPr>
          <p:nvPr>
            <p:ph idx="1"/>
          </p:nvPr>
        </p:nvSpPr>
        <p:spPr>
          <a:xfrm>
            <a:off x="838200" y="1360170"/>
            <a:ext cx="10515600" cy="4816793"/>
          </a:xfrm>
        </p:spPr>
        <p:txBody>
          <a:bodyPr>
            <a:normAutofit/>
          </a:bodyPr>
          <a:lstStyle/>
          <a:p>
            <a:r>
              <a:rPr lang="en-US" dirty="0">
                <a:solidFill>
                  <a:srgbClr val="0070C0"/>
                </a:solidFill>
              </a:rPr>
              <a:t>Overfit model</a:t>
            </a:r>
            <a:r>
              <a:rPr lang="en-US" dirty="0"/>
              <a:t> gets a </a:t>
            </a:r>
            <a:r>
              <a:rPr lang="en-US" dirty="0">
                <a:solidFill>
                  <a:srgbClr val="0070C0"/>
                </a:solidFill>
              </a:rPr>
              <a:t>low loss during training</a:t>
            </a:r>
            <a:r>
              <a:rPr lang="en-US" dirty="0"/>
              <a:t> but does a </a:t>
            </a:r>
            <a:r>
              <a:rPr lang="en-US" dirty="0">
                <a:solidFill>
                  <a:srgbClr val="C00000"/>
                </a:solidFill>
              </a:rPr>
              <a:t>poor job predicting new data</a:t>
            </a:r>
            <a:r>
              <a:rPr lang="en-US" dirty="0"/>
              <a:t>.</a:t>
            </a:r>
          </a:p>
          <a:p>
            <a:endParaRPr lang="en-US" sz="2600" dirty="0"/>
          </a:p>
          <a:p>
            <a:r>
              <a:rPr lang="en-US" dirty="0"/>
              <a:t>Overfitting is caused by making a model more </a:t>
            </a:r>
            <a:r>
              <a:rPr lang="en-US" dirty="0">
                <a:solidFill>
                  <a:srgbClr val="0070C0"/>
                </a:solidFill>
              </a:rPr>
              <a:t>complex than necessary.</a:t>
            </a:r>
          </a:p>
          <a:p>
            <a:endParaRPr lang="en-US" sz="2600" dirty="0">
              <a:solidFill>
                <a:srgbClr val="0070C0"/>
              </a:solidFill>
            </a:endParaRPr>
          </a:p>
          <a:p>
            <a:r>
              <a:rPr lang="en-US" sz="2600" dirty="0"/>
              <a:t>In ML, we have to decide between:</a:t>
            </a:r>
          </a:p>
          <a:p>
            <a:pPr lvl="1"/>
            <a:r>
              <a:rPr lang="en-US" sz="2200" i="1" dirty="0"/>
              <a:t>Fitting our data well: </a:t>
            </a:r>
            <a:r>
              <a:rPr lang="en-US" sz="2200" b="1" i="1" dirty="0"/>
              <a:t>Specific model</a:t>
            </a:r>
          </a:p>
          <a:p>
            <a:pPr lvl="1"/>
            <a:r>
              <a:rPr lang="en-US" sz="2200" i="1" dirty="0"/>
              <a:t>Fitting the data as simply as possible: </a:t>
            </a:r>
            <a:r>
              <a:rPr lang="en-US" sz="2200" b="1" i="1" dirty="0"/>
              <a:t>General model</a:t>
            </a:r>
          </a:p>
        </p:txBody>
      </p:sp>
    </p:spTree>
    <p:extLst>
      <p:ext uri="{BB962C8B-B14F-4D97-AF65-F5344CB8AC3E}">
        <p14:creationId xmlns:p14="http://schemas.microsoft.com/office/powerpoint/2010/main" val="298997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0" y="381001"/>
            <a:ext cx="8534400" cy="584775"/>
          </a:xfrm>
          <a:prstGeom prst="rect">
            <a:avLst/>
          </a:prstGeom>
          <a:noFill/>
        </p:spPr>
        <p:txBody>
          <a:bodyPr wrap="square" rtlCol="0">
            <a:spAutoFit/>
          </a:bodyPr>
          <a:lstStyle/>
          <a:p>
            <a:r>
              <a:rPr lang="en-US" sz="3200" dirty="0"/>
              <a:t>Example: Logistic regression</a:t>
            </a:r>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29329" y="4193388"/>
            <a:ext cx="4025304" cy="335649"/>
          </a:xfrm>
          <a:prstGeom prst="rect">
            <a:avLst/>
          </a:prstGeom>
        </p:spPr>
      </p:pic>
      <p:sp>
        <p:nvSpPr>
          <p:cNvPr id="30" name="TextBox 29"/>
          <p:cNvSpPr txBox="1"/>
          <p:nvPr/>
        </p:nvSpPr>
        <p:spPr>
          <a:xfrm>
            <a:off x="304801" y="4589395"/>
            <a:ext cx="3692124" cy="502766"/>
          </a:xfrm>
          <a:prstGeom prst="rect">
            <a:avLst/>
          </a:prstGeom>
          <a:noFill/>
        </p:spPr>
        <p:txBody>
          <a:bodyPr wrap="square" rtlCol="0">
            <a:spAutoFit/>
          </a:bodyPr>
          <a:lstStyle/>
          <a:p>
            <a:pPr algn="ctr"/>
            <a:r>
              <a:rPr lang="en-US" sz="2667" dirty="0"/>
              <a:t>(    = sigmoid function)</a:t>
            </a:r>
          </a:p>
        </p:txBody>
      </p:sp>
      <p:pic>
        <p:nvPicPr>
          <p:cNvPr id="3" name="Picture 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75301" y="4843433"/>
            <a:ext cx="142507" cy="197672"/>
          </a:xfrm>
          <a:prstGeom prst="rect">
            <a:avLst/>
          </a:prstGeom>
        </p:spPr>
      </p:pic>
      <p:pic>
        <p:nvPicPr>
          <p:cNvPr id="7" name="Picture 6"/>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678555" y="4186245"/>
            <a:ext cx="2834891" cy="1202440"/>
          </a:xfrm>
          <a:prstGeom prst="rect">
            <a:avLst/>
          </a:prstGeom>
        </p:spPr>
      </p:pic>
      <p:pic>
        <p:nvPicPr>
          <p:cNvPr id="10" name="Picture 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8173195" y="4125741"/>
            <a:ext cx="3713800" cy="1202440"/>
          </a:xfrm>
          <a:prstGeom prst="rect">
            <a:avLst/>
          </a:prstGeom>
        </p:spPr>
      </p:pic>
      <p:grpSp>
        <p:nvGrpSpPr>
          <p:cNvPr id="5" name="Group 4"/>
          <p:cNvGrpSpPr/>
          <p:nvPr/>
        </p:nvGrpSpPr>
        <p:grpSpPr>
          <a:xfrm>
            <a:off x="408735" y="1052324"/>
            <a:ext cx="3390343" cy="3019121"/>
            <a:chOff x="306551" y="789242"/>
            <a:chExt cx="2542757" cy="2264341"/>
          </a:xfrm>
        </p:grpSpPr>
        <p:grpSp>
          <p:nvGrpSpPr>
            <p:cNvPr id="15" name="Group 14"/>
            <p:cNvGrpSpPr/>
            <p:nvPr/>
          </p:nvGrpSpPr>
          <p:grpSpPr>
            <a:xfrm>
              <a:off x="306551" y="876401"/>
              <a:ext cx="2485587" cy="2177182"/>
              <a:chOff x="306551" y="747415"/>
              <a:chExt cx="2485587" cy="2177182"/>
            </a:xfrm>
          </p:grpSpPr>
          <p:sp>
            <p:nvSpPr>
              <p:cNvPr id="35" name="Oval 34"/>
              <p:cNvSpPr/>
              <p:nvPr/>
            </p:nvSpPr>
            <p:spPr>
              <a:xfrm>
                <a:off x="1204258"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Oval 35"/>
              <p:cNvSpPr/>
              <p:nvPr/>
            </p:nvSpPr>
            <p:spPr>
              <a:xfrm>
                <a:off x="1750444" y="94767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Oval 36"/>
              <p:cNvSpPr/>
              <p:nvPr/>
            </p:nvSpPr>
            <p:spPr>
              <a:xfrm>
                <a:off x="1359948" y="152339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Oval 37"/>
              <p:cNvSpPr/>
              <p:nvPr/>
            </p:nvSpPr>
            <p:spPr>
              <a:xfrm>
                <a:off x="1530346" y="77372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9" name="Cross 38"/>
              <p:cNvSpPr/>
              <p:nvPr/>
            </p:nvSpPr>
            <p:spPr>
              <a:xfrm rot="2734294">
                <a:off x="1032913" y="222291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Cross 39"/>
              <p:cNvSpPr/>
              <p:nvPr/>
            </p:nvSpPr>
            <p:spPr>
              <a:xfrm rot="2734294">
                <a:off x="1032913" y="153144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Cross 40"/>
              <p:cNvSpPr/>
              <p:nvPr/>
            </p:nvSpPr>
            <p:spPr>
              <a:xfrm rot="2734294">
                <a:off x="1262879" y="195441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Cross 41"/>
              <p:cNvSpPr/>
              <p:nvPr/>
            </p:nvSpPr>
            <p:spPr>
              <a:xfrm rot="2734294">
                <a:off x="936841" y="193931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TextBox 42"/>
              <p:cNvSpPr txBox="1"/>
              <p:nvPr/>
            </p:nvSpPr>
            <p:spPr>
              <a:xfrm>
                <a:off x="1546700" y="2578348"/>
                <a:ext cx="316433" cy="346249"/>
              </a:xfrm>
              <a:prstGeom prst="rect">
                <a:avLst/>
              </a:prstGeom>
              <a:noFill/>
              <a:ln w="19050">
                <a:noFill/>
              </a:ln>
            </p:spPr>
            <p:txBody>
              <a:bodyPr wrap="none" rtlCol="0">
                <a:spAutoFit/>
              </a:bodyPr>
              <a:lstStyle/>
              <a:p>
                <a:r>
                  <a:rPr lang="en-US" sz="2400" dirty="0"/>
                  <a:t>x</a:t>
                </a:r>
                <a:r>
                  <a:rPr lang="en-US" sz="2400" baseline="-25000" dirty="0"/>
                  <a:t>1</a:t>
                </a:r>
              </a:p>
            </p:txBody>
          </p:sp>
          <p:sp>
            <p:nvSpPr>
              <p:cNvPr id="44" name="TextBox 43"/>
              <p:cNvSpPr txBox="1"/>
              <p:nvPr/>
            </p:nvSpPr>
            <p:spPr>
              <a:xfrm>
                <a:off x="306551" y="1202476"/>
                <a:ext cx="316433" cy="346249"/>
              </a:xfrm>
              <a:prstGeom prst="rect">
                <a:avLst/>
              </a:prstGeom>
              <a:noFill/>
            </p:spPr>
            <p:txBody>
              <a:bodyPr wrap="none" rtlCol="0">
                <a:spAutoFit/>
              </a:bodyPr>
              <a:lstStyle/>
              <a:p>
                <a:r>
                  <a:rPr lang="en-US" sz="2400" dirty="0"/>
                  <a:t>x</a:t>
                </a:r>
                <a:r>
                  <a:rPr lang="en-US" sz="2400" baseline="-25000" dirty="0"/>
                  <a:t>2</a:t>
                </a:r>
              </a:p>
            </p:txBody>
          </p:sp>
          <p:cxnSp>
            <p:nvCxnSpPr>
              <p:cNvPr id="45" name="Straight Arrow Connector 44"/>
              <p:cNvCxnSpPr/>
              <p:nvPr/>
            </p:nvCxnSpPr>
            <p:spPr>
              <a:xfrm flipV="1">
                <a:off x="669151" y="747415"/>
                <a:ext cx="0" cy="199568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60369" y="2589944"/>
                <a:ext cx="2231769"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Cross 46"/>
              <p:cNvSpPr/>
              <p:nvPr/>
            </p:nvSpPr>
            <p:spPr>
              <a:xfrm rot="2734294">
                <a:off x="1359601"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 name="Cross 47"/>
              <p:cNvSpPr/>
              <p:nvPr/>
            </p:nvSpPr>
            <p:spPr>
              <a:xfrm rot="2734294">
                <a:off x="1732921" y="205878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Cross 48"/>
              <p:cNvSpPr/>
              <p:nvPr/>
            </p:nvSpPr>
            <p:spPr>
              <a:xfrm rot="2734294">
                <a:off x="2044914"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Cross 49"/>
              <p:cNvSpPr/>
              <p:nvPr/>
            </p:nvSpPr>
            <p:spPr>
              <a:xfrm rot="2734294">
                <a:off x="2031520" y="198914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Cross 50"/>
              <p:cNvSpPr/>
              <p:nvPr/>
            </p:nvSpPr>
            <p:spPr>
              <a:xfrm rot="2734294">
                <a:off x="2366221" y="198560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Cross 51"/>
              <p:cNvSpPr/>
              <p:nvPr/>
            </p:nvSpPr>
            <p:spPr>
              <a:xfrm rot="2734294">
                <a:off x="2201001" y="149681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Cross 52"/>
              <p:cNvSpPr/>
              <p:nvPr/>
            </p:nvSpPr>
            <p:spPr>
              <a:xfrm rot="2734294">
                <a:off x="1637830" y="151225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Cross 53"/>
              <p:cNvSpPr/>
              <p:nvPr/>
            </p:nvSpPr>
            <p:spPr>
              <a:xfrm rot="2734294">
                <a:off x="735109" y="130196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5" name="Cross 54"/>
              <p:cNvSpPr/>
              <p:nvPr/>
            </p:nvSpPr>
            <p:spPr>
              <a:xfrm rot="2734294">
                <a:off x="714486" y="169833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6" name="Cross 55"/>
              <p:cNvSpPr/>
              <p:nvPr/>
            </p:nvSpPr>
            <p:spPr>
              <a:xfrm rot="2734294">
                <a:off x="1030623" y="94869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7" name="Oval 56"/>
              <p:cNvSpPr/>
              <p:nvPr/>
            </p:nvSpPr>
            <p:spPr>
              <a:xfrm>
                <a:off x="1544248"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8" name="Oval 57"/>
              <p:cNvSpPr/>
              <p:nvPr/>
            </p:nvSpPr>
            <p:spPr>
              <a:xfrm>
                <a:off x="1972899"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9" name="Oval 58"/>
              <p:cNvSpPr/>
              <p:nvPr/>
            </p:nvSpPr>
            <p:spPr>
              <a:xfrm>
                <a:off x="2234730" y="17526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0" name="Oval 59"/>
              <p:cNvSpPr/>
              <p:nvPr/>
            </p:nvSpPr>
            <p:spPr>
              <a:xfrm>
                <a:off x="2477998" y="14563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Oval 60"/>
              <p:cNvSpPr/>
              <p:nvPr/>
            </p:nvSpPr>
            <p:spPr>
              <a:xfrm>
                <a:off x="1955570" y="127948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2" name="Oval 61"/>
              <p:cNvSpPr/>
              <p:nvPr/>
            </p:nvSpPr>
            <p:spPr>
              <a:xfrm>
                <a:off x="2216167"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3" name="Oval 62"/>
              <p:cNvSpPr/>
              <p:nvPr/>
            </p:nvSpPr>
            <p:spPr>
              <a:xfrm>
                <a:off x="1459049" y="105915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4" name="Oval 63"/>
              <p:cNvSpPr/>
              <p:nvPr/>
            </p:nvSpPr>
            <p:spPr>
              <a:xfrm>
                <a:off x="1673162"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Oval 64"/>
              <p:cNvSpPr/>
              <p:nvPr/>
            </p:nvSpPr>
            <p:spPr>
              <a:xfrm>
                <a:off x="2040344" y="102895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Oval 65"/>
              <p:cNvSpPr/>
              <p:nvPr/>
            </p:nvSpPr>
            <p:spPr>
              <a:xfrm>
                <a:off x="2385648" y="94375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7" name="Oval 66"/>
              <p:cNvSpPr/>
              <p:nvPr/>
            </p:nvSpPr>
            <p:spPr>
              <a:xfrm>
                <a:off x="2030069" y="75077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36" name="Cross 135"/>
            <p:cNvSpPr/>
            <p:nvPr/>
          </p:nvSpPr>
          <p:spPr>
            <a:xfrm rot="2734294">
              <a:off x="2625754" y="19971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7" name="Cross 136"/>
            <p:cNvSpPr/>
            <p:nvPr/>
          </p:nvSpPr>
          <p:spPr>
            <a:xfrm rot="2734294">
              <a:off x="732092" y="10065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8" name="Cross 137"/>
            <p:cNvSpPr/>
            <p:nvPr/>
          </p:nvSpPr>
          <p:spPr>
            <a:xfrm rot="2734294">
              <a:off x="1101754" y="78924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39" name="Group 138"/>
          <p:cNvGrpSpPr/>
          <p:nvPr/>
        </p:nvGrpSpPr>
        <p:grpSpPr>
          <a:xfrm>
            <a:off x="4128058" y="1061948"/>
            <a:ext cx="3390343" cy="3019121"/>
            <a:chOff x="306551" y="789242"/>
            <a:chExt cx="2542757" cy="2264341"/>
          </a:xfrm>
        </p:grpSpPr>
        <p:grpSp>
          <p:nvGrpSpPr>
            <p:cNvPr id="140" name="Group 139"/>
            <p:cNvGrpSpPr/>
            <p:nvPr/>
          </p:nvGrpSpPr>
          <p:grpSpPr>
            <a:xfrm>
              <a:off x="306551" y="876401"/>
              <a:ext cx="2485587" cy="2177182"/>
              <a:chOff x="306551" y="747415"/>
              <a:chExt cx="2485587" cy="2177182"/>
            </a:xfrm>
          </p:grpSpPr>
          <p:sp>
            <p:nvSpPr>
              <p:cNvPr id="144" name="Oval 143"/>
              <p:cNvSpPr/>
              <p:nvPr/>
            </p:nvSpPr>
            <p:spPr>
              <a:xfrm>
                <a:off x="1204258"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5" name="Oval 144"/>
              <p:cNvSpPr/>
              <p:nvPr/>
            </p:nvSpPr>
            <p:spPr>
              <a:xfrm>
                <a:off x="1750444" y="94767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6" name="Oval 145"/>
              <p:cNvSpPr/>
              <p:nvPr/>
            </p:nvSpPr>
            <p:spPr>
              <a:xfrm>
                <a:off x="1359948" y="152339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7" name="Oval 146"/>
              <p:cNvSpPr/>
              <p:nvPr/>
            </p:nvSpPr>
            <p:spPr>
              <a:xfrm>
                <a:off x="1530346" y="77372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8" name="Cross 147"/>
              <p:cNvSpPr/>
              <p:nvPr/>
            </p:nvSpPr>
            <p:spPr>
              <a:xfrm rot="2734294">
                <a:off x="1032913" y="222291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9" name="Cross 148"/>
              <p:cNvSpPr/>
              <p:nvPr/>
            </p:nvSpPr>
            <p:spPr>
              <a:xfrm rot="2734294">
                <a:off x="1032913" y="153144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0" name="Cross 149"/>
              <p:cNvSpPr/>
              <p:nvPr/>
            </p:nvSpPr>
            <p:spPr>
              <a:xfrm rot="2734294">
                <a:off x="1262879" y="195441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1" name="Cross 150"/>
              <p:cNvSpPr/>
              <p:nvPr/>
            </p:nvSpPr>
            <p:spPr>
              <a:xfrm rot="2734294">
                <a:off x="936841" y="193931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2" name="TextBox 151"/>
              <p:cNvSpPr txBox="1"/>
              <p:nvPr/>
            </p:nvSpPr>
            <p:spPr>
              <a:xfrm>
                <a:off x="1546700" y="2578348"/>
                <a:ext cx="316433" cy="346249"/>
              </a:xfrm>
              <a:prstGeom prst="rect">
                <a:avLst/>
              </a:prstGeom>
              <a:noFill/>
              <a:ln w="19050">
                <a:noFill/>
              </a:ln>
            </p:spPr>
            <p:txBody>
              <a:bodyPr wrap="none" rtlCol="0">
                <a:spAutoFit/>
              </a:bodyPr>
              <a:lstStyle/>
              <a:p>
                <a:r>
                  <a:rPr lang="en-US" sz="2400" dirty="0"/>
                  <a:t>x</a:t>
                </a:r>
                <a:r>
                  <a:rPr lang="en-US" sz="2400" baseline="-25000" dirty="0"/>
                  <a:t>1</a:t>
                </a:r>
              </a:p>
            </p:txBody>
          </p:sp>
          <p:sp>
            <p:nvSpPr>
              <p:cNvPr id="153" name="TextBox 152"/>
              <p:cNvSpPr txBox="1"/>
              <p:nvPr/>
            </p:nvSpPr>
            <p:spPr>
              <a:xfrm>
                <a:off x="306551" y="1202476"/>
                <a:ext cx="316433" cy="346249"/>
              </a:xfrm>
              <a:prstGeom prst="rect">
                <a:avLst/>
              </a:prstGeom>
              <a:noFill/>
            </p:spPr>
            <p:txBody>
              <a:bodyPr wrap="none" rtlCol="0">
                <a:spAutoFit/>
              </a:bodyPr>
              <a:lstStyle/>
              <a:p>
                <a:r>
                  <a:rPr lang="en-US" sz="2400" dirty="0"/>
                  <a:t>x</a:t>
                </a:r>
                <a:r>
                  <a:rPr lang="en-US" sz="2400" baseline="-25000" dirty="0"/>
                  <a:t>2</a:t>
                </a:r>
              </a:p>
            </p:txBody>
          </p:sp>
          <p:cxnSp>
            <p:nvCxnSpPr>
              <p:cNvPr id="154" name="Straight Arrow Connector 153"/>
              <p:cNvCxnSpPr/>
              <p:nvPr/>
            </p:nvCxnSpPr>
            <p:spPr>
              <a:xfrm flipV="1">
                <a:off x="669151" y="747415"/>
                <a:ext cx="0" cy="199568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560369" y="2589944"/>
                <a:ext cx="2231769"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6" name="Cross 155"/>
              <p:cNvSpPr/>
              <p:nvPr/>
            </p:nvSpPr>
            <p:spPr>
              <a:xfrm rot="2734294">
                <a:off x="1359601"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7" name="Cross 156"/>
              <p:cNvSpPr/>
              <p:nvPr/>
            </p:nvSpPr>
            <p:spPr>
              <a:xfrm rot="2734294">
                <a:off x="1732921" y="205878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8" name="Cross 157"/>
              <p:cNvSpPr/>
              <p:nvPr/>
            </p:nvSpPr>
            <p:spPr>
              <a:xfrm rot="2734294">
                <a:off x="2044914"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9" name="Cross 158"/>
              <p:cNvSpPr/>
              <p:nvPr/>
            </p:nvSpPr>
            <p:spPr>
              <a:xfrm rot="2734294">
                <a:off x="2031520" y="198914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0" name="Cross 159"/>
              <p:cNvSpPr/>
              <p:nvPr/>
            </p:nvSpPr>
            <p:spPr>
              <a:xfrm rot="2734294">
                <a:off x="2366221" y="198560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1" name="Cross 160"/>
              <p:cNvSpPr/>
              <p:nvPr/>
            </p:nvSpPr>
            <p:spPr>
              <a:xfrm rot="2734294">
                <a:off x="2201001" y="149681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2" name="Cross 161"/>
              <p:cNvSpPr/>
              <p:nvPr/>
            </p:nvSpPr>
            <p:spPr>
              <a:xfrm rot="2734294">
                <a:off x="1637830" y="151225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3" name="Cross 162"/>
              <p:cNvSpPr/>
              <p:nvPr/>
            </p:nvSpPr>
            <p:spPr>
              <a:xfrm rot="2734294">
                <a:off x="735109" y="130196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4" name="Cross 163"/>
              <p:cNvSpPr/>
              <p:nvPr/>
            </p:nvSpPr>
            <p:spPr>
              <a:xfrm rot="2734294">
                <a:off x="714486" y="169833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5" name="Cross 164"/>
              <p:cNvSpPr/>
              <p:nvPr/>
            </p:nvSpPr>
            <p:spPr>
              <a:xfrm rot="2734294">
                <a:off x="1030623" y="94869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6" name="Oval 165"/>
              <p:cNvSpPr/>
              <p:nvPr/>
            </p:nvSpPr>
            <p:spPr>
              <a:xfrm>
                <a:off x="1544248"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7" name="Oval 166"/>
              <p:cNvSpPr/>
              <p:nvPr/>
            </p:nvSpPr>
            <p:spPr>
              <a:xfrm>
                <a:off x="1972899"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8" name="Oval 167"/>
              <p:cNvSpPr/>
              <p:nvPr/>
            </p:nvSpPr>
            <p:spPr>
              <a:xfrm>
                <a:off x="2234730" y="17526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9" name="Oval 168"/>
              <p:cNvSpPr/>
              <p:nvPr/>
            </p:nvSpPr>
            <p:spPr>
              <a:xfrm>
                <a:off x="2477998" y="14563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0" name="Oval 169"/>
              <p:cNvSpPr/>
              <p:nvPr/>
            </p:nvSpPr>
            <p:spPr>
              <a:xfrm>
                <a:off x="1955570" y="127948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1" name="Oval 170"/>
              <p:cNvSpPr/>
              <p:nvPr/>
            </p:nvSpPr>
            <p:spPr>
              <a:xfrm>
                <a:off x="2216167"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2" name="Oval 171"/>
              <p:cNvSpPr/>
              <p:nvPr/>
            </p:nvSpPr>
            <p:spPr>
              <a:xfrm>
                <a:off x="1459049" y="105915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3" name="Oval 172"/>
              <p:cNvSpPr/>
              <p:nvPr/>
            </p:nvSpPr>
            <p:spPr>
              <a:xfrm>
                <a:off x="1673162"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4" name="Oval 173"/>
              <p:cNvSpPr/>
              <p:nvPr/>
            </p:nvSpPr>
            <p:spPr>
              <a:xfrm>
                <a:off x="2040344" y="102895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5" name="Oval 174"/>
              <p:cNvSpPr/>
              <p:nvPr/>
            </p:nvSpPr>
            <p:spPr>
              <a:xfrm>
                <a:off x="2385648" y="94375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6" name="Oval 175"/>
              <p:cNvSpPr/>
              <p:nvPr/>
            </p:nvSpPr>
            <p:spPr>
              <a:xfrm>
                <a:off x="2030069" y="75077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1" name="Cross 140"/>
            <p:cNvSpPr/>
            <p:nvPr/>
          </p:nvSpPr>
          <p:spPr>
            <a:xfrm rot="2734294">
              <a:off x="2625754" y="19971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2" name="Cross 141"/>
            <p:cNvSpPr/>
            <p:nvPr/>
          </p:nvSpPr>
          <p:spPr>
            <a:xfrm rot="2734294">
              <a:off x="732092" y="10065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3" name="Cross 142"/>
            <p:cNvSpPr/>
            <p:nvPr/>
          </p:nvSpPr>
          <p:spPr>
            <a:xfrm rot="2734294">
              <a:off x="1101754" y="78924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77" name="Group 176"/>
          <p:cNvGrpSpPr/>
          <p:nvPr/>
        </p:nvGrpSpPr>
        <p:grpSpPr>
          <a:xfrm>
            <a:off x="7887258" y="1061488"/>
            <a:ext cx="3390343" cy="3019121"/>
            <a:chOff x="306551" y="789242"/>
            <a:chExt cx="2542757" cy="2264341"/>
          </a:xfrm>
        </p:grpSpPr>
        <p:grpSp>
          <p:nvGrpSpPr>
            <p:cNvPr id="178" name="Group 177"/>
            <p:cNvGrpSpPr/>
            <p:nvPr/>
          </p:nvGrpSpPr>
          <p:grpSpPr>
            <a:xfrm>
              <a:off x="306551" y="876401"/>
              <a:ext cx="2485587" cy="2177182"/>
              <a:chOff x="306551" y="747415"/>
              <a:chExt cx="2485587" cy="2177182"/>
            </a:xfrm>
          </p:grpSpPr>
          <p:sp>
            <p:nvSpPr>
              <p:cNvPr id="182" name="Oval 181"/>
              <p:cNvSpPr/>
              <p:nvPr/>
            </p:nvSpPr>
            <p:spPr>
              <a:xfrm>
                <a:off x="1204258"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3" name="Oval 182"/>
              <p:cNvSpPr/>
              <p:nvPr/>
            </p:nvSpPr>
            <p:spPr>
              <a:xfrm>
                <a:off x="1750444" y="94767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4" name="Oval 183"/>
              <p:cNvSpPr/>
              <p:nvPr/>
            </p:nvSpPr>
            <p:spPr>
              <a:xfrm>
                <a:off x="1359948" y="152339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5" name="Oval 184"/>
              <p:cNvSpPr/>
              <p:nvPr/>
            </p:nvSpPr>
            <p:spPr>
              <a:xfrm>
                <a:off x="1530346" y="77372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6" name="Cross 185"/>
              <p:cNvSpPr/>
              <p:nvPr/>
            </p:nvSpPr>
            <p:spPr>
              <a:xfrm rot="2734294">
                <a:off x="1032913" y="222291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7" name="Cross 186"/>
              <p:cNvSpPr/>
              <p:nvPr/>
            </p:nvSpPr>
            <p:spPr>
              <a:xfrm rot="2734294">
                <a:off x="1032913" y="153144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8" name="Cross 187"/>
              <p:cNvSpPr/>
              <p:nvPr/>
            </p:nvSpPr>
            <p:spPr>
              <a:xfrm rot="2734294">
                <a:off x="1262879" y="195441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9" name="Cross 188"/>
              <p:cNvSpPr/>
              <p:nvPr/>
            </p:nvSpPr>
            <p:spPr>
              <a:xfrm rot="2734294">
                <a:off x="936841" y="193931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0" name="TextBox 189"/>
              <p:cNvSpPr txBox="1"/>
              <p:nvPr/>
            </p:nvSpPr>
            <p:spPr>
              <a:xfrm>
                <a:off x="1546700" y="2578348"/>
                <a:ext cx="316433" cy="346249"/>
              </a:xfrm>
              <a:prstGeom prst="rect">
                <a:avLst/>
              </a:prstGeom>
              <a:noFill/>
              <a:ln w="19050">
                <a:noFill/>
              </a:ln>
            </p:spPr>
            <p:txBody>
              <a:bodyPr wrap="none" rtlCol="0">
                <a:spAutoFit/>
              </a:bodyPr>
              <a:lstStyle/>
              <a:p>
                <a:r>
                  <a:rPr lang="en-US" sz="2400" dirty="0"/>
                  <a:t>x</a:t>
                </a:r>
                <a:r>
                  <a:rPr lang="en-US" sz="2400" baseline="-25000" dirty="0"/>
                  <a:t>1</a:t>
                </a:r>
              </a:p>
            </p:txBody>
          </p:sp>
          <p:sp>
            <p:nvSpPr>
              <p:cNvPr id="191" name="TextBox 190"/>
              <p:cNvSpPr txBox="1"/>
              <p:nvPr/>
            </p:nvSpPr>
            <p:spPr>
              <a:xfrm>
                <a:off x="306551" y="1202476"/>
                <a:ext cx="316433" cy="346249"/>
              </a:xfrm>
              <a:prstGeom prst="rect">
                <a:avLst/>
              </a:prstGeom>
              <a:noFill/>
            </p:spPr>
            <p:txBody>
              <a:bodyPr wrap="none" rtlCol="0">
                <a:spAutoFit/>
              </a:bodyPr>
              <a:lstStyle/>
              <a:p>
                <a:r>
                  <a:rPr lang="en-US" sz="2400" dirty="0"/>
                  <a:t>x</a:t>
                </a:r>
                <a:r>
                  <a:rPr lang="en-US" sz="2400" baseline="-25000" dirty="0"/>
                  <a:t>2</a:t>
                </a:r>
              </a:p>
            </p:txBody>
          </p:sp>
          <p:cxnSp>
            <p:nvCxnSpPr>
              <p:cNvPr id="192" name="Straight Arrow Connector 191"/>
              <p:cNvCxnSpPr/>
              <p:nvPr/>
            </p:nvCxnSpPr>
            <p:spPr>
              <a:xfrm flipV="1">
                <a:off x="669151" y="747415"/>
                <a:ext cx="0" cy="199568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p:nvPr/>
            </p:nvCxnSpPr>
            <p:spPr>
              <a:xfrm>
                <a:off x="560369" y="2589944"/>
                <a:ext cx="2231769"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4" name="Cross 193"/>
              <p:cNvSpPr/>
              <p:nvPr/>
            </p:nvSpPr>
            <p:spPr>
              <a:xfrm rot="2734294">
                <a:off x="1359601"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5" name="Cross 194"/>
              <p:cNvSpPr/>
              <p:nvPr/>
            </p:nvSpPr>
            <p:spPr>
              <a:xfrm rot="2734294">
                <a:off x="1732921" y="205878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6" name="Cross 195"/>
              <p:cNvSpPr/>
              <p:nvPr/>
            </p:nvSpPr>
            <p:spPr>
              <a:xfrm rot="2734294">
                <a:off x="2044914"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7" name="Cross 196"/>
              <p:cNvSpPr/>
              <p:nvPr/>
            </p:nvSpPr>
            <p:spPr>
              <a:xfrm rot="2734294">
                <a:off x="2031520" y="198914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8" name="Cross 197"/>
              <p:cNvSpPr/>
              <p:nvPr/>
            </p:nvSpPr>
            <p:spPr>
              <a:xfrm rot="2734294">
                <a:off x="2366221" y="198560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9" name="Cross 198"/>
              <p:cNvSpPr/>
              <p:nvPr/>
            </p:nvSpPr>
            <p:spPr>
              <a:xfrm rot="2734294">
                <a:off x="2201001" y="149681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0" name="Cross 199"/>
              <p:cNvSpPr/>
              <p:nvPr/>
            </p:nvSpPr>
            <p:spPr>
              <a:xfrm rot="2734294">
                <a:off x="1637830" y="151225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1" name="Cross 200"/>
              <p:cNvSpPr/>
              <p:nvPr/>
            </p:nvSpPr>
            <p:spPr>
              <a:xfrm rot="2734294">
                <a:off x="735109" y="130196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2" name="Cross 201"/>
              <p:cNvSpPr/>
              <p:nvPr/>
            </p:nvSpPr>
            <p:spPr>
              <a:xfrm rot="2734294">
                <a:off x="714486" y="169833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3" name="Cross 202"/>
              <p:cNvSpPr/>
              <p:nvPr/>
            </p:nvSpPr>
            <p:spPr>
              <a:xfrm rot="2734294">
                <a:off x="1030623" y="94869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4" name="Oval 203"/>
              <p:cNvSpPr/>
              <p:nvPr/>
            </p:nvSpPr>
            <p:spPr>
              <a:xfrm>
                <a:off x="1544248"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5" name="Oval 204"/>
              <p:cNvSpPr/>
              <p:nvPr/>
            </p:nvSpPr>
            <p:spPr>
              <a:xfrm>
                <a:off x="1972899"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6" name="Oval 205"/>
              <p:cNvSpPr/>
              <p:nvPr/>
            </p:nvSpPr>
            <p:spPr>
              <a:xfrm>
                <a:off x="2234730" y="17526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7" name="Oval 206"/>
              <p:cNvSpPr/>
              <p:nvPr/>
            </p:nvSpPr>
            <p:spPr>
              <a:xfrm>
                <a:off x="2477998" y="14563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8" name="Oval 207"/>
              <p:cNvSpPr/>
              <p:nvPr/>
            </p:nvSpPr>
            <p:spPr>
              <a:xfrm>
                <a:off x="1955570" y="127948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9" name="Oval 208"/>
              <p:cNvSpPr/>
              <p:nvPr/>
            </p:nvSpPr>
            <p:spPr>
              <a:xfrm>
                <a:off x="2216167"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0" name="Oval 209"/>
              <p:cNvSpPr/>
              <p:nvPr/>
            </p:nvSpPr>
            <p:spPr>
              <a:xfrm>
                <a:off x="1459049" y="105915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1" name="Oval 210"/>
              <p:cNvSpPr/>
              <p:nvPr/>
            </p:nvSpPr>
            <p:spPr>
              <a:xfrm>
                <a:off x="1673162"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2" name="Oval 211"/>
              <p:cNvSpPr/>
              <p:nvPr/>
            </p:nvSpPr>
            <p:spPr>
              <a:xfrm>
                <a:off x="2040344" y="102895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3" name="Oval 212"/>
              <p:cNvSpPr/>
              <p:nvPr/>
            </p:nvSpPr>
            <p:spPr>
              <a:xfrm>
                <a:off x="2385648" y="94375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4" name="Oval 213"/>
              <p:cNvSpPr/>
              <p:nvPr/>
            </p:nvSpPr>
            <p:spPr>
              <a:xfrm>
                <a:off x="2030069" y="75077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79" name="Cross 178"/>
            <p:cNvSpPr/>
            <p:nvPr/>
          </p:nvSpPr>
          <p:spPr>
            <a:xfrm rot="2734294">
              <a:off x="2625754" y="19971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0" name="Cross 179"/>
            <p:cNvSpPr/>
            <p:nvPr/>
          </p:nvSpPr>
          <p:spPr>
            <a:xfrm rot="2734294">
              <a:off x="732092" y="10065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1" name="Cross 180"/>
            <p:cNvSpPr/>
            <p:nvPr/>
          </p:nvSpPr>
          <p:spPr>
            <a:xfrm rot="2734294">
              <a:off x="1101754" y="78924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mc:AlternateContent xmlns:mc="http://schemas.openxmlformats.org/markup-compatibility/2006" xmlns:p14="http://schemas.microsoft.com/office/powerpoint/2010/main">
        <mc:Choice Requires="p14">
          <p:contentPart p14:bwMode="auto" r:id="rId11">
            <p14:nvContentPartPr>
              <p14:cNvPr id="79" name="Ink 78">
                <a:extLst>
                  <a:ext uri="{FF2B5EF4-FFF2-40B4-BE49-F238E27FC236}">
                    <a16:creationId xmlns:a16="http://schemas.microsoft.com/office/drawing/2014/main" id="{406E00A4-24E9-FD45-9283-18670FDEF920}"/>
                  </a:ext>
                </a:extLst>
              </p14:cNvPr>
              <p14:cNvContentPartPr/>
              <p14:nvPr/>
            </p14:nvContentPartPr>
            <p14:xfrm>
              <a:off x="66240" y="810720"/>
              <a:ext cx="11558880" cy="4627800"/>
            </p14:xfrm>
          </p:contentPart>
        </mc:Choice>
        <mc:Fallback xmlns="">
          <p:pic>
            <p:nvPicPr>
              <p:cNvPr id="79" name="Ink 78">
                <a:extLst>
                  <a:ext uri="{FF2B5EF4-FFF2-40B4-BE49-F238E27FC236}">
                    <a16:creationId xmlns:a16="http://schemas.microsoft.com/office/drawing/2014/main" id="{406E00A4-24E9-FD45-9283-18670FDEF920}"/>
                  </a:ext>
                </a:extLst>
              </p:cNvPr>
              <p:cNvPicPr/>
              <p:nvPr/>
            </p:nvPicPr>
            <p:blipFill>
              <a:blip r:embed="rId12"/>
              <a:stretch>
                <a:fillRect/>
              </a:stretch>
            </p:blipFill>
            <p:spPr>
              <a:xfrm>
                <a:off x="56880" y="801720"/>
                <a:ext cx="11577600" cy="4646520"/>
              </a:xfrm>
              <a:prstGeom prst="rect">
                <a:avLst/>
              </a:prstGeom>
            </p:spPr>
          </p:pic>
        </mc:Fallback>
      </mc:AlternateContent>
      <p:sp>
        <p:nvSpPr>
          <p:cNvPr id="80" name="TextBox 79">
            <a:extLst>
              <a:ext uri="{FF2B5EF4-FFF2-40B4-BE49-F238E27FC236}">
                <a16:creationId xmlns:a16="http://schemas.microsoft.com/office/drawing/2014/main" id="{430804F5-1DDD-834A-ACB0-931BB76F458F}"/>
              </a:ext>
            </a:extLst>
          </p:cNvPr>
          <p:cNvSpPr txBox="1"/>
          <p:nvPr/>
        </p:nvSpPr>
        <p:spPr>
          <a:xfrm>
            <a:off x="1312441" y="5487075"/>
            <a:ext cx="971741" cy="369332"/>
          </a:xfrm>
          <a:prstGeom prst="rect">
            <a:avLst/>
          </a:prstGeom>
          <a:noFill/>
        </p:spPr>
        <p:txBody>
          <a:bodyPr wrap="none" rtlCol="0">
            <a:spAutoFit/>
          </a:bodyPr>
          <a:lstStyle/>
          <a:p>
            <a:r>
              <a:rPr lang="en-US" dirty="0">
                <a:solidFill>
                  <a:srgbClr val="C00000"/>
                </a:solidFill>
              </a:rPr>
              <a:t>Underfit</a:t>
            </a:r>
          </a:p>
        </p:txBody>
      </p:sp>
      <p:sp>
        <p:nvSpPr>
          <p:cNvPr id="215" name="TextBox 214">
            <a:extLst>
              <a:ext uri="{FF2B5EF4-FFF2-40B4-BE49-F238E27FC236}">
                <a16:creationId xmlns:a16="http://schemas.microsoft.com/office/drawing/2014/main" id="{30992A3D-8223-584C-8493-82DD0F99E555}"/>
              </a:ext>
            </a:extLst>
          </p:cNvPr>
          <p:cNvSpPr txBox="1"/>
          <p:nvPr/>
        </p:nvSpPr>
        <p:spPr>
          <a:xfrm>
            <a:off x="8919514" y="5525098"/>
            <a:ext cx="834844" cy="369332"/>
          </a:xfrm>
          <a:prstGeom prst="rect">
            <a:avLst/>
          </a:prstGeom>
          <a:noFill/>
        </p:spPr>
        <p:txBody>
          <a:bodyPr wrap="none" rtlCol="0">
            <a:spAutoFit/>
          </a:bodyPr>
          <a:lstStyle/>
          <a:p>
            <a:r>
              <a:rPr lang="en-US" dirty="0">
                <a:solidFill>
                  <a:srgbClr val="C00000"/>
                </a:solidFill>
              </a:rPr>
              <a:t>Overfit</a:t>
            </a:r>
          </a:p>
        </p:txBody>
      </p:sp>
      <p:sp>
        <p:nvSpPr>
          <p:cNvPr id="216" name="TextBox 215">
            <a:extLst>
              <a:ext uri="{FF2B5EF4-FFF2-40B4-BE49-F238E27FC236}">
                <a16:creationId xmlns:a16="http://schemas.microsoft.com/office/drawing/2014/main" id="{6D504349-8F47-2043-B5F5-96604555ED6B}"/>
              </a:ext>
            </a:extLst>
          </p:cNvPr>
          <p:cNvSpPr txBox="1"/>
          <p:nvPr/>
        </p:nvSpPr>
        <p:spPr>
          <a:xfrm>
            <a:off x="5006530" y="5489909"/>
            <a:ext cx="1327095" cy="369332"/>
          </a:xfrm>
          <a:prstGeom prst="rect">
            <a:avLst/>
          </a:prstGeom>
          <a:noFill/>
        </p:spPr>
        <p:txBody>
          <a:bodyPr wrap="none" rtlCol="0">
            <a:spAutoFit/>
          </a:bodyPr>
          <a:lstStyle/>
          <a:p>
            <a:r>
              <a:rPr lang="en-US" dirty="0">
                <a:solidFill>
                  <a:schemeClr val="accent6"/>
                </a:solidFill>
              </a:rPr>
              <a:t>About right!</a:t>
            </a:r>
          </a:p>
        </p:txBody>
      </p:sp>
      <p:sp>
        <p:nvSpPr>
          <p:cNvPr id="81" name="TextBox 80">
            <a:extLst>
              <a:ext uri="{FF2B5EF4-FFF2-40B4-BE49-F238E27FC236}">
                <a16:creationId xmlns:a16="http://schemas.microsoft.com/office/drawing/2014/main" id="{B9AEEDB2-5243-0E4D-9844-B69168F1FA18}"/>
              </a:ext>
            </a:extLst>
          </p:cNvPr>
          <p:cNvSpPr txBox="1"/>
          <p:nvPr/>
        </p:nvSpPr>
        <p:spPr>
          <a:xfrm>
            <a:off x="914400" y="6286500"/>
            <a:ext cx="7337843" cy="400110"/>
          </a:xfrm>
          <a:prstGeom prst="rect">
            <a:avLst/>
          </a:prstGeom>
          <a:noFill/>
        </p:spPr>
        <p:txBody>
          <a:bodyPr wrap="none" rtlCol="0">
            <a:spAutoFit/>
          </a:bodyPr>
          <a:lstStyle/>
          <a:p>
            <a:r>
              <a:rPr lang="en-US" sz="2000" i="1" dirty="0"/>
              <a:t>Why these different boundaries and how do we select the right one?</a:t>
            </a:r>
          </a:p>
        </p:txBody>
      </p:sp>
    </p:spTree>
    <p:extLst>
      <p:ext uri="{BB962C8B-B14F-4D97-AF65-F5344CB8AC3E}">
        <p14:creationId xmlns:p14="http://schemas.microsoft.com/office/powerpoint/2010/main" val="10068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215" grpId="0"/>
      <p:bldP spid="216" grpId="0"/>
      <p:bldP spid="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E3D5D-1622-FD47-BBCB-F8D517C42EFB}"/>
              </a:ext>
            </a:extLst>
          </p:cNvPr>
          <p:cNvSpPr>
            <a:spLocks noGrp="1"/>
          </p:cNvSpPr>
          <p:nvPr>
            <p:ph type="title"/>
          </p:nvPr>
        </p:nvSpPr>
        <p:spPr>
          <a:xfrm>
            <a:off x="838200" y="365125"/>
            <a:ext cx="10408920" cy="835025"/>
          </a:xfrm>
        </p:spPr>
        <p:txBody>
          <a:bodyPr>
            <a:normAutofit/>
          </a:bodyPr>
          <a:lstStyle/>
          <a:p>
            <a:r>
              <a:rPr lang="en-US" sz="3600" dirty="0"/>
              <a:t>Addressing Overfitting</a:t>
            </a:r>
          </a:p>
        </p:txBody>
      </p:sp>
      <p:sp>
        <p:nvSpPr>
          <p:cNvPr id="5" name="Content Placeholder 4">
            <a:extLst>
              <a:ext uri="{FF2B5EF4-FFF2-40B4-BE49-F238E27FC236}">
                <a16:creationId xmlns:a16="http://schemas.microsoft.com/office/drawing/2014/main" id="{1936A440-8064-5B49-8286-4F56A3240C91}"/>
              </a:ext>
            </a:extLst>
          </p:cNvPr>
          <p:cNvSpPr>
            <a:spLocks noGrp="1"/>
          </p:cNvSpPr>
          <p:nvPr>
            <p:ph idx="1"/>
          </p:nvPr>
        </p:nvSpPr>
        <p:spPr>
          <a:xfrm>
            <a:off x="838200" y="1360170"/>
            <a:ext cx="10515600" cy="4816793"/>
          </a:xfrm>
        </p:spPr>
        <p:txBody>
          <a:bodyPr>
            <a:normAutofit/>
          </a:bodyPr>
          <a:lstStyle/>
          <a:p>
            <a:r>
              <a:rPr lang="en-US" sz="2400" dirty="0"/>
              <a:t>Options:</a:t>
            </a:r>
          </a:p>
          <a:p>
            <a:pPr marL="914400" lvl="1" indent="-457200">
              <a:buAutoNum type="arabicPeriod"/>
            </a:pPr>
            <a:r>
              <a:rPr lang="en-US" b="1" dirty="0"/>
              <a:t>Reduce the number of features</a:t>
            </a:r>
            <a:br>
              <a:rPr lang="en-US" dirty="0"/>
            </a:br>
            <a:r>
              <a:rPr lang="en-US" dirty="0"/>
              <a:t>- Manually select which features (with synthetic features) to keep</a:t>
            </a:r>
            <a:br>
              <a:rPr lang="en-US" dirty="0"/>
            </a:br>
            <a:endParaRPr lang="en-US" dirty="0"/>
          </a:p>
          <a:p>
            <a:pPr marL="457200" lvl="1" indent="0">
              <a:buNone/>
            </a:pPr>
            <a:r>
              <a:rPr lang="en-US" dirty="0"/>
              <a:t>      - Not always possible</a:t>
            </a:r>
          </a:p>
          <a:p>
            <a:pPr marL="457200" lvl="1" indent="0">
              <a:buNone/>
            </a:pPr>
            <a:endParaRPr lang="en-US" dirty="0"/>
          </a:p>
          <a:p>
            <a:pPr marL="914400" lvl="1" indent="-457200">
              <a:buAutoNum type="arabicPeriod"/>
            </a:pPr>
            <a:endParaRPr lang="en-US" dirty="0"/>
          </a:p>
          <a:p>
            <a:pPr marL="914400" lvl="1" indent="-457200">
              <a:buAutoNum type="arabicPeriod" startAt="2"/>
            </a:pPr>
            <a:r>
              <a:rPr lang="en-US" b="1" dirty="0"/>
              <a:t>Regularization</a:t>
            </a:r>
          </a:p>
          <a:p>
            <a:pPr marL="1371600" lvl="2" indent="-457200">
              <a:buFont typeface="Calibri" pitchFamily="34" charset="0"/>
              <a:buChar char="―"/>
            </a:pPr>
            <a:r>
              <a:rPr lang="en-US" sz="2400" dirty="0"/>
              <a:t>Keep all the features, but </a:t>
            </a:r>
            <a:r>
              <a:rPr lang="en-US" sz="2400" dirty="0">
                <a:solidFill>
                  <a:srgbClr val="0070C0"/>
                </a:solidFill>
              </a:rPr>
              <a:t>reduce magnitude/values </a:t>
            </a:r>
            <a:r>
              <a:rPr lang="en-US" sz="2400" dirty="0"/>
              <a:t>of parameters  </a:t>
            </a:r>
            <a:r>
              <a:rPr lang="en-US" sz="2400" dirty="0" err="1">
                <a:solidFill>
                  <a:srgbClr val="0070C0"/>
                </a:solidFill>
                <a:latin typeface="Symbol" pitchFamily="2" charset="2"/>
              </a:rPr>
              <a:t>q</a:t>
            </a:r>
            <a:r>
              <a:rPr lang="en-US" sz="2400" dirty="0" err="1">
                <a:solidFill>
                  <a:srgbClr val="0070C0"/>
                </a:solidFill>
              </a:rPr>
              <a:t>j</a:t>
            </a:r>
            <a:r>
              <a:rPr lang="en-US" sz="2400" dirty="0"/>
              <a:t> .</a:t>
            </a:r>
            <a:br>
              <a:rPr lang="en-US" sz="2400" dirty="0"/>
            </a:br>
            <a:endParaRPr lang="en-US" sz="2400" dirty="0"/>
          </a:p>
          <a:p>
            <a:pPr marL="1371600" lvl="2" indent="-457200">
              <a:buFont typeface="Calibri" pitchFamily="34" charset="0"/>
              <a:buChar char="―"/>
            </a:pPr>
            <a:r>
              <a:rPr lang="en-US" sz="2400" dirty="0"/>
              <a:t>Works well when we have a lot of features, each of which contributes a bit to predicting    .</a:t>
            </a:r>
          </a:p>
          <a:p>
            <a:pPr marL="457200" lvl="1" indent="0">
              <a:buNone/>
            </a:pPr>
            <a:endParaRPr lang="en-US" b="1" dirty="0"/>
          </a:p>
        </p:txBody>
      </p:sp>
    </p:spTree>
    <p:extLst>
      <p:ext uri="{BB962C8B-B14F-4D97-AF65-F5344CB8AC3E}">
        <p14:creationId xmlns:p14="http://schemas.microsoft.com/office/powerpoint/2010/main" val="55995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8000" y="381001"/>
            <a:ext cx="8534400" cy="584775"/>
          </a:xfrm>
          <a:prstGeom prst="rect">
            <a:avLst/>
          </a:prstGeom>
          <a:noFill/>
        </p:spPr>
        <p:txBody>
          <a:bodyPr wrap="square" rtlCol="0">
            <a:spAutoFit/>
          </a:bodyPr>
          <a:lstStyle/>
          <a:p>
            <a:r>
              <a:rPr lang="en-US" sz="3200" dirty="0"/>
              <a:t>Example: Logistic regression</a:t>
            </a:r>
          </a:p>
        </p:txBody>
      </p:sp>
      <p:pic>
        <p:nvPicPr>
          <p:cNvPr id="2" name="Picture 1"/>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29329" y="4193388"/>
            <a:ext cx="4025304" cy="335649"/>
          </a:xfrm>
          <a:prstGeom prst="rect">
            <a:avLst/>
          </a:prstGeom>
        </p:spPr>
      </p:pic>
      <p:sp>
        <p:nvSpPr>
          <p:cNvPr id="30" name="TextBox 29"/>
          <p:cNvSpPr txBox="1"/>
          <p:nvPr/>
        </p:nvSpPr>
        <p:spPr>
          <a:xfrm>
            <a:off x="304801" y="4589395"/>
            <a:ext cx="3692124" cy="502766"/>
          </a:xfrm>
          <a:prstGeom prst="rect">
            <a:avLst/>
          </a:prstGeom>
          <a:noFill/>
        </p:spPr>
        <p:txBody>
          <a:bodyPr wrap="square" rtlCol="0">
            <a:spAutoFit/>
          </a:bodyPr>
          <a:lstStyle/>
          <a:p>
            <a:pPr algn="ctr"/>
            <a:r>
              <a:rPr lang="en-US" sz="2667" dirty="0"/>
              <a:t>(    = sigmoid function)</a:t>
            </a:r>
          </a:p>
        </p:txBody>
      </p:sp>
      <p:pic>
        <p:nvPicPr>
          <p:cNvPr id="3" name="Picture 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75301" y="4843433"/>
            <a:ext cx="142507" cy="197672"/>
          </a:xfrm>
          <a:prstGeom prst="rect">
            <a:avLst/>
          </a:prstGeom>
        </p:spPr>
      </p:pic>
      <p:pic>
        <p:nvPicPr>
          <p:cNvPr id="7" name="Picture 6"/>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4678555" y="4186245"/>
            <a:ext cx="2834891" cy="1202440"/>
          </a:xfrm>
          <a:prstGeom prst="rect">
            <a:avLst/>
          </a:prstGeom>
        </p:spPr>
      </p:pic>
      <p:pic>
        <p:nvPicPr>
          <p:cNvPr id="10" name="Picture 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8173195" y="4125741"/>
            <a:ext cx="3713800" cy="1202440"/>
          </a:xfrm>
          <a:prstGeom prst="rect">
            <a:avLst/>
          </a:prstGeom>
        </p:spPr>
      </p:pic>
      <p:grpSp>
        <p:nvGrpSpPr>
          <p:cNvPr id="5" name="Group 4"/>
          <p:cNvGrpSpPr/>
          <p:nvPr/>
        </p:nvGrpSpPr>
        <p:grpSpPr>
          <a:xfrm>
            <a:off x="408735" y="1052324"/>
            <a:ext cx="3390343" cy="3019121"/>
            <a:chOff x="306551" y="789242"/>
            <a:chExt cx="2542757" cy="2264341"/>
          </a:xfrm>
        </p:grpSpPr>
        <p:grpSp>
          <p:nvGrpSpPr>
            <p:cNvPr id="15" name="Group 14"/>
            <p:cNvGrpSpPr/>
            <p:nvPr/>
          </p:nvGrpSpPr>
          <p:grpSpPr>
            <a:xfrm>
              <a:off x="306551" y="876401"/>
              <a:ext cx="2485587" cy="2177182"/>
              <a:chOff x="306551" y="747415"/>
              <a:chExt cx="2485587" cy="2177182"/>
            </a:xfrm>
          </p:grpSpPr>
          <p:sp>
            <p:nvSpPr>
              <p:cNvPr id="35" name="Oval 34"/>
              <p:cNvSpPr/>
              <p:nvPr/>
            </p:nvSpPr>
            <p:spPr>
              <a:xfrm>
                <a:off x="1204258"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Oval 35"/>
              <p:cNvSpPr/>
              <p:nvPr/>
            </p:nvSpPr>
            <p:spPr>
              <a:xfrm>
                <a:off x="1750444" y="94767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Oval 36"/>
              <p:cNvSpPr/>
              <p:nvPr/>
            </p:nvSpPr>
            <p:spPr>
              <a:xfrm>
                <a:off x="1359948" y="152339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8" name="Oval 37"/>
              <p:cNvSpPr/>
              <p:nvPr/>
            </p:nvSpPr>
            <p:spPr>
              <a:xfrm>
                <a:off x="1530346" y="77372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9" name="Cross 38"/>
              <p:cNvSpPr/>
              <p:nvPr/>
            </p:nvSpPr>
            <p:spPr>
              <a:xfrm rot="2734294">
                <a:off x="1032913" y="222291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0" name="Cross 39"/>
              <p:cNvSpPr/>
              <p:nvPr/>
            </p:nvSpPr>
            <p:spPr>
              <a:xfrm rot="2734294">
                <a:off x="1032913" y="153144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Cross 40"/>
              <p:cNvSpPr/>
              <p:nvPr/>
            </p:nvSpPr>
            <p:spPr>
              <a:xfrm rot="2734294">
                <a:off x="1262879" y="195441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Cross 41"/>
              <p:cNvSpPr/>
              <p:nvPr/>
            </p:nvSpPr>
            <p:spPr>
              <a:xfrm rot="2734294">
                <a:off x="936841" y="193931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TextBox 42"/>
              <p:cNvSpPr txBox="1"/>
              <p:nvPr/>
            </p:nvSpPr>
            <p:spPr>
              <a:xfrm>
                <a:off x="1546700" y="2578348"/>
                <a:ext cx="316433" cy="346249"/>
              </a:xfrm>
              <a:prstGeom prst="rect">
                <a:avLst/>
              </a:prstGeom>
              <a:noFill/>
              <a:ln w="19050">
                <a:noFill/>
              </a:ln>
            </p:spPr>
            <p:txBody>
              <a:bodyPr wrap="none" rtlCol="0">
                <a:spAutoFit/>
              </a:bodyPr>
              <a:lstStyle/>
              <a:p>
                <a:r>
                  <a:rPr lang="en-US" sz="2400" dirty="0"/>
                  <a:t>x</a:t>
                </a:r>
                <a:r>
                  <a:rPr lang="en-US" sz="2400" baseline="-25000" dirty="0"/>
                  <a:t>1</a:t>
                </a:r>
              </a:p>
            </p:txBody>
          </p:sp>
          <p:sp>
            <p:nvSpPr>
              <p:cNvPr id="44" name="TextBox 43"/>
              <p:cNvSpPr txBox="1"/>
              <p:nvPr/>
            </p:nvSpPr>
            <p:spPr>
              <a:xfrm>
                <a:off x="306551" y="1202476"/>
                <a:ext cx="316433" cy="346249"/>
              </a:xfrm>
              <a:prstGeom prst="rect">
                <a:avLst/>
              </a:prstGeom>
              <a:noFill/>
            </p:spPr>
            <p:txBody>
              <a:bodyPr wrap="none" rtlCol="0">
                <a:spAutoFit/>
              </a:bodyPr>
              <a:lstStyle/>
              <a:p>
                <a:r>
                  <a:rPr lang="en-US" sz="2400" dirty="0"/>
                  <a:t>x</a:t>
                </a:r>
                <a:r>
                  <a:rPr lang="en-US" sz="2400" baseline="-25000" dirty="0"/>
                  <a:t>2</a:t>
                </a:r>
              </a:p>
            </p:txBody>
          </p:sp>
          <p:cxnSp>
            <p:nvCxnSpPr>
              <p:cNvPr id="45" name="Straight Arrow Connector 44"/>
              <p:cNvCxnSpPr/>
              <p:nvPr/>
            </p:nvCxnSpPr>
            <p:spPr>
              <a:xfrm flipV="1">
                <a:off x="669151" y="747415"/>
                <a:ext cx="0" cy="199568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60369" y="2589944"/>
                <a:ext cx="2231769"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Cross 46"/>
              <p:cNvSpPr/>
              <p:nvPr/>
            </p:nvSpPr>
            <p:spPr>
              <a:xfrm rot="2734294">
                <a:off x="1359601"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8" name="Cross 47"/>
              <p:cNvSpPr/>
              <p:nvPr/>
            </p:nvSpPr>
            <p:spPr>
              <a:xfrm rot="2734294">
                <a:off x="1732921" y="205878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Cross 48"/>
              <p:cNvSpPr/>
              <p:nvPr/>
            </p:nvSpPr>
            <p:spPr>
              <a:xfrm rot="2734294">
                <a:off x="2044914"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0" name="Cross 49"/>
              <p:cNvSpPr/>
              <p:nvPr/>
            </p:nvSpPr>
            <p:spPr>
              <a:xfrm rot="2734294">
                <a:off x="2031520" y="198914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Cross 50"/>
              <p:cNvSpPr/>
              <p:nvPr/>
            </p:nvSpPr>
            <p:spPr>
              <a:xfrm rot="2734294">
                <a:off x="2366221" y="198560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2" name="Cross 51"/>
              <p:cNvSpPr/>
              <p:nvPr/>
            </p:nvSpPr>
            <p:spPr>
              <a:xfrm rot="2734294">
                <a:off x="2201001" y="149681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3" name="Cross 52"/>
              <p:cNvSpPr/>
              <p:nvPr/>
            </p:nvSpPr>
            <p:spPr>
              <a:xfrm rot="2734294">
                <a:off x="1637830" y="151225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4" name="Cross 53"/>
              <p:cNvSpPr/>
              <p:nvPr/>
            </p:nvSpPr>
            <p:spPr>
              <a:xfrm rot="2734294">
                <a:off x="735109" y="130196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5" name="Cross 54"/>
              <p:cNvSpPr/>
              <p:nvPr/>
            </p:nvSpPr>
            <p:spPr>
              <a:xfrm rot="2734294">
                <a:off x="714486" y="169833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6" name="Cross 55"/>
              <p:cNvSpPr/>
              <p:nvPr/>
            </p:nvSpPr>
            <p:spPr>
              <a:xfrm rot="2734294">
                <a:off x="1030623" y="94869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7" name="Oval 56"/>
              <p:cNvSpPr/>
              <p:nvPr/>
            </p:nvSpPr>
            <p:spPr>
              <a:xfrm>
                <a:off x="1544248"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8" name="Oval 57"/>
              <p:cNvSpPr/>
              <p:nvPr/>
            </p:nvSpPr>
            <p:spPr>
              <a:xfrm>
                <a:off x="1972899"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9" name="Oval 58"/>
              <p:cNvSpPr/>
              <p:nvPr/>
            </p:nvSpPr>
            <p:spPr>
              <a:xfrm>
                <a:off x="2234730" y="17526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0" name="Oval 59"/>
              <p:cNvSpPr/>
              <p:nvPr/>
            </p:nvSpPr>
            <p:spPr>
              <a:xfrm>
                <a:off x="2477998" y="14563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1" name="Oval 60"/>
              <p:cNvSpPr/>
              <p:nvPr/>
            </p:nvSpPr>
            <p:spPr>
              <a:xfrm>
                <a:off x="1955570" y="127948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2" name="Oval 61"/>
              <p:cNvSpPr/>
              <p:nvPr/>
            </p:nvSpPr>
            <p:spPr>
              <a:xfrm>
                <a:off x="2216167"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3" name="Oval 62"/>
              <p:cNvSpPr/>
              <p:nvPr/>
            </p:nvSpPr>
            <p:spPr>
              <a:xfrm>
                <a:off x="1459049" y="105915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4" name="Oval 63"/>
              <p:cNvSpPr/>
              <p:nvPr/>
            </p:nvSpPr>
            <p:spPr>
              <a:xfrm>
                <a:off x="1673162"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5" name="Oval 64"/>
              <p:cNvSpPr/>
              <p:nvPr/>
            </p:nvSpPr>
            <p:spPr>
              <a:xfrm>
                <a:off x="2040344" y="102895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Oval 65"/>
              <p:cNvSpPr/>
              <p:nvPr/>
            </p:nvSpPr>
            <p:spPr>
              <a:xfrm>
                <a:off x="2385648" y="94375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7" name="Oval 66"/>
              <p:cNvSpPr/>
              <p:nvPr/>
            </p:nvSpPr>
            <p:spPr>
              <a:xfrm>
                <a:off x="2030069" y="75077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36" name="Cross 135"/>
            <p:cNvSpPr/>
            <p:nvPr/>
          </p:nvSpPr>
          <p:spPr>
            <a:xfrm rot="2734294">
              <a:off x="2625754" y="19971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7" name="Cross 136"/>
            <p:cNvSpPr/>
            <p:nvPr/>
          </p:nvSpPr>
          <p:spPr>
            <a:xfrm rot="2734294">
              <a:off x="732092" y="10065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8" name="Cross 137"/>
            <p:cNvSpPr/>
            <p:nvPr/>
          </p:nvSpPr>
          <p:spPr>
            <a:xfrm rot="2734294">
              <a:off x="1101754" y="78924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39" name="Group 138"/>
          <p:cNvGrpSpPr/>
          <p:nvPr/>
        </p:nvGrpSpPr>
        <p:grpSpPr>
          <a:xfrm>
            <a:off x="4128058" y="1061948"/>
            <a:ext cx="3390343" cy="3019121"/>
            <a:chOff x="306551" y="789242"/>
            <a:chExt cx="2542757" cy="2264341"/>
          </a:xfrm>
        </p:grpSpPr>
        <p:grpSp>
          <p:nvGrpSpPr>
            <p:cNvPr id="140" name="Group 139"/>
            <p:cNvGrpSpPr/>
            <p:nvPr/>
          </p:nvGrpSpPr>
          <p:grpSpPr>
            <a:xfrm>
              <a:off x="306551" y="876401"/>
              <a:ext cx="2485587" cy="2177182"/>
              <a:chOff x="306551" y="747415"/>
              <a:chExt cx="2485587" cy="2177182"/>
            </a:xfrm>
          </p:grpSpPr>
          <p:sp>
            <p:nvSpPr>
              <p:cNvPr id="144" name="Oval 143"/>
              <p:cNvSpPr/>
              <p:nvPr/>
            </p:nvSpPr>
            <p:spPr>
              <a:xfrm>
                <a:off x="1204258"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5" name="Oval 144"/>
              <p:cNvSpPr/>
              <p:nvPr/>
            </p:nvSpPr>
            <p:spPr>
              <a:xfrm>
                <a:off x="1750444" y="94767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6" name="Oval 145"/>
              <p:cNvSpPr/>
              <p:nvPr/>
            </p:nvSpPr>
            <p:spPr>
              <a:xfrm>
                <a:off x="1359948" y="152339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7" name="Oval 146"/>
              <p:cNvSpPr/>
              <p:nvPr/>
            </p:nvSpPr>
            <p:spPr>
              <a:xfrm>
                <a:off x="1530346" y="77372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8" name="Cross 147"/>
              <p:cNvSpPr/>
              <p:nvPr/>
            </p:nvSpPr>
            <p:spPr>
              <a:xfrm rot="2734294">
                <a:off x="1032913" y="222291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9" name="Cross 148"/>
              <p:cNvSpPr/>
              <p:nvPr/>
            </p:nvSpPr>
            <p:spPr>
              <a:xfrm rot="2734294">
                <a:off x="1032913" y="153144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0" name="Cross 149"/>
              <p:cNvSpPr/>
              <p:nvPr/>
            </p:nvSpPr>
            <p:spPr>
              <a:xfrm rot="2734294">
                <a:off x="1262879" y="195441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1" name="Cross 150"/>
              <p:cNvSpPr/>
              <p:nvPr/>
            </p:nvSpPr>
            <p:spPr>
              <a:xfrm rot="2734294">
                <a:off x="936841" y="193931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2" name="TextBox 151"/>
              <p:cNvSpPr txBox="1"/>
              <p:nvPr/>
            </p:nvSpPr>
            <p:spPr>
              <a:xfrm>
                <a:off x="1546700" y="2578348"/>
                <a:ext cx="316433" cy="346249"/>
              </a:xfrm>
              <a:prstGeom prst="rect">
                <a:avLst/>
              </a:prstGeom>
              <a:noFill/>
              <a:ln w="19050">
                <a:noFill/>
              </a:ln>
            </p:spPr>
            <p:txBody>
              <a:bodyPr wrap="none" rtlCol="0">
                <a:spAutoFit/>
              </a:bodyPr>
              <a:lstStyle/>
              <a:p>
                <a:r>
                  <a:rPr lang="en-US" sz="2400" dirty="0"/>
                  <a:t>x</a:t>
                </a:r>
                <a:r>
                  <a:rPr lang="en-US" sz="2400" baseline="-25000" dirty="0"/>
                  <a:t>1</a:t>
                </a:r>
              </a:p>
            </p:txBody>
          </p:sp>
          <p:sp>
            <p:nvSpPr>
              <p:cNvPr id="153" name="TextBox 152"/>
              <p:cNvSpPr txBox="1"/>
              <p:nvPr/>
            </p:nvSpPr>
            <p:spPr>
              <a:xfrm>
                <a:off x="306551" y="1202476"/>
                <a:ext cx="316433" cy="346249"/>
              </a:xfrm>
              <a:prstGeom prst="rect">
                <a:avLst/>
              </a:prstGeom>
              <a:noFill/>
            </p:spPr>
            <p:txBody>
              <a:bodyPr wrap="none" rtlCol="0">
                <a:spAutoFit/>
              </a:bodyPr>
              <a:lstStyle/>
              <a:p>
                <a:r>
                  <a:rPr lang="en-US" sz="2400" dirty="0"/>
                  <a:t>x</a:t>
                </a:r>
                <a:r>
                  <a:rPr lang="en-US" sz="2400" baseline="-25000" dirty="0"/>
                  <a:t>2</a:t>
                </a:r>
              </a:p>
            </p:txBody>
          </p:sp>
          <p:cxnSp>
            <p:nvCxnSpPr>
              <p:cNvPr id="154" name="Straight Arrow Connector 153"/>
              <p:cNvCxnSpPr/>
              <p:nvPr/>
            </p:nvCxnSpPr>
            <p:spPr>
              <a:xfrm flipV="1">
                <a:off x="669151" y="747415"/>
                <a:ext cx="0" cy="199568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560369" y="2589944"/>
                <a:ext cx="2231769"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6" name="Cross 155"/>
              <p:cNvSpPr/>
              <p:nvPr/>
            </p:nvSpPr>
            <p:spPr>
              <a:xfrm rot="2734294">
                <a:off x="1359601"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7" name="Cross 156"/>
              <p:cNvSpPr/>
              <p:nvPr/>
            </p:nvSpPr>
            <p:spPr>
              <a:xfrm rot="2734294">
                <a:off x="1732921" y="205878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8" name="Cross 157"/>
              <p:cNvSpPr/>
              <p:nvPr/>
            </p:nvSpPr>
            <p:spPr>
              <a:xfrm rot="2734294">
                <a:off x="2044914"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9" name="Cross 158"/>
              <p:cNvSpPr/>
              <p:nvPr/>
            </p:nvSpPr>
            <p:spPr>
              <a:xfrm rot="2734294">
                <a:off x="2031520" y="198914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0" name="Cross 159"/>
              <p:cNvSpPr/>
              <p:nvPr/>
            </p:nvSpPr>
            <p:spPr>
              <a:xfrm rot="2734294">
                <a:off x="2366221" y="198560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1" name="Cross 160"/>
              <p:cNvSpPr/>
              <p:nvPr/>
            </p:nvSpPr>
            <p:spPr>
              <a:xfrm rot="2734294">
                <a:off x="2201001" y="149681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2" name="Cross 161"/>
              <p:cNvSpPr/>
              <p:nvPr/>
            </p:nvSpPr>
            <p:spPr>
              <a:xfrm rot="2734294">
                <a:off x="1637830" y="151225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3" name="Cross 162"/>
              <p:cNvSpPr/>
              <p:nvPr/>
            </p:nvSpPr>
            <p:spPr>
              <a:xfrm rot="2734294">
                <a:off x="735109" y="130196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4" name="Cross 163"/>
              <p:cNvSpPr/>
              <p:nvPr/>
            </p:nvSpPr>
            <p:spPr>
              <a:xfrm rot="2734294">
                <a:off x="714486" y="169833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5" name="Cross 164"/>
              <p:cNvSpPr/>
              <p:nvPr/>
            </p:nvSpPr>
            <p:spPr>
              <a:xfrm rot="2734294">
                <a:off x="1030623" y="94869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6" name="Oval 165"/>
              <p:cNvSpPr/>
              <p:nvPr/>
            </p:nvSpPr>
            <p:spPr>
              <a:xfrm>
                <a:off x="1544248"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7" name="Oval 166"/>
              <p:cNvSpPr/>
              <p:nvPr/>
            </p:nvSpPr>
            <p:spPr>
              <a:xfrm>
                <a:off x="1972899"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8" name="Oval 167"/>
              <p:cNvSpPr/>
              <p:nvPr/>
            </p:nvSpPr>
            <p:spPr>
              <a:xfrm>
                <a:off x="2234730" y="17526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9" name="Oval 168"/>
              <p:cNvSpPr/>
              <p:nvPr/>
            </p:nvSpPr>
            <p:spPr>
              <a:xfrm>
                <a:off x="2477998" y="14563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0" name="Oval 169"/>
              <p:cNvSpPr/>
              <p:nvPr/>
            </p:nvSpPr>
            <p:spPr>
              <a:xfrm>
                <a:off x="1955570" y="127948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1" name="Oval 170"/>
              <p:cNvSpPr/>
              <p:nvPr/>
            </p:nvSpPr>
            <p:spPr>
              <a:xfrm>
                <a:off x="2216167"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2" name="Oval 171"/>
              <p:cNvSpPr/>
              <p:nvPr/>
            </p:nvSpPr>
            <p:spPr>
              <a:xfrm>
                <a:off x="1459049" y="105915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3" name="Oval 172"/>
              <p:cNvSpPr/>
              <p:nvPr/>
            </p:nvSpPr>
            <p:spPr>
              <a:xfrm>
                <a:off x="1673162"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4" name="Oval 173"/>
              <p:cNvSpPr/>
              <p:nvPr/>
            </p:nvSpPr>
            <p:spPr>
              <a:xfrm>
                <a:off x="2040344" y="102895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5" name="Oval 174"/>
              <p:cNvSpPr/>
              <p:nvPr/>
            </p:nvSpPr>
            <p:spPr>
              <a:xfrm>
                <a:off x="2385648" y="94375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6" name="Oval 175"/>
              <p:cNvSpPr/>
              <p:nvPr/>
            </p:nvSpPr>
            <p:spPr>
              <a:xfrm>
                <a:off x="2030069" y="75077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1" name="Cross 140"/>
            <p:cNvSpPr/>
            <p:nvPr/>
          </p:nvSpPr>
          <p:spPr>
            <a:xfrm rot="2734294">
              <a:off x="2625754" y="19971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2" name="Cross 141"/>
            <p:cNvSpPr/>
            <p:nvPr/>
          </p:nvSpPr>
          <p:spPr>
            <a:xfrm rot="2734294">
              <a:off x="732092" y="10065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3" name="Cross 142"/>
            <p:cNvSpPr/>
            <p:nvPr/>
          </p:nvSpPr>
          <p:spPr>
            <a:xfrm rot="2734294">
              <a:off x="1101754" y="78924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77" name="Group 176"/>
          <p:cNvGrpSpPr/>
          <p:nvPr/>
        </p:nvGrpSpPr>
        <p:grpSpPr>
          <a:xfrm>
            <a:off x="7887258" y="1061488"/>
            <a:ext cx="3390343" cy="3019121"/>
            <a:chOff x="306551" y="789242"/>
            <a:chExt cx="2542757" cy="2264341"/>
          </a:xfrm>
        </p:grpSpPr>
        <p:grpSp>
          <p:nvGrpSpPr>
            <p:cNvPr id="178" name="Group 177"/>
            <p:cNvGrpSpPr/>
            <p:nvPr/>
          </p:nvGrpSpPr>
          <p:grpSpPr>
            <a:xfrm>
              <a:off x="306551" y="876401"/>
              <a:ext cx="2485587" cy="2177182"/>
              <a:chOff x="306551" y="747415"/>
              <a:chExt cx="2485587" cy="2177182"/>
            </a:xfrm>
          </p:grpSpPr>
          <p:sp>
            <p:nvSpPr>
              <p:cNvPr id="182" name="Oval 181"/>
              <p:cNvSpPr/>
              <p:nvPr/>
            </p:nvSpPr>
            <p:spPr>
              <a:xfrm>
                <a:off x="1204258"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3" name="Oval 182"/>
              <p:cNvSpPr/>
              <p:nvPr/>
            </p:nvSpPr>
            <p:spPr>
              <a:xfrm>
                <a:off x="1750444" y="94767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4" name="Oval 183"/>
              <p:cNvSpPr/>
              <p:nvPr/>
            </p:nvSpPr>
            <p:spPr>
              <a:xfrm>
                <a:off x="1359948" y="152339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5" name="Oval 184"/>
              <p:cNvSpPr/>
              <p:nvPr/>
            </p:nvSpPr>
            <p:spPr>
              <a:xfrm>
                <a:off x="1530346" y="77372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6" name="Cross 185"/>
              <p:cNvSpPr/>
              <p:nvPr/>
            </p:nvSpPr>
            <p:spPr>
              <a:xfrm rot="2734294">
                <a:off x="1032913" y="222291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7" name="Cross 186"/>
              <p:cNvSpPr/>
              <p:nvPr/>
            </p:nvSpPr>
            <p:spPr>
              <a:xfrm rot="2734294">
                <a:off x="1032913" y="1531448"/>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8" name="Cross 187"/>
              <p:cNvSpPr/>
              <p:nvPr/>
            </p:nvSpPr>
            <p:spPr>
              <a:xfrm rot="2734294">
                <a:off x="1262879" y="195441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9" name="Cross 188"/>
              <p:cNvSpPr/>
              <p:nvPr/>
            </p:nvSpPr>
            <p:spPr>
              <a:xfrm rot="2734294">
                <a:off x="936841" y="1939311"/>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0" name="TextBox 189"/>
              <p:cNvSpPr txBox="1"/>
              <p:nvPr/>
            </p:nvSpPr>
            <p:spPr>
              <a:xfrm>
                <a:off x="1546700" y="2578348"/>
                <a:ext cx="316433" cy="346249"/>
              </a:xfrm>
              <a:prstGeom prst="rect">
                <a:avLst/>
              </a:prstGeom>
              <a:noFill/>
              <a:ln w="19050">
                <a:noFill/>
              </a:ln>
            </p:spPr>
            <p:txBody>
              <a:bodyPr wrap="none" rtlCol="0">
                <a:spAutoFit/>
              </a:bodyPr>
              <a:lstStyle/>
              <a:p>
                <a:r>
                  <a:rPr lang="en-US" sz="2400" dirty="0"/>
                  <a:t>x</a:t>
                </a:r>
                <a:r>
                  <a:rPr lang="en-US" sz="2400" baseline="-25000" dirty="0"/>
                  <a:t>1</a:t>
                </a:r>
              </a:p>
            </p:txBody>
          </p:sp>
          <p:sp>
            <p:nvSpPr>
              <p:cNvPr id="191" name="TextBox 190"/>
              <p:cNvSpPr txBox="1"/>
              <p:nvPr/>
            </p:nvSpPr>
            <p:spPr>
              <a:xfrm>
                <a:off x="306551" y="1202476"/>
                <a:ext cx="316433" cy="346249"/>
              </a:xfrm>
              <a:prstGeom prst="rect">
                <a:avLst/>
              </a:prstGeom>
              <a:noFill/>
            </p:spPr>
            <p:txBody>
              <a:bodyPr wrap="none" rtlCol="0">
                <a:spAutoFit/>
              </a:bodyPr>
              <a:lstStyle/>
              <a:p>
                <a:r>
                  <a:rPr lang="en-US" sz="2400" dirty="0"/>
                  <a:t>x</a:t>
                </a:r>
                <a:r>
                  <a:rPr lang="en-US" sz="2400" baseline="-25000" dirty="0"/>
                  <a:t>2</a:t>
                </a:r>
              </a:p>
            </p:txBody>
          </p:sp>
          <p:cxnSp>
            <p:nvCxnSpPr>
              <p:cNvPr id="192" name="Straight Arrow Connector 191"/>
              <p:cNvCxnSpPr/>
              <p:nvPr/>
            </p:nvCxnSpPr>
            <p:spPr>
              <a:xfrm flipV="1">
                <a:off x="669151" y="747415"/>
                <a:ext cx="0" cy="199568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192"/>
              <p:cNvCxnSpPr/>
              <p:nvPr/>
            </p:nvCxnSpPr>
            <p:spPr>
              <a:xfrm>
                <a:off x="560369" y="2589944"/>
                <a:ext cx="2231769"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94" name="Cross 193"/>
              <p:cNvSpPr/>
              <p:nvPr/>
            </p:nvSpPr>
            <p:spPr>
              <a:xfrm rot="2734294">
                <a:off x="1359601"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5" name="Cross 194"/>
              <p:cNvSpPr/>
              <p:nvPr/>
            </p:nvSpPr>
            <p:spPr>
              <a:xfrm rot="2734294">
                <a:off x="1732921" y="205878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6" name="Cross 195"/>
              <p:cNvSpPr/>
              <p:nvPr/>
            </p:nvSpPr>
            <p:spPr>
              <a:xfrm rot="2734294">
                <a:off x="2044914" y="2272086"/>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7" name="Cross 196"/>
              <p:cNvSpPr/>
              <p:nvPr/>
            </p:nvSpPr>
            <p:spPr>
              <a:xfrm rot="2734294">
                <a:off x="2031520" y="198914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8" name="Cross 197"/>
              <p:cNvSpPr/>
              <p:nvPr/>
            </p:nvSpPr>
            <p:spPr>
              <a:xfrm rot="2734294">
                <a:off x="2366221" y="198560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99" name="Cross 198"/>
              <p:cNvSpPr/>
              <p:nvPr/>
            </p:nvSpPr>
            <p:spPr>
              <a:xfrm rot="2734294">
                <a:off x="2201001" y="1496815"/>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0" name="Cross 199"/>
              <p:cNvSpPr/>
              <p:nvPr/>
            </p:nvSpPr>
            <p:spPr>
              <a:xfrm rot="2734294">
                <a:off x="1637830" y="1512253"/>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1" name="Cross 200"/>
              <p:cNvSpPr/>
              <p:nvPr/>
            </p:nvSpPr>
            <p:spPr>
              <a:xfrm rot="2734294">
                <a:off x="735109" y="130196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2" name="Cross 201"/>
              <p:cNvSpPr/>
              <p:nvPr/>
            </p:nvSpPr>
            <p:spPr>
              <a:xfrm rot="2734294">
                <a:off x="714486" y="1698337"/>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3" name="Cross 202"/>
              <p:cNvSpPr/>
              <p:nvPr/>
            </p:nvSpPr>
            <p:spPr>
              <a:xfrm rot="2734294">
                <a:off x="1030623" y="948695"/>
                <a:ext cx="223554" cy="223554"/>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4" name="Oval 203"/>
              <p:cNvSpPr/>
              <p:nvPr/>
            </p:nvSpPr>
            <p:spPr>
              <a:xfrm>
                <a:off x="1544248"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5" name="Oval 204"/>
              <p:cNvSpPr/>
              <p:nvPr/>
            </p:nvSpPr>
            <p:spPr>
              <a:xfrm>
                <a:off x="1972899" y="1737727"/>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6" name="Oval 205"/>
              <p:cNvSpPr/>
              <p:nvPr/>
            </p:nvSpPr>
            <p:spPr>
              <a:xfrm>
                <a:off x="2234730" y="175266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7" name="Oval 206"/>
              <p:cNvSpPr/>
              <p:nvPr/>
            </p:nvSpPr>
            <p:spPr>
              <a:xfrm>
                <a:off x="2477998" y="1456346"/>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8" name="Oval 207"/>
              <p:cNvSpPr/>
              <p:nvPr/>
            </p:nvSpPr>
            <p:spPr>
              <a:xfrm>
                <a:off x="1955570" y="1279485"/>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09" name="Oval 208"/>
              <p:cNvSpPr/>
              <p:nvPr/>
            </p:nvSpPr>
            <p:spPr>
              <a:xfrm>
                <a:off x="2216167"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0" name="Oval 209"/>
              <p:cNvSpPr/>
              <p:nvPr/>
            </p:nvSpPr>
            <p:spPr>
              <a:xfrm>
                <a:off x="1459049" y="1059153"/>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1" name="Oval 210"/>
              <p:cNvSpPr/>
              <p:nvPr/>
            </p:nvSpPr>
            <p:spPr>
              <a:xfrm>
                <a:off x="1673162" y="1221210"/>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2" name="Oval 211"/>
              <p:cNvSpPr/>
              <p:nvPr/>
            </p:nvSpPr>
            <p:spPr>
              <a:xfrm>
                <a:off x="2040344" y="1028951"/>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3" name="Oval 212"/>
              <p:cNvSpPr/>
              <p:nvPr/>
            </p:nvSpPr>
            <p:spPr>
              <a:xfrm>
                <a:off x="2385648" y="943752"/>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14" name="Oval 213"/>
              <p:cNvSpPr/>
              <p:nvPr/>
            </p:nvSpPr>
            <p:spPr>
              <a:xfrm>
                <a:off x="2030069" y="750774"/>
                <a:ext cx="170398" cy="170398"/>
              </a:xfrm>
              <a:prstGeom prst="ellipse">
                <a:avLst/>
              </a:prstGeom>
              <a:no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79" name="Cross 178"/>
            <p:cNvSpPr/>
            <p:nvPr/>
          </p:nvSpPr>
          <p:spPr>
            <a:xfrm rot="2734294">
              <a:off x="2625754" y="19971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0" name="Cross 179"/>
            <p:cNvSpPr/>
            <p:nvPr/>
          </p:nvSpPr>
          <p:spPr>
            <a:xfrm rot="2734294">
              <a:off x="732092" y="1006504"/>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1" name="Cross 180"/>
            <p:cNvSpPr/>
            <p:nvPr/>
          </p:nvSpPr>
          <p:spPr>
            <a:xfrm rot="2734294">
              <a:off x="1101754" y="789242"/>
              <a:ext cx="223554" cy="223554"/>
            </a:xfrm>
            <a:prstGeom prst="plus">
              <a:avLst>
                <a:gd name="adj" fmla="val 46579"/>
              </a:avLst>
            </a:prstGeom>
            <a:solidFill>
              <a:schemeClr val="tx1"/>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mc:AlternateContent xmlns:mc="http://schemas.openxmlformats.org/markup-compatibility/2006" xmlns:p14="http://schemas.microsoft.com/office/powerpoint/2010/main">
        <mc:Choice Requires="p14">
          <p:contentPart p14:bwMode="auto" r:id="rId11">
            <p14:nvContentPartPr>
              <p14:cNvPr id="79" name="Ink 78">
                <a:extLst>
                  <a:ext uri="{FF2B5EF4-FFF2-40B4-BE49-F238E27FC236}">
                    <a16:creationId xmlns:a16="http://schemas.microsoft.com/office/drawing/2014/main" id="{406E00A4-24E9-FD45-9283-18670FDEF920}"/>
                  </a:ext>
                </a:extLst>
              </p14:cNvPr>
              <p14:cNvContentPartPr/>
              <p14:nvPr/>
            </p14:nvContentPartPr>
            <p14:xfrm>
              <a:off x="66240" y="810720"/>
              <a:ext cx="11558880" cy="4627800"/>
            </p14:xfrm>
          </p:contentPart>
        </mc:Choice>
        <mc:Fallback xmlns="">
          <p:pic>
            <p:nvPicPr>
              <p:cNvPr id="79" name="Ink 78">
                <a:extLst>
                  <a:ext uri="{FF2B5EF4-FFF2-40B4-BE49-F238E27FC236}">
                    <a16:creationId xmlns:a16="http://schemas.microsoft.com/office/drawing/2014/main" id="{406E00A4-24E9-FD45-9283-18670FDEF920}"/>
                  </a:ext>
                </a:extLst>
              </p:cNvPr>
              <p:cNvPicPr/>
              <p:nvPr/>
            </p:nvPicPr>
            <p:blipFill>
              <a:blip r:embed="rId12"/>
              <a:stretch>
                <a:fillRect/>
              </a:stretch>
            </p:blipFill>
            <p:spPr>
              <a:xfrm>
                <a:off x="56880" y="801720"/>
                <a:ext cx="11577600" cy="4646520"/>
              </a:xfrm>
              <a:prstGeom prst="rect">
                <a:avLst/>
              </a:prstGeom>
            </p:spPr>
          </p:pic>
        </mc:Fallback>
      </mc:AlternateContent>
      <p:sp>
        <p:nvSpPr>
          <p:cNvPr id="80" name="TextBox 79">
            <a:extLst>
              <a:ext uri="{FF2B5EF4-FFF2-40B4-BE49-F238E27FC236}">
                <a16:creationId xmlns:a16="http://schemas.microsoft.com/office/drawing/2014/main" id="{430804F5-1DDD-834A-ACB0-931BB76F458F}"/>
              </a:ext>
            </a:extLst>
          </p:cNvPr>
          <p:cNvSpPr txBox="1"/>
          <p:nvPr/>
        </p:nvSpPr>
        <p:spPr>
          <a:xfrm>
            <a:off x="1312441" y="5487075"/>
            <a:ext cx="971741" cy="369332"/>
          </a:xfrm>
          <a:prstGeom prst="rect">
            <a:avLst/>
          </a:prstGeom>
          <a:noFill/>
        </p:spPr>
        <p:txBody>
          <a:bodyPr wrap="none" rtlCol="0">
            <a:spAutoFit/>
          </a:bodyPr>
          <a:lstStyle/>
          <a:p>
            <a:r>
              <a:rPr lang="en-US" dirty="0">
                <a:solidFill>
                  <a:srgbClr val="C00000"/>
                </a:solidFill>
              </a:rPr>
              <a:t>Underfit</a:t>
            </a:r>
          </a:p>
        </p:txBody>
      </p:sp>
      <p:sp>
        <p:nvSpPr>
          <p:cNvPr id="215" name="TextBox 214">
            <a:extLst>
              <a:ext uri="{FF2B5EF4-FFF2-40B4-BE49-F238E27FC236}">
                <a16:creationId xmlns:a16="http://schemas.microsoft.com/office/drawing/2014/main" id="{30992A3D-8223-584C-8493-82DD0F99E555}"/>
              </a:ext>
            </a:extLst>
          </p:cNvPr>
          <p:cNvSpPr txBox="1"/>
          <p:nvPr/>
        </p:nvSpPr>
        <p:spPr>
          <a:xfrm>
            <a:off x="8919514" y="5525098"/>
            <a:ext cx="834844" cy="369332"/>
          </a:xfrm>
          <a:prstGeom prst="rect">
            <a:avLst/>
          </a:prstGeom>
          <a:noFill/>
        </p:spPr>
        <p:txBody>
          <a:bodyPr wrap="none" rtlCol="0">
            <a:spAutoFit/>
          </a:bodyPr>
          <a:lstStyle/>
          <a:p>
            <a:r>
              <a:rPr lang="en-US" dirty="0">
                <a:solidFill>
                  <a:srgbClr val="C00000"/>
                </a:solidFill>
              </a:rPr>
              <a:t>Overfit</a:t>
            </a:r>
          </a:p>
        </p:txBody>
      </p:sp>
      <p:sp>
        <p:nvSpPr>
          <p:cNvPr id="216" name="TextBox 215">
            <a:extLst>
              <a:ext uri="{FF2B5EF4-FFF2-40B4-BE49-F238E27FC236}">
                <a16:creationId xmlns:a16="http://schemas.microsoft.com/office/drawing/2014/main" id="{6D504349-8F47-2043-B5F5-96604555ED6B}"/>
              </a:ext>
            </a:extLst>
          </p:cNvPr>
          <p:cNvSpPr txBox="1"/>
          <p:nvPr/>
        </p:nvSpPr>
        <p:spPr>
          <a:xfrm>
            <a:off x="5006530" y="5489909"/>
            <a:ext cx="1327095" cy="369332"/>
          </a:xfrm>
          <a:prstGeom prst="rect">
            <a:avLst/>
          </a:prstGeom>
          <a:noFill/>
        </p:spPr>
        <p:txBody>
          <a:bodyPr wrap="none" rtlCol="0">
            <a:spAutoFit/>
          </a:bodyPr>
          <a:lstStyle/>
          <a:p>
            <a:r>
              <a:rPr lang="en-US" dirty="0">
                <a:solidFill>
                  <a:schemeClr val="accent6"/>
                </a:solidFill>
              </a:rPr>
              <a:t>About right!</a:t>
            </a:r>
          </a:p>
        </p:txBody>
      </p:sp>
      <p:sp>
        <p:nvSpPr>
          <p:cNvPr id="81" name="TextBox 80">
            <a:extLst>
              <a:ext uri="{FF2B5EF4-FFF2-40B4-BE49-F238E27FC236}">
                <a16:creationId xmlns:a16="http://schemas.microsoft.com/office/drawing/2014/main" id="{B9AEEDB2-5243-0E4D-9844-B69168F1FA18}"/>
              </a:ext>
            </a:extLst>
          </p:cNvPr>
          <p:cNvSpPr txBox="1"/>
          <p:nvPr/>
        </p:nvSpPr>
        <p:spPr>
          <a:xfrm>
            <a:off x="914400" y="6286500"/>
            <a:ext cx="6265241" cy="400110"/>
          </a:xfrm>
          <a:prstGeom prst="rect">
            <a:avLst/>
          </a:prstGeom>
          <a:noFill/>
        </p:spPr>
        <p:txBody>
          <a:bodyPr wrap="none" rtlCol="0">
            <a:spAutoFit/>
          </a:bodyPr>
          <a:lstStyle/>
          <a:p>
            <a:r>
              <a:rPr lang="en-US" sz="2000" i="1" dirty="0"/>
              <a:t>Make unwanted weights </a:t>
            </a:r>
            <a:r>
              <a:rPr lang="en-US" sz="2000" dirty="0" err="1">
                <a:latin typeface="Symbol" pitchFamily="2" charset="2"/>
              </a:rPr>
              <a:t>q</a:t>
            </a:r>
            <a:r>
              <a:rPr lang="en-US" sz="2000" dirty="0" err="1"/>
              <a:t>j</a:t>
            </a:r>
            <a:r>
              <a:rPr lang="en-US" sz="2000" dirty="0"/>
              <a:t> tend to zero i.e. </a:t>
            </a:r>
            <a:r>
              <a:rPr lang="en-US" sz="2000" b="1" dirty="0"/>
              <a:t>penalize them</a:t>
            </a:r>
            <a:r>
              <a:rPr lang="en-US" sz="2000" b="1" i="1" dirty="0"/>
              <a:t> </a:t>
            </a:r>
          </a:p>
        </p:txBody>
      </p:sp>
      <p:grpSp>
        <p:nvGrpSpPr>
          <p:cNvPr id="12" name="Group 11">
            <a:extLst>
              <a:ext uri="{FF2B5EF4-FFF2-40B4-BE49-F238E27FC236}">
                <a16:creationId xmlns:a16="http://schemas.microsoft.com/office/drawing/2014/main" id="{180C02CE-DC87-DA40-8A13-141689E27C90}"/>
              </a:ext>
            </a:extLst>
          </p:cNvPr>
          <p:cNvGrpSpPr/>
          <p:nvPr/>
        </p:nvGrpSpPr>
        <p:grpSpPr>
          <a:xfrm>
            <a:off x="8413222" y="4853632"/>
            <a:ext cx="2673360" cy="105840"/>
            <a:chOff x="8413222" y="4853632"/>
            <a:chExt cx="2673360" cy="105840"/>
          </a:xfrm>
        </p:grpSpPr>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7A76AF45-3634-DB4C-8659-EFFC0D604E18}"/>
                    </a:ext>
                  </a:extLst>
                </p14:cNvPr>
                <p14:cNvContentPartPr/>
                <p14:nvPr/>
              </p14:nvContentPartPr>
              <p14:xfrm>
                <a:off x="8413222" y="4936072"/>
                <a:ext cx="360" cy="360"/>
              </p14:xfrm>
            </p:contentPart>
          </mc:Choice>
          <mc:Fallback xmlns="">
            <p:pic>
              <p:nvPicPr>
                <p:cNvPr id="6" name="Ink 5">
                  <a:extLst>
                    <a:ext uri="{FF2B5EF4-FFF2-40B4-BE49-F238E27FC236}">
                      <a16:creationId xmlns:a16="http://schemas.microsoft.com/office/drawing/2014/main" id="{7A76AF45-3634-DB4C-8659-EFFC0D604E18}"/>
                    </a:ext>
                  </a:extLst>
                </p:cNvPr>
                <p:cNvPicPr/>
                <p:nvPr/>
              </p:nvPicPr>
              <p:blipFill>
                <a:blip r:embed="rId14"/>
                <a:stretch>
                  <a:fillRect/>
                </a:stretch>
              </p:blipFill>
              <p:spPr>
                <a:xfrm>
                  <a:off x="8395582" y="491843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B4BEAFFA-8CDD-0D45-A44C-1A1998CF2B3A}"/>
                    </a:ext>
                  </a:extLst>
                </p14:cNvPr>
                <p14:cNvContentPartPr/>
                <p14:nvPr/>
              </p14:nvContentPartPr>
              <p14:xfrm>
                <a:off x="8436262" y="4945792"/>
                <a:ext cx="1024200" cy="360"/>
              </p14:xfrm>
            </p:contentPart>
          </mc:Choice>
          <mc:Fallback xmlns="">
            <p:pic>
              <p:nvPicPr>
                <p:cNvPr id="8" name="Ink 7">
                  <a:extLst>
                    <a:ext uri="{FF2B5EF4-FFF2-40B4-BE49-F238E27FC236}">
                      <a16:creationId xmlns:a16="http://schemas.microsoft.com/office/drawing/2014/main" id="{B4BEAFFA-8CDD-0D45-A44C-1A1998CF2B3A}"/>
                    </a:ext>
                  </a:extLst>
                </p:cNvPr>
                <p:cNvPicPr/>
                <p:nvPr/>
              </p:nvPicPr>
              <p:blipFill>
                <a:blip r:embed="rId16"/>
                <a:stretch>
                  <a:fillRect/>
                </a:stretch>
              </p:blipFill>
              <p:spPr>
                <a:xfrm>
                  <a:off x="8418262" y="4928152"/>
                  <a:ext cx="10598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BE79979B-3F4E-1F49-BB3D-DF40D7414D9F}"/>
                    </a:ext>
                  </a:extLst>
                </p14:cNvPr>
                <p14:cNvContentPartPr/>
                <p14:nvPr/>
              </p14:nvContentPartPr>
              <p14:xfrm>
                <a:off x="9951502" y="4853632"/>
                <a:ext cx="1135080" cy="105840"/>
              </p14:xfrm>
            </p:contentPart>
          </mc:Choice>
          <mc:Fallback xmlns="">
            <p:pic>
              <p:nvPicPr>
                <p:cNvPr id="11" name="Ink 10">
                  <a:extLst>
                    <a:ext uri="{FF2B5EF4-FFF2-40B4-BE49-F238E27FC236}">
                      <a16:creationId xmlns:a16="http://schemas.microsoft.com/office/drawing/2014/main" id="{BE79979B-3F4E-1F49-BB3D-DF40D7414D9F}"/>
                    </a:ext>
                  </a:extLst>
                </p:cNvPr>
                <p:cNvPicPr/>
                <p:nvPr/>
              </p:nvPicPr>
              <p:blipFill>
                <a:blip r:embed="rId18"/>
                <a:stretch>
                  <a:fillRect/>
                </a:stretch>
              </p:blipFill>
              <p:spPr>
                <a:xfrm>
                  <a:off x="9933862" y="4835632"/>
                  <a:ext cx="1170720" cy="141480"/>
                </a:xfrm>
                <a:prstGeom prst="rect">
                  <a:avLst/>
                </a:prstGeom>
              </p:spPr>
            </p:pic>
          </mc:Fallback>
        </mc:AlternateContent>
      </p:grpSp>
      <p:grpSp>
        <p:nvGrpSpPr>
          <p:cNvPr id="16" name="Group 15">
            <a:extLst>
              <a:ext uri="{FF2B5EF4-FFF2-40B4-BE49-F238E27FC236}">
                <a16:creationId xmlns:a16="http://schemas.microsoft.com/office/drawing/2014/main" id="{49B4644D-2F9D-EA49-9C1C-CCEA7FABA43E}"/>
              </a:ext>
            </a:extLst>
          </p:cNvPr>
          <p:cNvGrpSpPr/>
          <p:nvPr/>
        </p:nvGrpSpPr>
        <p:grpSpPr>
          <a:xfrm>
            <a:off x="8680702" y="5336032"/>
            <a:ext cx="2304360" cy="63360"/>
            <a:chOff x="8680702" y="5336032"/>
            <a:chExt cx="2304360" cy="63360"/>
          </a:xfrm>
        </p:grpSpPr>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0D3731F1-551B-304A-AFCE-DA9B743C39F1}"/>
                    </a:ext>
                  </a:extLst>
                </p14:cNvPr>
                <p14:cNvContentPartPr/>
                <p14:nvPr/>
              </p14:nvContentPartPr>
              <p14:xfrm>
                <a:off x="8680702" y="5336032"/>
                <a:ext cx="808560" cy="6840"/>
              </p14:xfrm>
            </p:contentPart>
          </mc:Choice>
          <mc:Fallback xmlns="">
            <p:pic>
              <p:nvPicPr>
                <p:cNvPr id="13" name="Ink 12">
                  <a:extLst>
                    <a:ext uri="{FF2B5EF4-FFF2-40B4-BE49-F238E27FC236}">
                      <a16:creationId xmlns:a16="http://schemas.microsoft.com/office/drawing/2014/main" id="{0D3731F1-551B-304A-AFCE-DA9B743C39F1}"/>
                    </a:ext>
                  </a:extLst>
                </p:cNvPr>
                <p:cNvPicPr/>
                <p:nvPr/>
              </p:nvPicPr>
              <p:blipFill>
                <a:blip r:embed="rId20"/>
                <a:stretch>
                  <a:fillRect/>
                </a:stretch>
              </p:blipFill>
              <p:spPr>
                <a:xfrm>
                  <a:off x="8662702" y="5318032"/>
                  <a:ext cx="844200" cy="42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E0714082-A145-364E-AEF4-687A07984E96}"/>
                    </a:ext>
                  </a:extLst>
                </p14:cNvPr>
                <p14:cNvContentPartPr/>
                <p14:nvPr/>
              </p14:nvContentPartPr>
              <p14:xfrm>
                <a:off x="9954022" y="5399032"/>
                <a:ext cx="1031040" cy="360"/>
              </p14:xfrm>
            </p:contentPart>
          </mc:Choice>
          <mc:Fallback xmlns="">
            <p:pic>
              <p:nvPicPr>
                <p:cNvPr id="14" name="Ink 13">
                  <a:extLst>
                    <a:ext uri="{FF2B5EF4-FFF2-40B4-BE49-F238E27FC236}">
                      <a16:creationId xmlns:a16="http://schemas.microsoft.com/office/drawing/2014/main" id="{E0714082-A145-364E-AEF4-687A07984E96}"/>
                    </a:ext>
                  </a:extLst>
                </p:cNvPr>
                <p:cNvPicPr/>
                <p:nvPr/>
              </p:nvPicPr>
              <p:blipFill>
                <a:blip r:embed="rId22"/>
                <a:stretch>
                  <a:fillRect/>
                </a:stretch>
              </p:blipFill>
              <p:spPr>
                <a:xfrm>
                  <a:off x="9936382" y="5381032"/>
                  <a:ext cx="106668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66EBD184-2A95-B643-8C04-BFBF267D1EA1}"/>
                  </a:ext>
                </a:extLst>
              </p14:cNvPr>
              <p14:cNvContentPartPr/>
              <p14:nvPr/>
            </p14:nvContentPartPr>
            <p14:xfrm>
              <a:off x="5456542" y="6658672"/>
              <a:ext cx="1572120" cy="33840"/>
            </p14:xfrm>
          </p:contentPart>
        </mc:Choice>
        <mc:Fallback xmlns="">
          <p:pic>
            <p:nvPicPr>
              <p:cNvPr id="17" name="Ink 16">
                <a:extLst>
                  <a:ext uri="{FF2B5EF4-FFF2-40B4-BE49-F238E27FC236}">
                    <a16:creationId xmlns:a16="http://schemas.microsoft.com/office/drawing/2014/main" id="{66EBD184-2A95-B643-8C04-BFBF267D1EA1}"/>
                  </a:ext>
                </a:extLst>
              </p:cNvPr>
              <p:cNvPicPr/>
              <p:nvPr/>
            </p:nvPicPr>
            <p:blipFill>
              <a:blip r:embed="rId24"/>
              <a:stretch>
                <a:fillRect/>
              </a:stretch>
            </p:blipFill>
            <p:spPr>
              <a:xfrm>
                <a:off x="5438542" y="6640672"/>
                <a:ext cx="1607760" cy="69480"/>
              </a:xfrm>
              <a:prstGeom prst="rect">
                <a:avLst/>
              </a:prstGeom>
            </p:spPr>
          </p:pic>
        </mc:Fallback>
      </mc:AlternateContent>
    </p:spTree>
    <p:extLst>
      <p:ext uri="{BB962C8B-B14F-4D97-AF65-F5344CB8AC3E}">
        <p14:creationId xmlns:p14="http://schemas.microsoft.com/office/powerpoint/2010/main" val="304210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DC12-12F1-4540-BC30-DA14D48A7AF7}"/>
              </a:ext>
            </a:extLst>
          </p:cNvPr>
          <p:cNvSpPr>
            <a:spLocks noGrp="1"/>
          </p:cNvSpPr>
          <p:nvPr>
            <p:ph type="title"/>
          </p:nvPr>
        </p:nvSpPr>
        <p:spPr>
          <a:xfrm>
            <a:off x="838200" y="365125"/>
            <a:ext cx="10515600" cy="777875"/>
          </a:xfrm>
        </p:spPr>
        <p:txBody>
          <a:bodyPr>
            <a:normAutofit/>
          </a:bodyPr>
          <a:lstStyle/>
          <a:p>
            <a:r>
              <a:rPr lang="en-US" sz="3600" dirty="0"/>
              <a:t>Penalize complex models</a:t>
            </a:r>
          </a:p>
        </p:txBody>
      </p:sp>
      <p:sp>
        <p:nvSpPr>
          <p:cNvPr id="3" name="Content Placeholder 2">
            <a:extLst>
              <a:ext uri="{FF2B5EF4-FFF2-40B4-BE49-F238E27FC236}">
                <a16:creationId xmlns:a16="http://schemas.microsoft.com/office/drawing/2014/main" id="{9D3C4D19-5B2F-CE46-B34C-C1081DD33AE8}"/>
              </a:ext>
            </a:extLst>
          </p:cNvPr>
          <p:cNvSpPr>
            <a:spLocks noGrp="1"/>
          </p:cNvSpPr>
          <p:nvPr>
            <p:ph idx="1"/>
          </p:nvPr>
        </p:nvSpPr>
        <p:spPr>
          <a:xfrm>
            <a:off x="838200" y="1143000"/>
            <a:ext cx="10515600" cy="5033963"/>
          </a:xfrm>
        </p:spPr>
        <p:txBody>
          <a:bodyPr>
            <a:normAutofit/>
          </a:bodyPr>
          <a:lstStyle/>
          <a:p>
            <a:endParaRPr lang="en-US" dirty="0"/>
          </a:p>
          <a:p>
            <a:r>
              <a:rPr lang="en-US" dirty="0"/>
              <a:t>Model's ability to generalize to new data based on factors such as:</a:t>
            </a:r>
          </a:p>
          <a:p>
            <a:pPr lvl="1"/>
            <a:r>
              <a:rPr lang="en-US" dirty="0"/>
              <a:t>the complexity of the model</a:t>
            </a:r>
            <a:br>
              <a:rPr lang="en-US" dirty="0"/>
            </a:br>
            <a:endParaRPr lang="en-US" dirty="0"/>
          </a:p>
          <a:p>
            <a:pPr lvl="1"/>
            <a:r>
              <a:rPr lang="en-US" dirty="0"/>
              <a:t>the model's performance on training data</a:t>
            </a:r>
          </a:p>
          <a:p>
            <a:pPr lvl="1"/>
            <a:endParaRPr lang="en-US" dirty="0"/>
          </a:p>
          <a:p>
            <a:r>
              <a:rPr lang="en-US" dirty="0"/>
              <a:t>We could prevent overfitting by penalizing complex models: </a:t>
            </a:r>
            <a:r>
              <a:rPr lang="en-US" b="1" dirty="0"/>
              <a:t>Regularization</a:t>
            </a:r>
          </a:p>
          <a:p>
            <a:endParaRPr lang="en-US" b="1" dirty="0"/>
          </a:p>
          <a:p>
            <a:endParaRPr lang="en-US" sz="2600" dirty="0"/>
          </a:p>
        </p:txBody>
      </p:sp>
    </p:spTree>
    <p:extLst>
      <p:ext uri="{BB962C8B-B14F-4D97-AF65-F5344CB8AC3E}">
        <p14:creationId xmlns:p14="http://schemas.microsoft.com/office/powerpoint/2010/main" val="404424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DA1F-07CD-3349-9902-6FBDD13FA13A}"/>
              </a:ext>
            </a:extLst>
          </p:cNvPr>
          <p:cNvSpPr>
            <a:spLocks noGrp="1"/>
          </p:cNvSpPr>
          <p:nvPr>
            <p:ph type="title"/>
          </p:nvPr>
        </p:nvSpPr>
        <p:spPr>
          <a:xfrm>
            <a:off x="974354" y="1127848"/>
            <a:ext cx="10515600" cy="2852737"/>
          </a:xfrm>
        </p:spPr>
        <p:txBody>
          <a:bodyPr>
            <a:normAutofit/>
          </a:bodyPr>
          <a:lstStyle/>
          <a:p>
            <a:r>
              <a:rPr lang="en-US" sz="4800" dirty="0"/>
              <a:t>Handling non-linear feature space</a:t>
            </a:r>
          </a:p>
        </p:txBody>
      </p:sp>
      <p:sp>
        <p:nvSpPr>
          <p:cNvPr id="6" name="Text Placeholder 5">
            <a:extLst>
              <a:ext uri="{FF2B5EF4-FFF2-40B4-BE49-F238E27FC236}">
                <a16:creationId xmlns:a16="http://schemas.microsoft.com/office/drawing/2014/main" id="{4824EB56-9B70-3145-AECE-F50984C1ADEF}"/>
              </a:ext>
            </a:extLst>
          </p:cNvPr>
          <p:cNvSpPr>
            <a:spLocks noGrp="1"/>
          </p:cNvSpPr>
          <p:nvPr>
            <p:ph type="body" idx="1"/>
          </p:nvPr>
        </p:nvSpPr>
        <p:spPr/>
        <p:txBody>
          <a:bodyPr/>
          <a:lstStyle/>
          <a:p>
            <a:pPr lvl="1"/>
            <a:r>
              <a:rPr lang="en-US" i="1" dirty="0"/>
              <a:t>Encoding non-linearity: Feature crosses</a:t>
            </a:r>
          </a:p>
        </p:txBody>
      </p:sp>
    </p:spTree>
    <p:extLst>
      <p:ext uri="{BB962C8B-B14F-4D97-AF65-F5344CB8AC3E}">
        <p14:creationId xmlns:p14="http://schemas.microsoft.com/office/powerpoint/2010/main" val="1442713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DC12-12F1-4540-BC30-DA14D48A7AF7}"/>
              </a:ext>
            </a:extLst>
          </p:cNvPr>
          <p:cNvSpPr>
            <a:spLocks noGrp="1"/>
          </p:cNvSpPr>
          <p:nvPr>
            <p:ph type="title"/>
          </p:nvPr>
        </p:nvSpPr>
        <p:spPr>
          <a:xfrm>
            <a:off x="838200" y="365125"/>
            <a:ext cx="10515600" cy="777875"/>
          </a:xfrm>
        </p:spPr>
        <p:txBody>
          <a:bodyPr>
            <a:normAutofit/>
          </a:bodyPr>
          <a:lstStyle/>
          <a:p>
            <a:r>
              <a:rPr lang="en-US" sz="3600" dirty="0"/>
              <a:t>Penalize complex models</a:t>
            </a:r>
          </a:p>
        </p:txBody>
      </p:sp>
      <p:sp>
        <p:nvSpPr>
          <p:cNvPr id="6" name="Rectangle 5">
            <a:extLst>
              <a:ext uri="{FF2B5EF4-FFF2-40B4-BE49-F238E27FC236}">
                <a16:creationId xmlns:a16="http://schemas.microsoft.com/office/drawing/2014/main" id="{7131CE54-E934-4E47-AB26-EB619A8C6FA2}"/>
              </a:ext>
            </a:extLst>
          </p:cNvPr>
          <p:cNvSpPr/>
          <p:nvPr/>
        </p:nvSpPr>
        <p:spPr>
          <a:xfrm>
            <a:off x="838200" y="1201569"/>
            <a:ext cx="10091738" cy="461665"/>
          </a:xfrm>
          <a:prstGeom prst="rect">
            <a:avLst/>
          </a:prstGeom>
        </p:spPr>
        <p:txBody>
          <a:bodyPr wrap="square">
            <a:spAutoFit/>
          </a:bodyPr>
          <a:lstStyle/>
          <a:p>
            <a:r>
              <a:rPr lang="en-US" sz="2400" b="0" i="0" dirty="0">
                <a:solidFill>
                  <a:srgbClr val="202124"/>
                </a:solidFill>
                <a:effectLst/>
              </a:rPr>
              <a:t>In other words, instead of simply aiming to minimize loss:</a:t>
            </a:r>
            <a:endParaRPr lang="en-US" sz="2400" dirty="0"/>
          </a:p>
        </p:txBody>
      </p:sp>
      <p:sp>
        <p:nvSpPr>
          <p:cNvPr id="7" name="Rectangle 6">
            <a:extLst>
              <a:ext uri="{FF2B5EF4-FFF2-40B4-BE49-F238E27FC236}">
                <a16:creationId xmlns:a16="http://schemas.microsoft.com/office/drawing/2014/main" id="{30D91C57-3F5A-EF42-B845-A6FC154EDE20}"/>
              </a:ext>
            </a:extLst>
          </p:cNvPr>
          <p:cNvSpPr/>
          <p:nvPr/>
        </p:nvSpPr>
        <p:spPr>
          <a:xfrm>
            <a:off x="838200" y="3429000"/>
            <a:ext cx="10091738" cy="461665"/>
          </a:xfrm>
          <a:prstGeom prst="rect">
            <a:avLst/>
          </a:prstGeom>
        </p:spPr>
        <p:txBody>
          <a:bodyPr wrap="square">
            <a:spAutoFit/>
          </a:bodyPr>
          <a:lstStyle/>
          <a:p>
            <a:r>
              <a:rPr lang="en-US" sz="2400" b="0" i="0" dirty="0">
                <a:solidFill>
                  <a:srgbClr val="202124"/>
                </a:solidFill>
                <a:effectLst/>
              </a:rPr>
              <a:t>we'll now minimize </a:t>
            </a:r>
            <a:r>
              <a:rPr lang="en-US" sz="2400" b="0" i="0" dirty="0" err="1">
                <a:solidFill>
                  <a:srgbClr val="202124"/>
                </a:solidFill>
                <a:effectLst/>
              </a:rPr>
              <a:t>loss+complexity</a:t>
            </a:r>
            <a:r>
              <a:rPr lang="en-US" sz="2400" b="0" i="0" dirty="0">
                <a:solidFill>
                  <a:srgbClr val="202124"/>
                </a:solidFill>
                <a:effectLst/>
              </a:rPr>
              <a:t>:</a:t>
            </a:r>
            <a:endParaRPr lang="en-US" sz="2400" dirty="0"/>
          </a:p>
        </p:txBody>
      </p:sp>
      <p:pic>
        <p:nvPicPr>
          <p:cNvPr id="8" name="Picture 7">
            <a:extLst>
              <a:ext uri="{FF2B5EF4-FFF2-40B4-BE49-F238E27FC236}">
                <a16:creationId xmlns:a16="http://schemas.microsoft.com/office/drawing/2014/main" id="{03CF2726-0439-8849-8E6A-42FC0267DEB5}"/>
              </a:ext>
            </a:extLst>
          </p:cNvPr>
          <p:cNvPicPr>
            <a:picLocks noChangeAspect="1"/>
          </p:cNvPicPr>
          <p:nvPr/>
        </p:nvPicPr>
        <p:blipFill>
          <a:blip r:embed="rId3"/>
          <a:stretch>
            <a:fillRect/>
          </a:stretch>
        </p:blipFill>
        <p:spPr>
          <a:xfrm>
            <a:off x="3717925" y="2298466"/>
            <a:ext cx="4522472" cy="610299"/>
          </a:xfrm>
          <a:prstGeom prst="rect">
            <a:avLst/>
          </a:prstGeom>
        </p:spPr>
      </p:pic>
      <p:pic>
        <p:nvPicPr>
          <p:cNvPr id="9" name="Picture 8">
            <a:extLst>
              <a:ext uri="{FF2B5EF4-FFF2-40B4-BE49-F238E27FC236}">
                <a16:creationId xmlns:a16="http://schemas.microsoft.com/office/drawing/2014/main" id="{76ABFC30-0C63-6A45-9952-B5C4112C7BEE}"/>
              </a:ext>
            </a:extLst>
          </p:cNvPr>
          <p:cNvPicPr>
            <a:picLocks noChangeAspect="1"/>
          </p:cNvPicPr>
          <p:nvPr/>
        </p:nvPicPr>
        <p:blipFill>
          <a:blip r:embed="rId4"/>
          <a:stretch>
            <a:fillRect/>
          </a:stretch>
        </p:blipFill>
        <p:spPr>
          <a:xfrm>
            <a:off x="2797969" y="4365751"/>
            <a:ext cx="6172200" cy="558800"/>
          </a:xfrm>
          <a:prstGeom prst="rect">
            <a:avLst/>
          </a:prstGeom>
        </p:spPr>
      </p:pic>
      <p:sp>
        <p:nvSpPr>
          <p:cNvPr id="10" name="Rectangle 9">
            <a:extLst>
              <a:ext uri="{FF2B5EF4-FFF2-40B4-BE49-F238E27FC236}">
                <a16:creationId xmlns:a16="http://schemas.microsoft.com/office/drawing/2014/main" id="{03AC97E8-3746-2548-945C-AFE02940B878}"/>
              </a:ext>
            </a:extLst>
          </p:cNvPr>
          <p:cNvSpPr/>
          <p:nvPr/>
        </p:nvSpPr>
        <p:spPr>
          <a:xfrm>
            <a:off x="647700" y="5628553"/>
            <a:ext cx="10091738" cy="461665"/>
          </a:xfrm>
          <a:prstGeom prst="rect">
            <a:avLst/>
          </a:prstGeom>
        </p:spPr>
        <p:txBody>
          <a:bodyPr wrap="square">
            <a:spAutoFit/>
          </a:bodyPr>
          <a:lstStyle/>
          <a:p>
            <a:r>
              <a:rPr lang="en-US" sz="2400" b="0" i="0" dirty="0">
                <a:solidFill>
                  <a:srgbClr val="202124"/>
                </a:solidFill>
                <a:effectLst/>
              </a:rPr>
              <a:t>We need a way to quantify model complexity</a:t>
            </a:r>
            <a:endParaRPr lang="en-US" sz="2400" dirty="0"/>
          </a:p>
        </p:txBody>
      </p:sp>
    </p:spTree>
    <p:extLst>
      <p:ext uri="{BB962C8B-B14F-4D97-AF65-F5344CB8AC3E}">
        <p14:creationId xmlns:p14="http://schemas.microsoft.com/office/powerpoint/2010/main" val="320208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DC12-12F1-4540-BC30-DA14D48A7AF7}"/>
              </a:ext>
            </a:extLst>
          </p:cNvPr>
          <p:cNvSpPr>
            <a:spLocks noGrp="1"/>
          </p:cNvSpPr>
          <p:nvPr>
            <p:ph type="title"/>
          </p:nvPr>
        </p:nvSpPr>
        <p:spPr>
          <a:xfrm>
            <a:off x="838200" y="365125"/>
            <a:ext cx="10515600" cy="777875"/>
          </a:xfrm>
        </p:spPr>
        <p:txBody>
          <a:bodyPr>
            <a:normAutofit/>
          </a:bodyPr>
          <a:lstStyle/>
          <a:p>
            <a:r>
              <a:rPr lang="en-US" sz="3600" dirty="0"/>
              <a:t>Model complexity quantification</a:t>
            </a:r>
          </a:p>
        </p:txBody>
      </p:sp>
      <p:sp>
        <p:nvSpPr>
          <p:cNvPr id="3" name="Content Placeholder 2">
            <a:extLst>
              <a:ext uri="{FF2B5EF4-FFF2-40B4-BE49-F238E27FC236}">
                <a16:creationId xmlns:a16="http://schemas.microsoft.com/office/drawing/2014/main" id="{9D3C4D19-5B2F-CE46-B34C-C1081DD33AE8}"/>
              </a:ext>
            </a:extLst>
          </p:cNvPr>
          <p:cNvSpPr>
            <a:spLocks noGrp="1"/>
          </p:cNvSpPr>
          <p:nvPr>
            <p:ph idx="1"/>
          </p:nvPr>
        </p:nvSpPr>
        <p:spPr>
          <a:xfrm>
            <a:off x="838200" y="1143000"/>
            <a:ext cx="10515600" cy="5033963"/>
          </a:xfrm>
        </p:spPr>
        <p:txBody>
          <a:bodyPr>
            <a:normAutofit/>
          </a:bodyPr>
          <a:lstStyle/>
          <a:p>
            <a:pPr marL="0" indent="0">
              <a:buNone/>
            </a:pPr>
            <a:r>
              <a:rPr lang="en-US" dirty="0"/>
              <a:t>Two common ways:</a:t>
            </a:r>
          </a:p>
          <a:p>
            <a:pPr marL="0" indent="0">
              <a:buNone/>
            </a:pPr>
            <a:endParaRPr lang="en-US" b="1" dirty="0"/>
          </a:p>
          <a:p>
            <a:r>
              <a:rPr lang="en-US" dirty="0"/>
              <a:t>Model complexity </a:t>
            </a:r>
            <a:r>
              <a:rPr lang="en-US" dirty="0">
                <a:solidFill>
                  <a:srgbClr val="0070C0"/>
                </a:solidFill>
              </a:rPr>
              <a:t>as a function of the </a:t>
            </a:r>
            <a:r>
              <a:rPr lang="en-US" i="1" dirty="0">
                <a:solidFill>
                  <a:srgbClr val="0070C0"/>
                </a:solidFill>
              </a:rPr>
              <a:t>total number of features</a:t>
            </a:r>
            <a:r>
              <a:rPr lang="en-US" dirty="0">
                <a:solidFill>
                  <a:srgbClr val="0070C0"/>
                </a:solidFill>
              </a:rPr>
              <a:t> </a:t>
            </a:r>
            <a:r>
              <a:rPr lang="en-US" dirty="0"/>
              <a:t>with nonzero weights: </a:t>
            </a:r>
            <a:r>
              <a:rPr lang="en-US" dirty="0">
                <a:solidFill>
                  <a:srgbClr val="0070C0"/>
                </a:solidFill>
              </a:rPr>
              <a:t>L1</a:t>
            </a:r>
          </a:p>
          <a:p>
            <a:endParaRPr lang="en-US" dirty="0">
              <a:solidFill>
                <a:srgbClr val="0070C0"/>
              </a:solidFill>
            </a:endParaRPr>
          </a:p>
          <a:p>
            <a:r>
              <a:rPr lang="en-US" dirty="0"/>
              <a:t>Model complexity as a </a:t>
            </a:r>
            <a:r>
              <a:rPr lang="en-US" dirty="0">
                <a:solidFill>
                  <a:srgbClr val="0070C0"/>
                </a:solidFill>
              </a:rPr>
              <a:t>function of the </a:t>
            </a:r>
            <a:r>
              <a:rPr lang="en-US" i="1" dirty="0">
                <a:solidFill>
                  <a:srgbClr val="0070C0"/>
                </a:solidFill>
              </a:rPr>
              <a:t>weights</a:t>
            </a:r>
            <a:r>
              <a:rPr lang="en-US" dirty="0">
                <a:solidFill>
                  <a:srgbClr val="0070C0"/>
                </a:solidFill>
              </a:rPr>
              <a:t> </a:t>
            </a:r>
            <a:r>
              <a:rPr lang="en-US" dirty="0"/>
              <a:t>of all the features in the model : </a:t>
            </a:r>
            <a:r>
              <a:rPr lang="en-US" dirty="0">
                <a:solidFill>
                  <a:srgbClr val="0070C0"/>
                </a:solidFill>
              </a:rPr>
              <a:t>L2</a:t>
            </a:r>
            <a:r>
              <a:rPr lang="en-US" dirty="0"/>
              <a:t> </a:t>
            </a:r>
          </a:p>
          <a:p>
            <a:endParaRPr lang="en-US" dirty="0"/>
          </a:p>
          <a:p>
            <a:pPr marL="0" indent="0">
              <a:buNone/>
            </a:pPr>
            <a:endParaRPr lang="en-US" b="1" dirty="0"/>
          </a:p>
          <a:p>
            <a:endParaRPr lang="en-US" sz="2600" dirty="0"/>
          </a:p>
        </p:txBody>
      </p:sp>
    </p:spTree>
    <p:extLst>
      <p:ext uri="{BB962C8B-B14F-4D97-AF65-F5344CB8AC3E}">
        <p14:creationId xmlns:p14="http://schemas.microsoft.com/office/powerpoint/2010/main" val="125857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A2D1-231B-AE4C-A6AC-619E7F63DE83}"/>
              </a:ext>
            </a:extLst>
          </p:cNvPr>
          <p:cNvSpPr>
            <a:spLocks noGrp="1"/>
          </p:cNvSpPr>
          <p:nvPr>
            <p:ph type="title"/>
          </p:nvPr>
        </p:nvSpPr>
        <p:spPr>
          <a:xfrm>
            <a:off x="838200" y="365126"/>
            <a:ext cx="10515600" cy="763588"/>
          </a:xfrm>
        </p:spPr>
        <p:txBody>
          <a:bodyPr/>
          <a:lstStyle/>
          <a:p>
            <a:r>
              <a:rPr lang="en-US" dirty="0"/>
              <a:t>L2 regularization</a:t>
            </a:r>
          </a:p>
        </p:txBody>
      </p:sp>
      <p:sp>
        <p:nvSpPr>
          <p:cNvPr id="3" name="Content Placeholder 2">
            <a:extLst>
              <a:ext uri="{FF2B5EF4-FFF2-40B4-BE49-F238E27FC236}">
                <a16:creationId xmlns:a16="http://schemas.microsoft.com/office/drawing/2014/main" id="{64A0C207-4599-FF4F-9FA9-145C94D03C68}"/>
              </a:ext>
            </a:extLst>
          </p:cNvPr>
          <p:cNvSpPr>
            <a:spLocks noGrp="1"/>
          </p:cNvSpPr>
          <p:nvPr>
            <p:ph idx="1"/>
          </p:nvPr>
        </p:nvSpPr>
        <p:spPr>
          <a:xfrm>
            <a:off x="838200" y="1128715"/>
            <a:ext cx="10515600" cy="2300286"/>
          </a:xfrm>
        </p:spPr>
        <p:txBody>
          <a:bodyPr>
            <a:normAutofit fontScale="92500" lnSpcReduction="20000"/>
          </a:bodyPr>
          <a:lstStyle/>
          <a:p>
            <a:endParaRPr lang="en-US" dirty="0"/>
          </a:p>
          <a:p>
            <a:r>
              <a:rPr lang="en-US" dirty="0"/>
              <a:t>Model complexity is a function of weights</a:t>
            </a:r>
          </a:p>
          <a:p>
            <a:endParaRPr lang="en-US" dirty="0"/>
          </a:p>
          <a:p>
            <a:r>
              <a:rPr lang="en-US" dirty="0"/>
              <a:t>Feature weight with a </a:t>
            </a:r>
            <a:r>
              <a:rPr lang="en-US" b="1" dirty="0"/>
              <a:t>high absolute value </a:t>
            </a:r>
            <a:r>
              <a:rPr lang="en-US" dirty="0"/>
              <a:t>is more </a:t>
            </a:r>
            <a:r>
              <a:rPr lang="en-US" b="1" dirty="0"/>
              <a:t>complex</a:t>
            </a:r>
            <a:r>
              <a:rPr lang="en-US" dirty="0"/>
              <a:t> than a feature weight with a low absolute value.</a:t>
            </a:r>
            <a:br>
              <a:rPr lang="en-US" dirty="0"/>
            </a:br>
            <a:endParaRPr lang="en-US" dirty="0"/>
          </a:p>
        </p:txBody>
      </p:sp>
      <p:pic>
        <p:nvPicPr>
          <p:cNvPr id="4" name="Picture 3">
            <a:extLst>
              <a:ext uri="{FF2B5EF4-FFF2-40B4-BE49-F238E27FC236}">
                <a16:creationId xmlns:a16="http://schemas.microsoft.com/office/drawing/2014/main" id="{02F7BBD9-3B93-CF4B-B86D-0CF13E63FBF6}"/>
              </a:ext>
            </a:extLst>
          </p:cNvPr>
          <p:cNvPicPr>
            <a:picLocks noChangeAspect="1"/>
          </p:cNvPicPr>
          <p:nvPr/>
        </p:nvPicPr>
        <p:blipFill>
          <a:blip r:embed="rId3"/>
          <a:stretch>
            <a:fillRect/>
          </a:stretch>
        </p:blipFill>
        <p:spPr>
          <a:xfrm>
            <a:off x="1039812" y="4157663"/>
            <a:ext cx="8488017" cy="800100"/>
          </a:xfrm>
          <a:prstGeom prst="rect">
            <a:avLst/>
          </a:prstGeom>
        </p:spPr>
      </p:pic>
      <p:sp>
        <p:nvSpPr>
          <p:cNvPr id="5" name="TextBox 4">
            <a:extLst>
              <a:ext uri="{FF2B5EF4-FFF2-40B4-BE49-F238E27FC236}">
                <a16:creationId xmlns:a16="http://schemas.microsoft.com/office/drawing/2014/main" id="{8130EA16-BA40-6B42-9655-BA0BD8C82787}"/>
              </a:ext>
            </a:extLst>
          </p:cNvPr>
          <p:cNvSpPr txBox="1"/>
          <p:nvPr/>
        </p:nvSpPr>
        <p:spPr>
          <a:xfrm>
            <a:off x="9829801" y="4357658"/>
            <a:ext cx="2105063" cy="461665"/>
          </a:xfrm>
          <a:prstGeom prst="rect">
            <a:avLst/>
          </a:prstGeom>
          <a:noFill/>
        </p:spPr>
        <p:txBody>
          <a:bodyPr wrap="none" rtlCol="0">
            <a:spAutoFit/>
          </a:bodyPr>
          <a:lstStyle/>
          <a:p>
            <a:r>
              <a:rPr lang="en-US" sz="2400" b="1" dirty="0" err="1"/>
              <a:t>w</a:t>
            </a:r>
            <a:r>
              <a:rPr lang="en-US" sz="2400" b="1" baseline="-25000" dirty="0" err="1"/>
              <a:t>i</a:t>
            </a:r>
            <a:r>
              <a:rPr lang="en-US" sz="2400" b="1" dirty="0"/>
              <a:t> is same as </a:t>
            </a:r>
            <a:r>
              <a:rPr lang="en-US" sz="2400" b="1" dirty="0">
                <a:latin typeface="Symbol" pitchFamily="2" charset="2"/>
              </a:rPr>
              <a:t>q</a:t>
            </a:r>
            <a:r>
              <a:rPr lang="en-US" sz="2400" b="1" baseline="-25000" dirty="0"/>
              <a:t>i</a:t>
            </a:r>
          </a:p>
        </p:txBody>
      </p:sp>
    </p:spTree>
    <p:extLst>
      <p:ext uri="{BB962C8B-B14F-4D97-AF65-F5344CB8AC3E}">
        <p14:creationId xmlns:p14="http://schemas.microsoft.com/office/powerpoint/2010/main" val="221410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A2D1-231B-AE4C-A6AC-619E7F63DE83}"/>
              </a:ext>
            </a:extLst>
          </p:cNvPr>
          <p:cNvSpPr>
            <a:spLocks noGrp="1"/>
          </p:cNvSpPr>
          <p:nvPr>
            <p:ph type="title"/>
          </p:nvPr>
        </p:nvSpPr>
        <p:spPr>
          <a:xfrm>
            <a:off x="838200" y="365126"/>
            <a:ext cx="10515600" cy="763588"/>
          </a:xfrm>
        </p:spPr>
        <p:txBody>
          <a:bodyPr/>
          <a:lstStyle/>
          <a:p>
            <a:r>
              <a:rPr lang="en-US" dirty="0"/>
              <a:t>L2 regularization</a:t>
            </a:r>
          </a:p>
        </p:txBody>
      </p:sp>
      <p:sp>
        <p:nvSpPr>
          <p:cNvPr id="3" name="Content Placeholder 2">
            <a:extLst>
              <a:ext uri="{FF2B5EF4-FFF2-40B4-BE49-F238E27FC236}">
                <a16:creationId xmlns:a16="http://schemas.microsoft.com/office/drawing/2014/main" id="{64A0C207-4599-FF4F-9FA9-145C94D03C68}"/>
              </a:ext>
            </a:extLst>
          </p:cNvPr>
          <p:cNvSpPr>
            <a:spLocks noGrp="1"/>
          </p:cNvSpPr>
          <p:nvPr>
            <p:ph idx="1"/>
          </p:nvPr>
        </p:nvSpPr>
        <p:spPr>
          <a:xfrm>
            <a:off x="670719" y="1460875"/>
            <a:ext cx="10515600" cy="763588"/>
          </a:xfrm>
        </p:spPr>
        <p:txBody>
          <a:bodyPr>
            <a:normAutofit/>
          </a:bodyPr>
          <a:lstStyle/>
          <a:p>
            <a:pPr marL="0" indent="0">
              <a:buNone/>
            </a:pPr>
            <a:r>
              <a:rPr lang="en-US" sz="2400" dirty="0"/>
              <a:t>Weights </a:t>
            </a:r>
            <a:r>
              <a:rPr lang="en-US" sz="2400" dirty="0">
                <a:solidFill>
                  <a:srgbClr val="0070C0"/>
                </a:solidFill>
              </a:rPr>
              <a:t>close to zero </a:t>
            </a:r>
            <a:r>
              <a:rPr lang="en-US" sz="2400" dirty="0"/>
              <a:t>have </a:t>
            </a:r>
            <a:r>
              <a:rPr lang="en-US" sz="2400" dirty="0">
                <a:solidFill>
                  <a:srgbClr val="0070C0"/>
                </a:solidFill>
              </a:rPr>
              <a:t>little</a:t>
            </a:r>
            <a:r>
              <a:rPr lang="en-US" sz="2400" dirty="0"/>
              <a:t> effect on model complexity, while </a:t>
            </a:r>
            <a:r>
              <a:rPr lang="en-US" sz="2400" dirty="0">
                <a:solidFill>
                  <a:srgbClr val="0070C0"/>
                </a:solidFill>
              </a:rPr>
              <a:t>outlier weights </a:t>
            </a:r>
            <a:r>
              <a:rPr lang="en-US" sz="2400" dirty="0"/>
              <a:t>can have a </a:t>
            </a:r>
            <a:r>
              <a:rPr lang="en-US" sz="2400" dirty="0">
                <a:solidFill>
                  <a:srgbClr val="0070C0"/>
                </a:solidFill>
              </a:rPr>
              <a:t>huge</a:t>
            </a:r>
            <a:r>
              <a:rPr lang="en-US" sz="2400" dirty="0"/>
              <a:t> impact.</a:t>
            </a:r>
          </a:p>
        </p:txBody>
      </p:sp>
      <p:pic>
        <p:nvPicPr>
          <p:cNvPr id="6" name="Picture 5">
            <a:extLst>
              <a:ext uri="{FF2B5EF4-FFF2-40B4-BE49-F238E27FC236}">
                <a16:creationId xmlns:a16="http://schemas.microsoft.com/office/drawing/2014/main" id="{8D928006-0DE5-2844-B992-3A3D7D3B9BB9}"/>
              </a:ext>
            </a:extLst>
          </p:cNvPr>
          <p:cNvPicPr>
            <a:picLocks noChangeAspect="1"/>
          </p:cNvPicPr>
          <p:nvPr/>
        </p:nvPicPr>
        <p:blipFill>
          <a:blip r:embed="rId2"/>
          <a:stretch>
            <a:fillRect/>
          </a:stretch>
        </p:blipFill>
        <p:spPr>
          <a:xfrm>
            <a:off x="1155699" y="2224463"/>
            <a:ext cx="10030619" cy="4329458"/>
          </a:xfrm>
          <a:prstGeom prst="rect">
            <a:avLst/>
          </a:prstGeom>
        </p:spPr>
      </p:pic>
    </p:spTree>
    <p:extLst>
      <p:ext uri="{BB962C8B-B14F-4D97-AF65-F5344CB8AC3E}">
        <p14:creationId xmlns:p14="http://schemas.microsoft.com/office/powerpoint/2010/main" val="2603548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2864-4FBC-954B-88E2-EC9FDE03FED3}"/>
              </a:ext>
            </a:extLst>
          </p:cNvPr>
          <p:cNvSpPr>
            <a:spLocks noGrp="1"/>
          </p:cNvSpPr>
          <p:nvPr>
            <p:ph type="title"/>
          </p:nvPr>
        </p:nvSpPr>
        <p:spPr>
          <a:xfrm>
            <a:off x="838200" y="365125"/>
            <a:ext cx="10515600" cy="777875"/>
          </a:xfrm>
        </p:spPr>
        <p:txBody>
          <a:bodyPr>
            <a:normAutofit/>
          </a:bodyPr>
          <a:lstStyle/>
          <a:p>
            <a:r>
              <a:rPr lang="en-US" sz="3600" dirty="0"/>
              <a:t>L2 regularization : Lambda</a:t>
            </a:r>
          </a:p>
        </p:txBody>
      </p:sp>
      <p:sp>
        <p:nvSpPr>
          <p:cNvPr id="3" name="Content Placeholder 2">
            <a:extLst>
              <a:ext uri="{FF2B5EF4-FFF2-40B4-BE49-F238E27FC236}">
                <a16:creationId xmlns:a16="http://schemas.microsoft.com/office/drawing/2014/main" id="{5A853469-71E0-EA41-A0FD-58FC340BC190}"/>
              </a:ext>
            </a:extLst>
          </p:cNvPr>
          <p:cNvSpPr>
            <a:spLocks noGrp="1"/>
          </p:cNvSpPr>
          <p:nvPr>
            <p:ph idx="1"/>
          </p:nvPr>
        </p:nvSpPr>
        <p:spPr>
          <a:xfrm>
            <a:off x="838200" y="1143000"/>
            <a:ext cx="10515600" cy="1014413"/>
          </a:xfrm>
        </p:spPr>
        <p:txBody>
          <a:bodyPr>
            <a:normAutofit/>
          </a:bodyPr>
          <a:lstStyle/>
          <a:p>
            <a:r>
              <a:rPr lang="en-US" sz="2600" dirty="0"/>
              <a:t>Overall impact of the regularization term by multiplying its value by a scalar known as </a:t>
            </a:r>
            <a:r>
              <a:rPr lang="en-US" sz="2600" b="1" dirty="0"/>
              <a:t>lambda</a:t>
            </a:r>
            <a:r>
              <a:rPr lang="en-US" sz="2600" dirty="0"/>
              <a:t> (also called the </a:t>
            </a:r>
            <a:r>
              <a:rPr lang="en-US" sz="2600" b="1" dirty="0"/>
              <a:t>regularization rate</a:t>
            </a:r>
            <a:r>
              <a:rPr lang="en-US" sz="2600" dirty="0"/>
              <a:t>)</a:t>
            </a:r>
          </a:p>
        </p:txBody>
      </p:sp>
      <p:pic>
        <p:nvPicPr>
          <p:cNvPr id="4" name="Picture 3">
            <a:extLst>
              <a:ext uri="{FF2B5EF4-FFF2-40B4-BE49-F238E27FC236}">
                <a16:creationId xmlns:a16="http://schemas.microsoft.com/office/drawing/2014/main" id="{6DC64635-7CD9-344C-8A77-1B89864B2C67}"/>
              </a:ext>
            </a:extLst>
          </p:cNvPr>
          <p:cNvPicPr>
            <a:picLocks noChangeAspect="1"/>
          </p:cNvPicPr>
          <p:nvPr/>
        </p:nvPicPr>
        <p:blipFill>
          <a:blip r:embed="rId3"/>
          <a:stretch>
            <a:fillRect/>
          </a:stretch>
        </p:blipFill>
        <p:spPr>
          <a:xfrm>
            <a:off x="2047219" y="1994466"/>
            <a:ext cx="8097562" cy="747712"/>
          </a:xfrm>
          <a:prstGeom prst="rect">
            <a:avLst/>
          </a:prstGeom>
        </p:spPr>
      </p:pic>
      <p:sp>
        <p:nvSpPr>
          <p:cNvPr id="5" name="Rectangle 4">
            <a:extLst>
              <a:ext uri="{FF2B5EF4-FFF2-40B4-BE49-F238E27FC236}">
                <a16:creationId xmlns:a16="http://schemas.microsoft.com/office/drawing/2014/main" id="{E5962746-BF7C-F043-ADF5-8FE8A02A6820}"/>
              </a:ext>
            </a:extLst>
          </p:cNvPr>
          <p:cNvSpPr/>
          <p:nvPr/>
        </p:nvSpPr>
        <p:spPr>
          <a:xfrm>
            <a:off x="971550" y="4700588"/>
            <a:ext cx="10020300" cy="1569660"/>
          </a:xfrm>
          <a:prstGeom prst="rect">
            <a:avLst/>
          </a:prstGeom>
        </p:spPr>
        <p:txBody>
          <a:bodyPr wrap="square">
            <a:spAutoFit/>
          </a:bodyPr>
          <a:lstStyle/>
          <a:p>
            <a:pPr marL="285750" indent="-285750">
              <a:buFont typeface="Arial" panose="020B0604020202020204" pitchFamily="34" charset="0"/>
              <a:buChar char="•"/>
            </a:pPr>
            <a:r>
              <a:rPr lang="en-US" sz="2400" b="0" i="0" dirty="0">
                <a:solidFill>
                  <a:srgbClr val="202124"/>
                </a:solidFill>
                <a:effectLst/>
              </a:rPr>
              <a:t>Performing </a:t>
            </a:r>
            <a:r>
              <a:rPr lang="en-US" sz="2400" b="0" i="1" dirty="0">
                <a:solidFill>
                  <a:srgbClr val="202124"/>
                </a:solidFill>
                <a:effectLst/>
              </a:rPr>
              <a:t>L</a:t>
            </a:r>
            <a:r>
              <a:rPr lang="en-US" sz="2400" b="0" i="1" baseline="-25000" dirty="0">
                <a:solidFill>
                  <a:srgbClr val="202124"/>
                </a:solidFill>
                <a:effectLst/>
              </a:rPr>
              <a:t>2</a:t>
            </a:r>
            <a:r>
              <a:rPr lang="en-US" sz="2400" b="0" i="0" dirty="0">
                <a:solidFill>
                  <a:srgbClr val="202124"/>
                </a:solidFill>
                <a:effectLst/>
              </a:rPr>
              <a:t> regularization has the following effect on a model</a:t>
            </a:r>
          </a:p>
          <a:p>
            <a:pPr marL="285750" indent="-285750">
              <a:buFont typeface="Arial" panose="020B0604020202020204" pitchFamily="34" charset="0"/>
              <a:buChar char="•"/>
            </a:pPr>
            <a:endParaRPr lang="en-US" sz="2400" b="0" i="0" dirty="0">
              <a:solidFill>
                <a:srgbClr val="202124"/>
              </a:solidFill>
              <a:effectLst/>
            </a:endParaRPr>
          </a:p>
          <a:p>
            <a:pPr marL="742950" lvl="1" indent="-285750">
              <a:buFont typeface="Arial" panose="020B0604020202020204" pitchFamily="34" charset="0"/>
              <a:buChar char="•"/>
            </a:pPr>
            <a:r>
              <a:rPr lang="en-US" sz="2400" dirty="0"/>
              <a:t>Encourages some weights values toward 0 (but not exactly 0)</a:t>
            </a:r>
          </a:p>
          <a:p>
            <a:pPr marL="742950" lvl="1" indent="-285750">
              <a:buFont typeface="Arial" panose="020B0604020202020204" pitchFamily="34" charset="0"/>
              <a:buChar char="•"/>
            </a:pPr>
            <a:endParaRPr lang="en-US" sz="2400" dirty="0"/>
          </a:p>
        </p:txBody>
      </p:sp>
      <p:pic>
        <p:nvPicPr>
          <p:cNvPr id="6" name="Picture 5">
            <a:extLst>
              <a:ext uri="{FF2B5EF4-FFF2-40B4-BE49-F238E27FC236}">
                <a16:creationId xmlns:a16="http://schemas.microsoft.com/office/drawing/2014/main" id="{607392A1-E1A4-8548-8E7B-8556D07E742B}"/>
              </a:ext>
            </a:extLst>
          </p:cNvPr>
          <p:cNvPicPr>
            <a:picLocks noChangeAspect="1"/>
          </p:cNvPicPr>
          <p:nvPr/>
        </p:nvPicPr>
        <p:blipFill>
          <a:blip r:embed="rId4"/>
          <a:stretch>
            <a:fillRect/>
          </a:stretch>
        </p:blipFill>
        <p:spPr>
          <a:xfrm>
            <a:off x="2324100" y="2806700"/>
            <a:ext cx="7315200" cy="1244600"/>
          </a:xfrm>
          <a:prstGeom prst="rect">
            <a:avLst/>
          </a:prstGeom>
        </p:spPr>
      </p:pic>
    </p:spTree>
    <p:extLst>
      <p:ext uri="{BB962C8B-B14F-4D97-AF65-F5344CB8AC3E}">
        <p14:creationId xmlns:p14="http://schemas.microsoft.com/office/powerpoint/2010/main" val="422966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398733"/>
            <a:ext cx="9589600" cy="1007600"/>
          </a:xfrm>
          <a:prstGeom prst="rect">
            <a:avLst/>
          </a:prstGeom>
        </p:spPr>
        <p:txBody>
          <a:bodyPr spcFirstLastPara="1" vert="horz" wrap="square" lIns="121900" tIns="121900" rIns="121900" bIns="121900" rtlCol="0" anchor="b" anchorCtr="0">
            <a:normAutofit/>
          </a:bodyPr>
          <a:lstStyle/>
          <a:p>
            <a:r>
              <a:rPr lang="en"/>
              <a:t>Is this a linear problem? </a:t>
            </a:r>
            <a:endParaRPr/>
          </a:p>
        </p:txBody>
      </p:sp>
      <p:pic>
        <p:nvPicPr>
          <p:cNvPr id="61" name="Google Shape;61;p14"/>
          <p:cNvPicPr preferRelativeResize="0"/>
          <p:nvPr/>
        </p:nvPicPr>
        <p:blipFill>
          <a:blip r:embed="rId3">
            <a:alphaModFix/>
          </a:blip>
          <a:stretch>
            <a:fillRect/>
          </a:stretch>
        </p:blipFill>
        <p:spPr>
          <a:xfrm>
            <a:off x="1021701" y="2048833"/>
            <a:ext cx="3822700" cy="3810000"/>
          </a:xfrm>
          <a:prstGeom prst="rect">
            <a:avLst/>
          </a:prstGeom>
          <a:noFill/>
          <a:ln>
            <a:noFill/>
          </a:ln>
        </p:spPr>
      </p:pic>
      <p:sp>
        <p:nvSpPr>
          <p:cNvPr id="62" name="Google Shape;62;p14"/>
          <p:cNvSpPr txBox="1">
            <a:spLocks noGrp="1"/>
          </p:cNvSpPr>
          <p:nvPr>
            <p:ph type="body" idx="1"/>
          </p:nvPr>
        </p:nvSpPr>
        <p:spPr>
          <a:xfrm>
            <a:off x="5851867" y="1681800"/>
            <a:ext cx="5289600" cy="4239200"/>
          </a:xfrm>
          <a:prstGeom prst="rect">
            <a:avLst/>
          </a:prstGeom>
        </p:spPr>
        <p:txBody>
          <a:bodyPr spcFirstLastPara="1" vert="horz" wrap="square" lIns="121900" tIns="121900" rIns="121900" bIns="121900" rtlCol="0" anchor="t" anchorCtr="0">
            <a:normAutofit/>
          </a:bodyPr>
          <a:lstStyle/>
          <a:p>
            <a:pPr marL="0" indent="0">
              <a:buNone/>
            </a:pPr>
            <a:endParaRPr sz="2000"/>
          </a:p>
          <a:p>
            <a:pPr marL="0" indent="0">
              <a:spcBef>
                <a:spcPts val="1600"/>
              </a:spcBef>
              <a:buNone/>
            </a:pPr>
            <a:endParaRPr sz="2000"/>
          </a:p>
          <a:p>
            <a:pPr marL="0" indent="0">
              <a:spcBef>
                <a:spcPts val="1600"/>
              </a:spcBef>
              <a:buNone/>
            </a:pPr>
            <a:endParaRPr sz="2000"/>
          </a:p>
          <a:p>
            <a:pPr marL="0" indent="0">
              <a:spcBef>
                <a:spcPts val="1600"/>
              </a:spcBef>
              <a:spcAft>
                <a:spcPts val="1600"/>
              </a:spcAft>
              <a:buNone/>
            </a:pPr>
            <a:r>
              <a:rPr lang="en" sz="2000"/>
              <a:t>Can you draw a line that neatly separates the two classes?</a:t>
            </a:r>
            <a:endParaRPr sz="2000"/>
          </a:p>
        </p:txBody>
      </p:sp>
      <p:cxnSp>
        <p:nvCxnSpPr>
          <p:cNvPr id="3" name="Straight Connector 2">
            <a:extLst>
              <a:ext uri="{FF2B5EF4-FFF2-40B4-BE49-F238E27FC236}">
                <a16:creationId xmlns:a16="http://schemas.microsoft.com/office/drawing/2014/main" id="{68CDA994-D0A9-4C62-AD49-D2023B21F1D6}"/>
              </a:ext>
            </a:extLst>
          </p:cNvPr>
          <p:cNvCxnSpPr/>
          <p:nvPr/>
        </p:nvCxnSpPr>
        <p:spPr>
          <a:xfrm>
            <a:off x="1544595" y="2323070"/>
            <a:ext cx="2496064" cy="3286898"/>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15600" y="398733"/>
            <a:ext cx="9589600" cy="1007600"/>
          </a:xfrm>
          <a:prstGeom prst="rect">
            <a:avLst/>
          </a:prstGeom>
        </p:spPr>
        <p:txBody>
          <a:bodyPr spcFirstLastPara="1" vert="horz" wrap="square" lIns="121900" tIns="121900" rIns="121900" bIns="121900" rtlCol="0" anchor="b" anchorCtr="0">
            <a:normAutofit/>
          </a:bodyPr>
          <a:lstStyle/>
          <a:p>
            <a:r>
              <a:rPr lang="en"/>
              <a:t>Is this a linear problem? </a:t>
            </a:r>
            <a:endParaRPr/>
          </a:p>
        </p:txBody>
      </p:sp>
      <p:sp>
        <p:nvSpPr>
          <p:cNvPr id="68" name="Google Shape;68;p15"/>
          <p:cNvSpPr txBox="1">
            <a:spLocks noGrp="1"/>
          </p:cNvSpPr>
          <p:nvPr>
            <p:ph type="body" idx="1"/>
          </p:nvPr>
        </p:nvSpPr>
        <p:spPr>
          <a:xfrm>
            <a:off x="5851867" y="1681800"/>
            <a:ext cx="5289600" cy="4239200"/>
          </a:xfrm>
          <a:prstGeom prst="rect">
            <a:avLst/>
          </a:prstGeom>
        </p:spPr>
        <p:txBody>
          <a:bodyPr spcFirstLastPara="1" vert="horz" wrap="square" lIns="121900" tIns="121900" rIns="121900" bIns="121900" rtlCol="0" anchor="t" anchorCtr="0">
            <a:normAutofit/>
          </a:bodyPr>
          <a:lstStyle/>
          <a:p>
            <a:pPr marL="0" indent="0">
              <a:buNone/>
            </a:pPr>
            <a:endParaRPr sz="2000"/>
          </a:p>
          <a:p>
            <a:pPr marL="0" indent="0">
              <a:spcBef>
                <a:spcPts val="1600"/>
              </a:spcBef>
              <a:buNone/>
            </a:pPr>
            <a:endParaRPr sz="2000"/>
          </a:p>
          <a:p>
            <a:pPr marL="0" indent="0">
              <a:spcBef>
                <a:spcPts val="1600"/>
              </a:spcBef>
              <a:buNone/>
            </a:pPr>
            <a:endParaRPr sz="2000"/>
          </a:p>
          <a:p>
            <a:pPr marL="0" indent="0">
              <a:spcBef>
                <a:spcPts val="1600"/>
              </a:spcBef>
              <a:spcAft>
                <a:spcPts val="1600"/>
              </a:spcAft>
              <a:buNone/>
            </a:pPr>
            <a:r>
              <a:rPr lang="en" sz="2000"/>
              <a:t>Can you draw a line that neatly separates the two classes?</a:t>
            </a:r>
            <a:endParaRPr sz="2000"/>
          </a:p>
        </p:txBody>
      </p:sp>
      <p:pic>
        <p:nvPicPr>
          <p:cNvPr id="69" name="Google Shape;69;p15"/>
          <p:cNvPicPr preferRelativeResize="0"/>
          <p:nvPr/>
        </p:nvPicPr>
        <p:blipFill>
          <a:blip r:embed="rId3">
            <a:alphaModFix/>
          </a:blip>
          <a:stretch>
            <a:fillRect/>
          </a:stretch>
        </p:blipFill>
        <p:spPr>
          <a:xfrm>
            <a:off x="812885" y="1731700"/>
            <a:ext cx="3822700" cy="381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15600" y="398733"/>
            <a:ext cx="9589600" cy="1007600"/>
          </a:xfrm>
          <a:prstGeom prst="rect">
            <a:avLst/>
          </a:prstGeom>
        </p:spPr>
        <p:txBody>
          <a:bodyPr spcFirstLastPara="1" vert="horz" wrap="square" lIns="121900" tIns="121900" rIns="121900" bIns="121900" rtlCol="0" anchor="b" anchorCtr="0">
            <a:normAutofit/>
          </a:bodyPr>
          <a:lstStyle/>
          <a:p>
            <a:r>
              <a:rPr lang="en"/>
              <a:t>Non-linear data</a:t>
            </a:r>
            <a:endParaRPr/>
          </a:p>
        </p:txBody>
      </p:sp>
      <p:sp>
        <p:nvSpPr>
          <p:cNvPr id="75" name="Google Shape;75;p16"/>
          <p:cNvSpPr txBox="1">
            <a:spLocks noGrp="1"/>
          </p:cNvSpPr>
          <p:nvPr>
            <p:ph type="body" idx="1"/>
          </p:nvPr>
        </p:nvSpPr>
        <p:spPr>
          <a:xfrm>
            <a:off x="5851867" y="1681800"/>
            <a:ext cx="5289600" cy="4239200"/>
          </a:xfrm>
          <a:prstGeom prst="rect">
            <a:avLst/>
          </a:prstGeom>
        </p:spPr>
        <p:txBody>
          <a:bodyPr spcFirstLastPara="1" vert="horz" wrap="square" lIns="121900" tIns="121900" rIns="121900" bIns="121900" rtlCol="0" anchor="t" anchorCtr="0">
            <a:normAutofit/>
          </a:bodyPr>
          <a:lstStyle/>
          <a:p>
            <a:pPr marL="0" indent="0">
              <a:buNone/>
            </a:pPr>
            <a:endParaRPr sz="2000"/>
          </a:p>
          <a:p>
            <a:pPr marL="0" indent="0">
              <a:spcBef>
                <a:spcPts val="1600"/>
              </a:spcBef>
              <a:buNone/>
            </a:pPr>
            <a:endParaRPr sz="2000"/>
          </a:p>
          <a:p>
            <a:pPr marL="0" indent="0">
              <a:spcBef>
                <a:spcPts val="1600"/>
              </a:spcBef>
              <a:buNone/>
            </a:pPr>
            <a:endParaRPr sz="2000"/>
          </a:p>
          <a:p>
            <a:pPr marL="0" indent="0">
              <a:spcBef>
                <a:spcPts val="1600"/>
              </a:spcBef>
              <a:spcAft>
                <a:spcPts val="1600"/>
              </a:spcAft>
              <a:buNone/>
            </a:pPr>
            <a:r>
              <a:rPr lang="en" sz="2000"/>
              <a:t> A single line can't separate the two classes.</a:t>
            </a:r>
            <a:endParaRPr sz="2000"/>
          </a:p>
        </p:txBody>
      </p:sp>
      <p:pic>
        <p:nvPicPr>
          <p:cNvPr id="76" name="Google Shape;76;p16"/>
          <p:cNvPicPr preferRelativeResize="0"/>
          <p:nvPr/>
        </p:nvPicPr>
        <p:blipFill>
          <a:blip r:embed="rId3">
            <a:alphaModFix/>
          </a:blip>
          <a:stretch>
            <a:fillRect/>
          </a:stretch>
        </p:blipFill>
        <p:spPr>
          <a:xfrm>
            <a:off x="629685" y="1792767"/>
            <a:ext cx="3822700" cy="381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5600" y="398733"/>
            <a:ext cx="9589600" cy="1007600"/>
          </a:xfrm>
          <a:prstGeom prst="rect">
            <a:avLst/>
          </a:prstGeom>
        </p:spPr>
        <p:txBody>
          <a:bodyPr spcFirstLastPara="1" vert="horz" wrap="square" lIns="121900" tIns="121900" rIns="121900" bIns="121900" rtlCol="0" anchor="b" anchorCtr="0">
            <a:normAutofit/>
          </a:bodyPr>
          <a:lstStyle/>
          <a:p>
            <a:r>
              <a:rPr lang="en"/>
              <a:t>Non-linear data</a:t>
            </a:r>
            <a:endParaRPr/>
          </a:p>
        </p:txBody>
      </p:sp>
      <p:sp>
        <p:nvSpPr>
          <p:cNvPr id="82" name="Google Shape;82;p17"/>
          <p:cNvSpPr txBox="1">
            <a:spLocks noGrp="1"/>
          </p:cNvSpPr>
          <p:nvPr>
            <p:ph type="body" idx="1"/>
          </p:nvPr>
        </p:nvSpPr>
        <p:spPr>
          <a:xfrm>
            <a:off x="5192000" y="1406333"/>
            <a:ext cx="6316000" cy="4514800"/>
          </a:xfrm>
          <a:prstGeom prst="rect">
            <a:avLst/>
          </a:prstGeom>
        </p:spPr>
        <p:txBody>
          <a:bodyPr spcFirstLastPara="1" vert="horz" wrap="square" lIns="121900" tIns="121900" rIns="121900" bIns="121900" rtlCol="0" anchor="t" anchorCtr="0">
            <a:normAutofit/>
          </a:bodyPr>
          <a:lstStyle/>
          <a:p>
            <a:pPr marL="0" indent="0">
              <a:buNone/>
            </a:pPr>
            <a:r>
              <a:rPr lang="en" sz="2000" dirty="0"/>
              <a:t>To solve the nonlinear problem shown here, we need to create a feature cross.</a:t>
            </a:r>
            <a:endParaRPr sz="2000" dirty="0"/>
          </a:p>
          <a:p>
            <a:pPr marL="0" indent="0">
              <a:spcBef>
                <a:spcPts val="1600"/>
              </a:spcBef>
              <a:buNone/>
            </a:pPr>
            <a:r>
              <a:rPr lang="en" sz="2000" dirty="0"/>
              <a:t>A </a:t>
            </a:r>
            <a:r>
              <a:rPr lang="en" sz="2000" b="1" dirty="0"/>
              <a:t>feature cross</a:t>
            </a:r>
            <a:r>
              <a:rPr lang="en" sz="2000" dirty="0"/>
              <a:t> is a synthetic feature that encodes nonlinearity in the feature space by multiplying two or more input features together.</a:t>
            </a:r>
            <a:endParaRPr sz="2000" dirty="0"/>
          </a:p>
          <a:p>
            <a:pPr marL="0" indent="0">
              <a:spcBef>
                <a:spcPts val="1600"/>
              </a:spcBef>
              <a:buNone/>
            </a:pPr>
            <a:endParaRPr sz="2000" dirty="0"/>
          </a:p>
          <a:p>
            <a:pPr marL="0" indent="609585">
              <a:spcBef>
                <a:spcPts val="1600"/>
              </a:spcBef>
              <a:buNone/>
            </a:pPr>
            <a:r>
              <a:rPr lang="en" sz="2000" dirty="0">
                <a:solidFill>
                  <a:srgbClr val="4A86E8"/>
                </a:solidFill>
              </a:rPr>
              <a:t>x</a:t>
            </a:r>
            <a:r>
              <a:rPr lang="en" sz="2000" baseline="-25000" dirty="0">
                <a:solidFill>
                  <a:srgbClr val="4A86E8"/>
                </a:solidFill>
              </a:rPr>
              <a:t>3</a:t>
            </a:r>
            <a:r>
              <a:rPr lang="en" sz="2000" dirty="0">
                <a:solidFill>
                  <a:srgbClr val="4A86E8"/>
                </a:solidFill>
              </a:rPr>
              <a:t> = x</a:t>
            </a:r>
            <a:r>
              <a:rPr lang="en" sz="2000" baseline="-25000" dirty="0">
                <a:solidFill>
                  <a:srgbClr val="4A86E8"/>
                </a:solidFill>
              </a:rPr>
              <a:t>1</a:t>
            </a:r>
            <a:r>
              <a:rPr lang="en" sz="2000" dirty="0">
                <a:solidFill>
                  <a:srgbClr val="4A86E8"/>
                </a:solidFill>
              </a:rPr>
              <a:t> * x</a:t>
            </a:r>
            <a:r>
              <a:rPr lang="en" sz="2000" baseline="-25000" dirty="0">
                <a:solidFill>
                  <a:srgbClr val="4A86E8"/>
                </a:solidFill>
              </a:rPr>
              <a:t>2</a:t>
            </a:r>
            <a:endParaRPr sz="2000" baseline="-25000" dirty="0"/>
          </a:p>
          <a:p>
            <a:pPr marL="0" indent="0">
              <a:spcBef>
                <a:spcPts val="1600"/>
              </a:spcBef>
              <a:buNone/>
            </a:pPr>
            <a:r>
              <a:rPr lang="en" sz="2000" dirty="0"/>
              <a:t>We treat this newly minted feature cross just like any other feature. The linear formula becomes:</a:t>
            </a:r>
            <a:endParaRPr sz="2000" dirty="0"/>
          </a:p>
          <a:p>
            <a:pPr marL="0" indent="609585">
              <a:spcBef>
                <a:spcPts val="1600"/>
              </a:spcBef>
              <a:spcAft>
                <a:spcPts val="1600"/>
              </a:spcAft>
              <a:buNone/>
            </a:pPr>
            <a:r>
              <a:rPr lang="en" sz="2000" dirty="0">
                <a:solidFill>
                  <a:schemeClr val="accent1"/>
                </a:solidFill>
              </a:rPr>
              <a:t>y = </a:t>
            </a:r>
            <a:r>
              <a:rPr lang="en" sz="2000" dirty="0">
                <a:solidFill>
                  <a:schemeClr val="accent1"/>
                </a:solidFill>
                <a:latin typeface="Symbol" panose="05050102010706020507" pitchFamily="18" charset="2"/>
              </a:rPr>
              <a:t>q</a:t>
            </a:r>
            <a:r>
              <a:rPr lang="en" sz="2000" baseline="-25000" dirty="0">
                <a:solidFill>
                  <a:schemeClr val="accent1"/>
                </a:solidFill>
              </a:rPr>
              <a:t>0</a:t>
            </a:r>
            <a:r>
              <a:rPr lang="en" sz="2000" dirty="0">
                <a:solidFill>
                  <a:schemeClr val="accent1"/>
                </a:solidFill>
              </a:rPr>
              <a:t> + </a:t>
            </a:r>
            <a:r>
              <a:rPr lang="en" sz="2000" dirty="0">
                <a:solidFill>
                  <a:schemeClr val="accent1"/>
                </a:solidFill>
                <a:latin typeface="Symbol" panose="05050102010706020507" pitchFamily="18" charset="2"/>
              </a:rPr>
              <a:t>q</a:t>
            </a:r>
            <a:r>
              <a:rPr lang="en" sz="2000" baseline="-25000" dirty="0">
                <a:solidFill>
                  <a:schemeClr val="accent1"/>
                </a:solidFill>
              </a:rPr>
              <a:t>1</a:t>
            </a:r>
            <a:r>
              <a:rPr lang="en" sz="2000" dirty="0">
                <a:solidFill>
                  <a:schemeClr val="accent1"/>
                </a:solidFill>
              </a:rPr>
              <a:t>*x</a:t>
            </a:r>
            <a:r>
              <a:rPr lang="en" sz="2000" baseline="-25000" dirty="0">
                <a:solidFill>
                  <a:schemeClr val="accent1"/>
                </a:solidFill>
              </a:rPr>
              <a:t>1</a:t>
            </a:r>
            <a:r>
              <a:rPr lang="en" sz="2000" dirty="0">
                <a:solidFill>
                  <a:schemeClr val="accent1"/>
                </a:solidFill>
              </a:rPr>
              <a:t> + </a:t>
            </a:r>
            <a:r>
              <a:rPr lang="en" sz="2000" dirty="0">
                <a:solidFill>
                  <a:schemeClr val="accent1"/>
                </a:solidFill>
                <a:latin typeface="Symbol" panose="05050102010706020507" pitchFamily="18" charset="2"/>
              </a:rPr>
              <a:t>q</a:t>
            </a:r>
            <a:r>
              <a:rPr lang="en" sz="2000" baseline="-25000" dirty="0">
                <a:solidFill>
                  <a:schemeClr val="accent1"/>
                </a:solidFill>
              </a:rPr>
              <a:t>2</a:t>
            </a:r>
            <a:r>
              <a:rPr lang="en" sz="2000" dirty="0">
                <a:solidFill>
                  <a:schemeClr val="accent1"/>
                </a:solidFill>
              </a:rPr>
              <a:t>*x</a:t>
            </a:r>
            <a:r>
              <a:rPr lang="en" sz="2000" baseline="-25000" dirty="0">
                <a:solidFill>
                  <a:schemeClr val="accent1"/>
                </a:solidFill>
              </a:rPr>
              <a:t>2</a:t>
            </a:r>
            <a:r>
              <a:rPr lang="en" sz="2000" dirty="0">
                <a:solidFill>
                  <a:schemeClr val="accent1"/>
                </a:solidFill>
              </a:rPr>
              <a:t> + </a:t>
            </a:r>
            <a:r>
              <a:rPr lang="en" sz="2000" dirty="0">
                <a:solidFill>
                  <a:schemeClr val="accent1"/>
                </a:solidFill>
                <a:latin typeface="Symbol" panose="05050102010706020507" pitchFamily="18" charset="2"/>
              </a:rPr>
              <a:t>q</a:t>
            </a:r>
            <a:r>
              <a:rPr lang="en" sz="2000" baseline="-25000" dirty="0">
                <a:solidFill>
                  <a:schemeClr val="accent1"/>
                </a:solidFill>
              </a:rPr>
              <a:t>3</a:t>
            </a:r>
            <a:r>
              <a:rPr lang="en" sz="2000" dirty="0">
                <a:solidFill>
                  <a:schemeClr val="accent1"/>
                </a:solidFill>
              </a:rPr>
              <a:t>*x</a:t>
            </a:r>
            <a:r>
              <a:rPr lang="en" sz="2000" baseline="-25000" dirty="0">
                <a:solidFill>
                  <a:schemeClr val="accent1"/>
                </a:solidFill>
              </a:rPr>
              <a:t>3</a:t>
            </a:r>
            <a:endParaRPr sz="2000" baseline="-25000" dirty="0">
              <a:solidFill>
                <a:schemeClr val="accent1"/>
              </a:solidFill>
            </a:endParaRPr>
          </a:p>
        </p:txBody>
      </p:sp>
      <p:pic>
        <p:nvPicPr>
          <p:cNvPr id="83" name="Google Shape;83;p17"/>
          <p:cNvPicPr preferRelativeResize="0"/>
          <p:nvPr/>
        </p:nvPicPr>
        <p:blipFill>
          <a:blip r:embed="rId3">
            <a:alphaModFix/>
          </a:blip>
          <a:stretch>
            <a:fillRect/>
          </a:stretch>
        </p:blipFill>
        <p:spPr>
          <a:xfrm>
            <a:off x="812885" y="1731700"/>
            <a:ext cx="3822700" cy="3810000"/>
          </a:xfrm>
          <a:prstGeom prst="rect">
            <a:avLst/>
          </a:prstGeom>
          <a:noFill/>
          <a:ln>
            <a:noFill/>
          </a:ln>
        </p:spPr>
      </p:pic>
      <p:sp>
        <p:nvSpPr>
          <p:cNvPr id="84" name="Google Shape;84;p17"/>
          <p:cNvSpPr txBox="1"/>
          <p:nvPr/>
        </p:nvSpPr>
        <p:spPr>
          <a:xfrm>
            <a:off x="2198967" y="5692834"/>
            <a:ext cx="537600" cy="615513"/>
          </a:xfrm>
          <a:prstGeom prst="rect">
            <a:avLst/>
          </a:prstGeom>
          <a:noFill/>
          <a:ln>
            <a:noFill/>
          </a:ln>
        </p:spPr>
        <p:txBody>
          <a:bodyPr spcFirstLastPara="1" wrap="square" lIns="121900" tIns="121900" rIns="121900" bIns="121900" anchor="t" anchorCtr="0">
            <a:spAutoFit/>
          </a:bodyPr>
          <a:lstStyle/>
          <a:p>
            <a:r>
              <a:rPr lang="en" sz="2400"/>
              <a:t>x1</a:t>
            </a:r>
            <a:endParaRPr sz="2400"/>
          </a:p>
        </p:txBody>
      </p:sp>
      <p:sp>
        <p:nvSpPr>
          <p:cNvPr id="85" name="Google Shape;85;p17"/>
          <p:cNvSpPr txBox="1"/>
          <p:nvPr/>
        </p:nvSpPr>
        <p:spPr>
          <a:xfrm>
            <a:off x="166567" y="3220668"/>
            <a:ext cx="537600" cy="615513"/>
          </a:xfrm>
          <a:prstGeom prst="rect">
            <a:avLst/>
          </a:prstGeom>
          <a:noFill/>
          <a:ln>
            <a:noFill/>
          </a:ln>
        </p:spPr>
        <p:txBody>
          <a:bodyPr spcFirstLastPara="1" wrap="square" lIns="121900" tIns="121900" rIns="121900" bIns="121900" anchor="t" anchorCtr="0">
            <a:spAutoFit/>
          </a:bodyPr>
          <a:lstStyle/>
          <a:p>
            <a:r>
              <a:rPr lang="en" sz="2400"/>
              <a:t>x2</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5600" y="398733"/>
            <a:ext cx="9589600" cy="1007600"/>
          </a:xfrm>
          <a:prstGeom prst="rect">
            <a:avLst/>
          </a:prstGeom>
        </p:spPr>
        <p:txBody>
          <a:bodyPr spcFirstLastPara="1" vert="horz" wrap="square" lIns="121900" tIns="121900" rIns="121900" bIns="121900" rtlCol="0" anchor="b" anchorCtr="0">
            <a:normAutofit/>
          </a:bodyPr>
          <a:lstStyle/>
          <a:p>
            <a:r>
              <a:rPr lang="en"/>
              <a:t>Non-linear data</a:t>
            </a:r>
            <a:endParaRPr/>
          </a:p>
        </p:txBody>
      </p:sp>
      <p:sp>
        <p:nvSpPr>
          <p:cNvPr id="82" name="Google Shape;82;p17"/>
          <p:cNvSpPr txBox="1">
            <a:spLocks noGrp="1"/>
          </p:cNvSpPr>
          <p:nvPr>
            <p:ph type="body" idx="1"/>
          </p:nvPr>
        </p:nvSpPr>
        <p:spPr>
          <a:xfrm>
            <a:off x="5192000" y="1406333"/>
            <a:ext cx="6316000" cy="4514800"/>
          </a:xfrm>
          <a:prstGeom prst="rect">
            <a:avLst/>
          </a:prstGeom>
        </p:spPr>
        <p:txBody>
          <a:bodyPr spcFirstLastPara="1" vert="horz" wrap="square" lIns="121900" tIns="121900" rIns="121900" bIns="121900" rtlCol="0" anchor="t" anchorCtr="0">
            <a:normAutofit/>
          </a:bodyPr>
          <a:lstStyle/>
          <a:p>
            <a:pPr marL="0" indent="0">
              <a:buNone/>
            </a:pPr>
            <a:r>
              <a:rPr lang="en-US" sz="2000" dirty="0"/>
              <a:t>With this feature cross, </a:t>
            </a:r>
          </a:p>
          <a:p>
            <a:pPr marL="0" indent="0">
              <a:buNone/>
            </a:pPr>
            <a:endParaRPr lang="en-US" sz="2000" dirty="0"/>
          </a:p>
          <a:p>
            <a:pPr marL="0" indent="609585">
              <a:spcBef>
                <a:spcPts val="1600"/>
              </a:spcBef>
              <a:buNone/>
            </a:pPr>
            <a:r>
              <a:rPr lang="en-US" sz="2000" dirty="0">
                <a:solidFill>
                  <a:srgbClr val="4A86E8"/>
                </a:solidFill>
              </a:rPr>
              <a:t>x</a:t>
            </a:r>
            <a:r>
              <a:rPr lang="en-US" sz="2000" baseline="-25000" dirty="0">
                <a:solidFill>
                  <a:srgbClr val="4A86E8"/>
                </a:solidFill>
              </a:rPr>
              <a:t>3</a:t>
            </a:r>
            <a:r>
              <a:rPr lang="en-US" sz="2000" dirty="0">
                <a:solidFill>
                  <a:srgbClr val="4A86E8"/>
                </a:solidFill>
              </a:rPr>
              <a:t> = x</a:t>
            </a:r>
            <a:r>
              <a:rPr lang="en-US" sz="2000" baseline="-25000" dirty="0">
                <a:solidFill>
                  <a:srgbClr val="4A86E8"/>
                </a:solidFill>
              </a:rPr>
              <a:t>1</a:t>
            </a:r>
            <a:r>
              <a:rPr lang="en-US" sz="2000" dirty="0">
                <a:solidFill>
                  <a:srgbClr val="4A86E8"/>
                </a:solidFill>
              </a:rPr>
              <a:t> * x</a:t>
            </a:r>
            <a:r>
              <a:rPr lang="en-US" sz="2000" baseline="-25000" dirty="0">
                <a:solidFill>
                  <a:srgbClr val="4A86E8"/>
                </a:solidFill>
              </a:rPr>
              <a:t>2</a:t>
            </a:r>
            <a:endParaRPr lang="en-US" sz="2000" baseline="-25000" dirty="0"/>
          </a:p>
          <a:p>
            <a:pPr marL="0" indent="0">
              <a:buNone/>
            </a:pPr>
            <a:endParaRPr lang="en-US" sz="2000" dirty="0"/>
          </a:p>
          <a:p>
            <a:pPr marL="0" indent="0">
              <a:buNone/>
            </a:pPr>
            <a:endParaRPr lang="en-US" sz="2000" dirty="0"/>
          </a:p>
          <a:p>
            <a:pPr marL="0" indent="0">
              <a:buNone/>
            </a:pPr>
            <a:r>
              <a:rPr lang="en-US" sz="2000" i="1" dirty="0"/>
              <a:t>We can learn a non-linear separation boundary</a:t>
            </a: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r>
              <a:rPr lang="en-US" sz="2000" i="1" dirty="0">
                <a:solidFill>
                  <a:schemeClr val="accent1"/>
                </a:solidFill>
              </a:rPr>
              <a:t>Is this true?</a:t>
            </a:r>
          </a:p>
        </p:txBody>
      </p:sp>
      <p:pic>
        <p:nvPicPr>
          <p:cNvPr id="83" name="Google Shape;83;p17"/>
          <p:cNvPicPr preferRelativeResize="0"/>
          <p:nvPr/>
        </p:nvPicPr>
        <p:blipFill>
          <a:blip r:embed="rId3">
            <a:alphaModFix/>
          </a:blip>
          <a:stretch>
            <a:fillRect/>
          </a:stretch>
        </p:blipFill>
        <p:spPr>
          <a:xfrm>
            <a:off x="812885" y="1731700"/>
            <a:ext cx="3822700" cy="3810000"/>
          </a:xfrm>
          <a:prstGeom prst="rect">
            <a:avLst/>
          </a:prstGeom>
          <a:noFill/>
          <a:ln>
            <a:noFill/>
          </a:ln>
        </p:spPr>
      </p:pic>
      <p:sp>
        <p:nvSpPr>
          <p:cNvPr id="84" name="Google Shape;84;p17"/>
          <p:cNvSpPr txBox="1"/>
          <p:nvPr/>
        </p:nvSpPr>
        <p:spPr>
          <a:xfrm>
            <a:off x="2198967" y="5692834"/>
            <a:ext cx="537600" cy="615513"/>
          </a:xfrm>
          <a:prstGeom prst="rect">
            <a:avLst/>
          </a:prstGeom>
          <a:noFill/>
          <a:ln>
            <a:noFill/>
          </a:ln>
        </p:spPr>
        <p:txBody>
          <a:bodyPr spcFirstLastPara="1" wrap="square" lIns="121900" tIns="121900" rIns="121900" bIns="121900" anchor="t" anchorCtr="0">
            <a:spAutoFit/>
          </a:bodyPr>
          <a:lstStyle/>
          <a:p>
            <a:r>
              <a:rPr lang="en" sz="2400"/>
              <a:t>x1</a:t>
            </a:r>
            <a:endParaRPr sz="2400"/>
          </a:p>
        </p:txBody>
      </p:sp>
      <p:sp>
        <p:nvSpPr>
          <p:cNvPr id="85" name="Google Shape;85;p17"/>
          <p:cNvSpPr txBox="1"/>
          <p:nvPr/>
        </p:nvSpPr>
        <p:spPr>
          <a:xfrm>
            <a:off x="166567" y="3220668"/>
            <a:ext cx="537600" cy="615513"/>
          </a:xfrm>
          <a:prstGeom prst="rect">
            <a:avLst/>
          </a:prstGeom>
          <a:noFill/>
          <a:ln>
            <a:noFill/>
          </a:ln>
        </p:spPr>
        <p:txBody>
          <a:bodyPr spcFirstLastPara="1" wrap="square" lIns="121900" tIns="121900" rIns="121900" bIns="121900" anchor="t" anchorCtr="0">
            <a:spAutoFit/>
          </a:bodyPr>
          <a:lstStyle/>
          <a:p>
            <a:r>
              <a:rPr lang="en" sz="2400"/>
              <a:t>x2</a:t>
            </a:r>
            <a:endParaRPr sz="2400"/>
          </a:p>
        </p:txBody>
      </p:sp>
      <p:grpSp>
        <p:nvGrpSpPr>
          <p:cNvPr id="7" name="Group 6">
            <a:extLst>
              <a:ext uri="{FF2B5EF4-FFF2-40B4-BE49-F238E27FC236}">
                <a16:creationId xmlns:a16="http://schemas.microsoft.com/office/drawing/2014/main" id="{A129E6A5-35D9-4449-B496-EF7658CB074C}"/>
              </a:ext>
            </a:extLst>
          </p:cNvPr>
          <p:cNvGrpSpPr/>
          <p:nvPr/>
        </p:nvGrpSpPr>
        <p:grpSpPr>
          <a:xfrm>
            <a:off x="630895" y="1704600"/>
            <a:ext cx="4027320" cy="4078080"/>
            <a:chOff x="630895" y="1704600"/>
            <a:chExt cx="4027320" cy="407808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11F69C6-5169-4664-AE3B-6AA952277974}"/>
                    </a:ext>
                  </a:extLst>
                </p14:cNvPr>
                <p14:cNvContentPartPr/>
                <p14:nvPr/>
              </p14:nvContentPartPr>
              <p14:xfrm>
                <a:off x="630895" y="1704600"/>
                <a:ext cx="2138760" cy="2472840"/>
              </p14:xfrm>
            </p:contentPart>
          </mc:Choice>
          <mc:Fallback xmlns="">
            <p:pic>
              <p:nvPicPr>
                <p:cNvPr id="5" name="Ink 4">
                  <a:extLst>
                    <a:ext uri="{FF2B5EF4-FFF2-40B4-BE49-F238E27FC236}">
                      <a16:creationId xmlns:a16="http://schemas.microsoft.com/office/drawing/2014/main" id="{411F69C6-5169-4664-AE3B-6AA952277974}"/>
                    </a:ext>
                  </a:extLst>
                </p:cNvPr>
                <p:cNvPicPr/>
                <p:nvPr/>
              </p:nvPicPr>
              <p:blipFill>
                <a:blip r:embed="rId5"/>
                <a:stretch>
                  <a:fillRect/>
                </a:stretch>
              </p:blipFill>
              <p:spPr>
                <a:xfrm>
                  <a:off x="622255" y="1695960"/>
                  <a:ext cx="2156400" cy="249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E37A17C-023E-43CC-964D-EBB88F55033F}"/>
                    </a:ext>
                  </a:extLst>
                </p14:cNvPr>
                <p14:cNvContentPartPr/>
                <p14:nvPr/>
              </p14:nvContentPartPr>
              <p14:xfrm>
                <a:off x="2804215" y="3286440"/>
                <a:ext cx="1854000" cy="2496240"/>
              </p14:xfrm>
            </p:contentPart>
          </mc:Choice>
          <mc:Fallback xmlns="">
            <p:pic>
              <p:nvPicPr>
                <p:cNvPr id="6" name="Ink 5">
                  <a:extLst>
                    <a:ext uri="{FF2B5EF4-FFF2-40B4-BE49-F238E27FC236}">
                      <a16:creationId xmlns:a16="http://schemas.microsoft.com/office/drawing/2014/main" id="{BE37A17C-023E-43CC-964D-EBB88F55033F}"/>
                    </a:ext>
                  </a:extLst>
                </p:cNvPr>
                <p:cNvPicPr/>
                <p:nvPr/>
              </p:nvPicPr>
              <p:blipFill>
                <a:blip r:embed="rId7"/>
                <a:stretch>
                  <a:fillRect/>
                </a:stretch>
              </p:blipFill>
              <p:spPr>
                <a:xfrm>
                  <a:off x="2795215" y="3277800"/>
                  <a:ext cx="1871640" cy="2513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A624B925-97F6-408D-B6ED-DCA995412DAA}"/>
                  </a:ext>
                </a:extLst>
              </p14:cNvPr>
              <p14:cNvContentPartPr/>
              <p14:nvPr/>
            </p14:nvContentPartPr>
            <p14:xfrm>
              <a:off x="10193935" y="3286440"/>
              <a:ext cx="360" cy="360"/>
            </p14:xfrm>
          </p:contentPart>
        </mc:Choice>
        <mc:Fallback xmlns="">
          <p:pic>
            <p:nvPicPr>
              <p:cNvPr id="8" name="Ink 7">
                <a:extLst>
                  <a:ext uri="{FF2B5EF4-FFF2-40B4-BE49-F238E27FC236}">
                    <a16:creationId xmlns:a16="http://schemas.microsoft.com/office/drawing/2014/main" id="{A624B925-97F6-408D-B6ED-DCA995412DAA}"/>
                  </a:ext>
                </a:extLst>
              </p:cNvPr>
              <p:cNvPicPr/>
              <p:nvPr/>
            </p:nvPicPr>
            <p:blipFill>
              <a:blip r:embed="rId9"/>
              <a:stretch>
                <a:fillRect/>
              </a:stretch>
            </p:blipFill>
            <p:spPr>
              <a:xfrm>
                <a:off x="10185295" y="3277800"/>
                <a:ext cx="18000" cy="18000"/>
              </a:xfrm>
              <a:prstGeom prst="rect">
                <a:avLst/>
              </a:prstGeom>
            </p:spPr>
          </p:pic>
        </mc:Fallback>
      </mc:AlternateContent>
    </p:spTree>
    <p:extLst>
      <p:ext uri="{BB962C8B-B14F-4D97-AF65-F5344CB8AC3E}">
        <p14:creationId xmlns:p14="http://schemas.microsoft.com/office/powerpoint/2010/main" val="178018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5600" y="398733"/>
            <a:ext cx="9589600" cy="1007600"/>
          </a:xfrm>
          <a:prstGeom prst="rect">
            <a:avLst/>
          </a:prstGeom>
        </p:spPr>
        <p:txBody>
          <a:bodyPr spcFirstLastPara="1" vert="horz" wrap="square" lIns="121900" tIns="121900" rIns="121900" bIns="121900" rtlCol="0" anchor="b" anchorCtr="0">
            <a:normAutofit/>
          </a:bodyPr>
          <a:lstStyle/>
          <a:p>
            <a:r>
              <a:rPr lang="en" dirty="0"/>
              <a:t>Non-linear data</a:t>
            </a:r>
            <a:endParaRPr dirty="0"/>
          </a:p>
        </p:txBody>
      </p:sp>
      <p:sp>
        <p:nvSpPr>
          <p:cNvPr id="82" name="Google Shape;82;p17"/>
          <p:cNvSpPr txBox="1">
            <a:spLocks noGrp="1"/>
          </p:cNvSpPr>
          <p:nvPr>
            <p:ph type="body" idx="1"/>
          </p:nvPr>
        </p:nvSpPr>
        <p:spPr>
          <a:xfrm>
            <a:off x="5192000" y="1406333"/>
            <a:ext cx="6316000" cy="4514800"/>
          </a:xfrm>
          <a:prstGeom prst="rect">
            <a:avLst/>
          </a:prstGeom>
        </p:spPr>
        <p:txBody>
          <a:bodyPr spcFirstLastPara="1" vert="horz" wrap="square" lIns="121900" tIns="121900" rIns="121900" bIns="121900" rtlCol="0" anchor="t" anchorCtr="0">
            <a:normAutofit/>
          </a:bodyPr>
          <a:lstStyle/>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r>
              <a:rPr lang="en-US" sz="2000" dirty="0"/>
              <a:t>But, </a:t>
            </a:r>
            <a:r>
              <a:rPr lang="en-US" sz="2000" dirty="0">
                <a:solidFill>
                  <a:schemeClr val="accent1"/>
                </a:solidFill>
                <a:latin typeface="Symbol" panose="05050102010706020507" pitchFamily="18" charset="2"/>
              </a:rPr>
              <a:t>q</a:t>
            </a:r>
            <a:r>
              <a:rPr lang="en-US" sz="2000" baseline="-25000" dirty="0">
                <a:solidFill>
                  <a:schemeClr val="accent1"/>
                </a:solidFill>
              </a:rPr>
              <a:t>0</a:t>
            </a:r>
            <a:r>
              <a:rPr lang="en-US" sz="2000" dirty="0">
                <a:solidFill>
                  <a:schemeClr val="accent1"/>
                </a:solidFill>
              </a:rPr>
              <a:t> + </a:t>
            </a:r>
            <a:r>
              <a:rPr lang="en-US" sz="2000" dirty="0">
                <a:solidFill>
                  <a:schemeClr val="accent1"/>
                </a:solidFill>
                <a:latin typeface="Symbol" panose="05050102010706020507" pitchFamily="18" charset="2"/>
              </a:rPr>
              <a:t>q</a:t>
            </a:r>
            <a:r>
              <a:rPr lang="en-US" sz="2000" baseline="-25000" dirty="0">
                <a:solidFill>
                  <a:schemeClr val="accent1"/>
                </a:solidFill>
              </a:rPr>
              <a:t>1</a:t>
            </a:r>
            <a:r>
              <a:rPr lang="en-US" sz="2000" dirty="0">
                <a:solidFill>
                  <a:schemeClr val="accent1"/>
                </a:solidFill>
              </a:rPr>
              <a:t>*x</a:t>
            </a:r>
            <a:r>
              <a:rPr lang="en-US" sz="2000" baseline="-25000" dirty="0">
                <a:solidFill>
                  <a:schemeClr val="accent1"/>
                </a:solidFill>
              </a:rPr>
              <a:t>1</a:t>
            </a:r>
            <a:r>
              <a:rPr lang="en-US" sz="2000" dirty="0">
                <a:solidFill>
                  <a:schemeClr val="accent1"/>
                </a:solidFill>
              </a:rPr>
              <a:t> + </a:t>
            </a:r>
            <a:r>
              <a:rPr lang="en-US" sz="2000" dirty="0">
                <a:solidFill>
                  <a:schemeClr val="accent1"/>
                </a:solidFill>
                <a:latin typeface="Symbol" panose="05050102010706020507" pitchFamily="18" charset="2"/>
              </a:rPr>
              <a:t>q</a:t>
            </a:r>
            <a:r>
              <a:rPr lang="en-US" sz="2000" baseline="-25000" dirty="0">
                <a:solidFill>
                  <a:schemeClr val="accent1"/>
                </a:solidFill>
              </a:rPr>
              <a:t>2</a:t>
            </a:r>
            <a:r>
              <a:rPr lang="en-US" sz="2000" dirty="0">
                <a:solidFill>
                  <a:schemeClr val="accent1"/>
                </a:solidFill>
              </a:rPr>
              <a:t>*x</a:t>
            </a:r>
            <a:r>
              <a:rPr lang="en-US" sz="2000" baseline="-25000" dirty="0">
                <a:solidFill>
                  <a:schemeClr val="accent1"/>
                </a:solidFill>
              </a:rPr>
              <a:t>2</a:t>
            </a:r>
            <a:r>
              <a:rPr lang="en-US" sz="2000" dirty="0">
                <a:solidFill>
                  <a:schemeClr val="accent1"/>
                </a:solidFill>
              </a:rPr>
              <a:t> + </a:t>
            </a:r>
            <a:r>
              <a:rPr lang="en-US" sz="2000" dirty="0">
                <a:solidFill>
                  <a:schemeClr val="accent1"/>
                </a:solidFill>
                <a:latin typeface="Symbol" panose="05050102010706020507" pitchFamily="18" charset="2"/>
              </a:rPr>
              <a:t>q</a:t>
            </a:r>
            <a:r>
              <a:rPr lang="en-US" sz="2000" baseline="-25000" dirty="0">
                <a:solidFill>
                  <a:schemeClr val="accent1"/>
                </a:solidFill>
              </a:rPr>
              <a:t>3</a:t>
            </a:r>
            <a:r>
              <a:rPr lang="en-US" sz="2000" dirty="0">
                <a:solidFill>
                  <a:schemeClr val="accent1"/>
                </a:solidFill>
              </a:rPr>
              <a:t>*x</a:t>
            </a:r>
            <a:r>
              <a:rPr lang="en-US" sz="2000" baseline="-25000" dirty="0">
                <a:solidFill>
                  <a:schemeClr val="accent1"/>
                </a:solidFill>
              </a:rPr>
              <a:t>3 </a:t>
            </a:r>
          </a:p>
          <a:p>
            <a:pPr marL="0" indent="0">
              <a:buNone/>
            </a:pPr>
            <a:endParaRPr lang="en-US" sz="2000" baseline="-25000" dirty="0">
              <a:solidFill>
                <a:schemeClr val="accent1"/>
              </a:solidFill>
            </a:endParaRPr>
          </a:p>
          <a:p>
            <a:pPr marL="0" indent="0">
              <a:buNone/>
            </a:pPr>
            <a:r>
              <a:rPr lang="en-US" sz="2000" dirty="0"/>
              <a:t>is still an equation a linear boundary (line, … etc.)</a:t>
            </a:r>
          </a:p>
          <a:p>
            <a:pPr marL="0" indent="0">
              <a:buNone/>
            </a:pPr>
            <a:endParaRPr lang="en-US" sz="2000" dirty="0"/>
          </a:p>
          <a:p>
            <a:pPr marL="0" indent="0">
              <a:buNone/>
            </a:pPr>
            <a:endParaRPr lang="en-US" sz="2000" dirty="0"/>
          </a:p>
          <a:p>
            <a:pPr marL="0" indent="0">
              <a:buNone/>
            </a:pPr>
            <a:r>
              <a:rPr lang="en-US" sz="2000" b="1" dirty="0"/>
              <a:t>Logistic Regression can only learn linear boundaries</a:t>
            </a:r>
          </a:p>
          <a:p>
            <a:pPr marL="0" indent="0">
              <a:buNone/>
            </a:pPr>
            <a:endParaRPr lang="en-US" sz="2000" b="1" dirty="0"/>
          </a:p>
          <a:p>
            <a:pPr marL="0" indent="0">
              <a:buNone/>
            </a:pPr>
            <a:endParaRPr lang="en-US" sz="2000" i="1" dirty="0"/>
          </a:p>
          <a:p>
            <a:pPr marL="0" indent="0">
              <a:buNone/>
            </a:pPr>
            <a:endParaRPr lang="en-US" sz="2000" i="1" dirty="0"/>
          </a:p>
          <a:p>
            <a:pPr marL="0" indent="0">
              <a:buNone/>
            </a:pPr>
            <a:r>
              <a:rPr lang="en-US" sz="2000" i="1" dirty="0"/>
              <a:t>So, how does this work?</a:t>
            </a:r>
          </a:p>
          <a:p>
            <a:pPr marL="0" indent="0">
              <a:buNone/>
            </a:pPr>
            <a:endParaRPr lang="en-US" sz="2000" dirty="0">
              <a:solidFill>
                <a:schemeClr val="accent1"/>
              </a:solidFill>
            </a:endParaRPr>
          </a:p>
        </p:txBody>
      </p:sp>
      <p:pic>
        <p:nvPicPr>
          <p:cNvPr id="83" name="Google Shape;83;p17"/>
          <p:cNvPicPr preferRelativeResize="0"/>
          <p:nvPr/>
        </p:nvPicPr>
        <p:blipFill>
          <a:blip r:embed="rId3">
            <a:alphaModFix/>
          </a:blip>
          <a:stretch>
            <a:fillRect/>
          </a:stretch>
        </p:blipFill>
        <p:spPr>
          <a:xfrm>
            <a:off x="812885" y="1731700"/>
            <a:ext cx="3822700" cy="3810000"/>
          </a:xfrm>
          <a:prstGeom prst="rect">
            <a:avLst/>
          </a:prstGeom>
          <a:noFill/>
          <a:ln>
            <a:noFill/>
          </a:ln>
        </p:spPr>
      </p:pic>
      <p:sp>
        <p:nvSpPr>
          <p:cNvPr id="84" name="Google Shape;84;p17"/>
          <p:cNvSpPr txBox="1"/>
          <p:nvPr/>
        </p:nvSpPr>
        <p:spPr>
          <a:xfrm>
            <a:off x="2198967" y="5692834"/>
            <a:ext cx="537600" cy="615513"/>
          </a:xfrm>
          <a:prstGeom prst="rect">
            <a:avLst/>
          </a:prstGeom>
          <a:noFill/>
          <a:ln>
            <a:noFill/>
          </a:ln>
        </p:spPr>
        <p:txBody>
          <a:bodyPr spcFirstLastPara="1" wrap="square" lIns="121900" tIns="121900" rIns="121900" bIns="121900" anchor="t" anchorCtr="0">
            <a:spAutoFit/>
          </a:bodyPr>
          <a:lstStyle/>
          <a:p>
            <a:r>
              <a:rPr lang="en" sz="2400" dirty="0"/>
              <a:t>x1</a:t>
            </a:r>
            <a:endParaRPr sz="2400" dirty="0"/>
          </a:p>
        </p:txBody>
      </p:sp>
      <p:sp>
        <p:nvSpPr>
          <p:cNvPr id="85" name="Google Shape;85;p17"/>
          <p:cNvSpPr txBox="1"/>
          <p:nvPr/>
        </p:nvSpPr>
        <p:spPr>
          <a:xfrm>
            <a:off x="166567" y="3220668"/>
            <a:ext cx="537600" cy="615513"/>
          </a:xfrm>
          <a:prstGeom prst="rect">
            <a:avLst/>
          </a:prstGeom>
          <a:noFill/>
          <a:ln>
            <a:noFill/>
          </a:ln>
        </p:spPr>
        <p:txBody>
          <a:bodyPr spcFirstLastPara="1" wrap="square" lIns="121900" tIns="121900" rIns="121900" bIns="121900" anchor="t" anchorCtr="0">
            <a:spAutoFit/>
          </a:bodyPr>
          <a:lstStyle/>
          <a:p>
            <a:r>
              <a:rPr lang="en" sz="2400"/>
              <a:t>x2</a:t>
            </a:r>
            <a:endParaRPr sz="2400"/>
          </a:p>
        </p:txBody>
      </p:sp>
      <p:grpSp>
        <p:nvGrpSpPr>
          <p:cNvPr id="7" name="Group 6">
            <a:extLst>
              <a:ext uri="{FF2B5EF4-FFF2-40B4-BE49-F238E27FC236}">
                <a16:creationId xmlns:a16="http://schemas.microsoft.com/office/drawing/2014/main" id="{A129E6A5-35D9-4449-B496-EF7658CB074C}"/>
              </a:ext>
            </a:extLst>
          </p:cNvPr>
          <p:cNvGrpSpPr/>
          <p:nvPr/>
        </p:nvGrpSpPr>
        <p:grpSpPr>
          <a:xfrm>
            <a:off x="630895" y="1704600"/>
            <a:ext cx="4027320" cy="4078080"/>
            <a:chOff x="630895" y="1704600"/>
            <a:chExt cx="4027320" cy="407808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11F69C6-5169-4664-AE3B-6AA952277974}"/>
                    </a:ext>
                  </a:extLst>
                </p14:cNvPr>
                <p14:cNvContentPartPr/>
                <p14:nvPr/>
              </p14:nvContentPartPr>
              <p14:xfrm>
                <a:off x="630895" y="1704600"/>
                <a:ext cx="2138760" cy="2472840"/>
              </p14:xfrm>
            </p:contentPart>
          </mc:Choice>
          <mc:Fallback xmlns="">
            <p:pic>
              <p:nvPicPr>
                <p:cNvPr id="5" name="Ink 4">
                  <a:extLst>
                    <a:ext uri="{FF2B5EF4-FFF2-40B4-BE49-F238E27FC236}">
                      <a16:creationId xmlns:a16="http://schemas.microsoft.com/office/drawing/2014/main" id="{411F69C6-5169-4664-AE3B-6AA952277974}"/>
                    </a:ext>
                  </a:extLst>
                </p:cNvPr>
                <p:cNvPicPr/>
                <p:nvPr/>
              </p:nvPicPr>
              <p:blipFill>
                <a:blip r:embed="rId5"/>
                <a:stretch>
                  <a:fillRect/>
                </a:stretch>
              </p:blipFill>
              <p:spPr>
                <a:xfrm>
                  <a:off x="622255" y="1695960"/>
                  <a:ext cx="2156400" cy="2490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BE37A17C-023E-43CC-964D-EBB88F55033F}"/>
                    </a:ext>
                  </a:extLst>
                </p14:cNvPr>
                <p14:cNvContentPartPr/>
                <p14:nvPr/>
              </p14:nvContentPartPr>
              <p14:xfrm>
                <a:off x="2804215" y="3286440"/>
                <a:ext cx="1854000" cy="2496240"/>
              </p14:xfrm>
            </p:contentPart>
          </mc:Choice>
          <mc:Fallback xmlns="">
            <p:pic>
              <p:nvPicPr>
                <p:cNvPr id="6" name="Ink 5">
                  <a:extLst>
                    <a:ext uri="{FF2B5EF4-FFF2-40B4-BE49-F238E27FC236}">
                      <a16:creationId xmlns:a16="http://schemas.microsoft.com/office/drawing/2014/main" id="{BE37A17C-023E-43CC-964D-EBB88F55033F}"/>
                    </a:ext>
                  </a:extLst>
                </p:cNvPr>
                <p:cNvPicPr/>
                <p:nvPr/>
              </p:nvPicPr>
              <p:blipFill>
                <a:blip r:embed="rId7"/>
                <a:stretch>
                  <a:fillRect/>
                </a:stretch>
              </p:blipFill>
              <p:spPr>
                <a:xfrm>
                  <a:off x="2795215" y="3277800"/>
                  <a:ext cx="1871640" cy="2513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A624B925-97F6-408D-B6ED-DCA995412DAA}"/>
                  </a:ext>
                </a:extLst>
              </p14:cNvPr>
              <p14:cNvContentPartPr/>
              <p14:nvPr/>
            </p14:nvContentPartPr>
            <p14:xfrm>
              <a:off x="10193935" y="3286440"/>
              <a:ext cx="360" cy="360"/>
            </p14:xfrm>
          </p:contentPart>
        </mc:Choice>
        <mc:Fallback xmlns="">
          <p:pic>
            <p:nvPicPr>
              <p:cNvPr id="8" name="Ink 7">
                <a:extLst>
                  <a:ext uri="{FF2B5EF4-FFF2-40B4-BE49-F238E27FC236}">
                    <a16:creationId xmlns:a16="http://schemas.microsoft.com/office/drawing/2014/main" id="{A624B925-97F6-408D-B6ED-DCA995412DAA}"/>
                  </a:ext>
                </a:extLst>
              </p:cNvPr>
              <p:cNvPicPr/>
              <p:nvPr/>
            </p:nvPicPr>
            <p:blipFill>
              <a:blip r:embed="rId9"/>
              <a:stretch>
                <a:fillRect/>
              </a:stretch>
            </p:blipFill>
            <p:spPr>
              <a:xfrm>
                <a:off x="10185295" y="3277800"/>
                <a:ext cx="18000" cy="18000"/>
              </a:xfrm>
              <a:prstGeom prst="rect">
                <a:avLst/>
              </a:prstGeom>
            </p:spPr>
          </p:pic>
        </mc:Fallback>
      </mc:AlternateContent>
    </p:spTree>
    <p:extLst>
      <p:ext uri="{BB962C8B-B14F-4D97-AF65-F5344CB8AC3E}">
        <p14:creationId xmlns:p14="http://schemas.microsoft.com/office/powerpoint/2010/main" val="383669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5600" y="398733"/>
            <a:ext cx="9589600" cy="1007600"/>
          </a:xfrm>
          <a:prstGeom prst="rect">
            <a:avLst/>
          </a:prstGeom>
        </p:spPr>
        <p:txBody>
          <a:bodyPr spcFirstLastPara="1" vert="horz" wrap="square" lIns="121900" tIns="121900" rIns="121900" bIns="121900" rtlCol="0" anchor="b" anchorCtr="0">
            <a:normAutofit/>
          </a:bodyPr>
          <a:lstStyle/>
          <a:p>
            <a:r>
              <a:rPr lang="en" dirty="0"/>
              <a:t>Non-linear data</a:t>
            </a:r>
            <a:endParaRPr dirty="0"/>
          </a:p>
        </p:txBody>
      </p:sp>
      <p:sp>
        <p:nvSpPr>
          <p:cNvPr id="82" name="Google Shape;82;p17"/>
          <p:cNvSpPr txBox="1">
            <a:spLocks noGrp="1"/>
          </p:cNvSpPr>
          <p:nvPr>
            <p:ph type="body" idx="1"/>
          </p:nvPr>
        </p:nvSpPr>
        <p:spPr>
          <a:xfrm>
            <a:off x="4808729" y="1171600"/>
            <a:ext cx="7113373" cy="4514800"/>
          </a:xfrm>
          <a:prstGeom prst="rect">
            <a:avLst/>
          </a:prstGeom>
        </p:spPr>
        <p:txBody>
          <a:bodyPr spcFirstLastPara="1" vert="horz" wrap="square" lIns="121900" tIns="121900" rIns="121900" bIns="121900" rtlCol="0" anchor="t" anchorCtr="0">
            <a:normAutofit/>
          </a:bodyPr>
          <a:lstStyle/>
          <a:p>
            <a:pPr marL="0" indent="0">
              <a:buNone/>
            </a:pPr>
            <a:endParaRPr lang="en-US" sz="2000" dirty="0">
              <a:solidFill>
                <a:schemeClr val="accent1"/>
              </a:solidFill>
            </a:endParaRPr>
          </a:p>
          <a:p>
            <a:pPr marL="0" indent="0">
              <a:buNone/>
            </a:pPr>
            <a:r>
              <a:rPr lang="en-US" sz="2000" b="1" dirty="0"/>
              <a:t>Without</a:t>
            </a:r>
            <a:r>
              <a:rPr lang="en-US" sz="2000" dirty="0"/>
              <a:t> feature cross we had two features:</a:t>
            </a:r>
          </a:p>
          <a:p>
            <a:pPr marL="0" indent="0">
              <a:buNone/>
            </a:pPr>
            <a:r>
              <a:rPr lang="en-US" sz="2000" dirty="0"/>
              <a:t>   (x</a:t>
            </a:r>
            <a:r>
              <a:rPr lang="en-US" sz="2000" baseline="-25000" dirty="0"/>
              <a:t>1, </a:t>
            </a:r>
            <a:r>
              <a:rPr lang="en-US" sz="2000" dirty="0"/>
              <a:t>x</a:t>
            </a:r>
            <a:r>
              <a:rPr lang="en-US" sz="2000" baseline="-25000" dirty="0"/>
              <a:t>2 </a:t>
            </a:r>
            <a:r>
              <a:rPr lang="en-US" sz="2000" dirty="0"/>
              <a:t>)   =&gt; </a:t>
            </a:r>
            <a:r>
              <a:rPr lang="en-US" sz="2000" b="1" dirty="0"/>
              <a:t>2-dimensional</a:t>
            </a:r>
            <a:r>
              <a:rPr lang="en-US" sz="2000" dirty="0"/>
              <a:t> feature space</a:t>
            </a:r>
            <a:endParaRPr lang="en-US" sz="2000" baseline="-25000" dirty="0"/>
          </a:p>
          <a:p>
            <a:pPr marL="0" indent="0">
              <a:buNone/>
            </a:pPr>
            <a:r>
              <a:rPr lang="en-US" sz="2000" baseline="-25000" dirty="0"/>
              <a:t>      </a:t>
            </a:r>
            <a:endParaRPr lang="en-US" sz="2000" dirty="0"/>
          </a:p>
          <a:p>
            <a:pPr marL="0" indent="0">
              <a:buNone/>
            </a:pPr>
            <a:endParaRPr lang="en-US" sz="2000" dirty="0"/>
          </a:p>
          <a:p>
            <a:pPr marL="0" indent="0">
              <a:buNone/>
            </a:pPr>
            <a:endParaRPr lang="en-US" sz="2000" dirty="0"/>
          </a:p>
          <a:p>
            <a:pPr marL="0" indent="0">
              <a:buNone/>
            </a:pPr>
            <a:r>
              <a:rPr lang="en-US" sz="2000" b="1" dirty="0"/>
              <a:t>With</a:t>
            </a:r>
            <a:r>
              <a:rPr lang="en-US" sz="2000" dirty="0"/>
              <a:t> feature cross: </a:t>
            </a:r>
            <a:r>
              <a:rPr lang="en-US" sz="2000" dirty="0">
                <a:solidFill>
                  <a:srgbClr val="4A86E8"/>
                </a:solidFill>
              </a:rPr>
              <a:t>x</a:t>
            </a:r>
            <a:r>
              <a:rPr lang="en-US" sz="2000" baseline="-25000" dirty="0">
                <a:solidFill>
                  <a:srgbClr val="4A86E8"/>
                </a:solidFill>
              </a:rPr>
              <a:t>3</a:t>
            </a:r>
            <a:r>
              <a:rPr lang="en-US" sz="2000" dirty="0">
                <a:solidFill>
                  <a:srgbClr val="4A86E8"/>
                </a:solidFill>
              </a:rPr>
              <a:t> = x</a:t>
            </a:r>
            <a:r>
              <a:rPr lang="en-US" sz="2000" baseline="-25000" dirty="0">
                <a:solidFill>
                  <a:srgbClr val="4A86E8"/>
                </a:solidFill>
              </a:rPr>
              <a:t>1</a:t>
            </a:r>
            <a:r>
              <a:rPr lang="en-US" sz="2000" dirty="0">
                <a:solidFill>
                  <a:srgbClr val="4A86E8"/>
                </a:solidFill>
              </a:rPr>
              <a:t> * x</a:t>
            </a:r>
            <a:r>
              <a:rPr lang="en-US" sz="2000" baseline="-25000" dirty="0">
                <a:solidFill>
                  <a:srgbClr val="4A86E8"/>
                </a:solidFill>
              </a:rPr>
              <a:t>2, </a:t>
            </a:r>
            <a:r>
              <a:rPr lang="en-US" sz="2000" dirty="0"/>
              <a:t>; three features </a:t>
            </a:r>
          </a:p>
          <a:p>
            <a:pPr marL="0" indent="0">
              <a:buNone/>
            </a:pPr>
            <a:r>
              <a:rPr lang="en-US" sz="2000" dirty="0"/>
              <a:t>(x</a:t>
            </a:r>
            <a:r>
              <a:rPr lang="en-US" sz="2000" baseline="-25000" dirty="0"/>
              <a:t>1</a:t>
            </a:r>
            <a:r>
              <a:rPr lang="en-US" sz="2000" dirty="0"/>
              <a:t>, x</a:t>
            </a:r>
            <a:r>
              <a:rPr lang="en-US" sz="2000" baseline="-25000" dirty="0"/>
              <a:t>2</a:t>
            </a:r>
            <a:r>
              <a:rPr lang="en-US" sz="2000" dirty="0"/>
              <a:t>, x</a:t>
            </a:r>
            <a:r>
              <a:rPr lang="en-US" sz="2000" baseline="-25000" dirty="0"/>
              <a:t>3</a:t>
            </a:r>
            <a:r>
              <a:rPr lang="en-US" sz="2000" dirty="0"/>
              <a:t>) =&gt; </a:t>
            </a:r>
            <a:r>
              <a:rPr lang="en-US" sz="2000" b="1" dirty="0"/>
              <a:t>3-dimensional feature space</a:t>
            </a:r>
          </a:p>
          <a:p>
            <a:pPr marL="0" indent="0">
              <a:buNone/>
            </a:pPr>
            <a:endParaRPr lang="en-US" sz="2000" b="1" baseline="-25000" dirty="0"/>
          </a:p>
          <a:p>
            <a:pPr marL="0" indent="0">
              <a:buNone/>
            </a:pPr>
            <a:endParaRPr lang="en-US" sz="2000" b="1" baseline="-25000" dirty="0"/>
          </a:p>
          <a:p>
            <a:pPr marL="0" indent="0">
              <a:buNone/>
            </a:pPr>
            <a:r>
              <a:rPr lang="en-US" sz="2000" dirty="0"/>
              <a:t>In this 3D feature space, the problem is linearly separable by a ?</a:t>
            </a:r>
          </a:p>
          <a:p>
            <a:pPr marL="0" indent="0">
              <a:buNone/>
            </a:pPr>
            <a:endParaRPr lang="en-US" sz="2000" b="1" dirty="0"/>
          </a:p>
          <a:p>
            <a:pPr marL="0" indent="0">
              <a:buNone/>
            </a:pPr>
            <a:r>
              <a:rPr lang="en-US" sz="2000" b="1" dirty="0"/>
              <a:t>Plane whose equation is:</a:t>
            </a:r>
          </a:p>
          <a:p>
            <a:pPr marL="0" indent="0">
              <a:buNone/>
            </a:pPr>
            <a:r>
              <a:rPr lang="es-ES" sz="2000" dirty="0">
                <a:solidFill>
                  <a:schemeClr val="accent1"/>
                </a:solidFill>
              </a:rPr>
              <a:t>	y = </a:t>
            </a:r>
            <a:r>
              <a:rPr lang="es-ES" sz="2000" dirty="0">
                <a:solidFill>
                  <a:schemeClr val="accent1"/>
                </a:solidFill>
                <a:latin typeface="Symbol" panose="05050102010706020507" pitchFamily="18" charset="2"/>
              </a:rPr>
              <a:t>q</a:t>
            </a:r>
            <a:r>
              <a:rPr lang="es-ES" sz="2000" baseline="-25000" dirty="0">
                <a:solidFill>
                  <a:schemeClr val="accent1"/>
                </a:solidFill>
              </a:rPr>
              <a:t>0</a:t>
            </a:r>
            <a:r>
              <a:rPr lang="es-ES" sz="2000" dirty="0">
                <a:solidFill>
                  <a:schemeClr val="accent1"/>
                </a:solidFill>
              </a:rPr>
              <a:t> + </a:t>
            </a:r>
            <a:r>
              <a:rPr lang="es-ES" sz="2000" dirty="0">
                <a:solidFill>
                  <a:schemeClr val="accent1"/>
                </a:solidFill>
                <a:latin typeface="Symbol" panose="05050102010706020507" pitchFamily="18" charset="2"/>
              </a:rPr>
              <a:t>q</a:t>
            </a:r>
            <a:r>
              <a:rPr lang="es-ES" sz="2000" baseline="-25000" dirty="0">
                <a:solidFill>
                  <a:schemeClr val="accent1"/>
                </a:solidFill>
              </a:rPr>
              <a:t>1</a:t>
            </a:r>
            <a:r>
              <a:rPr lang="es-ES" sz="2000" dirty="0">
                <a:solidFill>
                  <a:schemeClr val="accent1"/>
                </a:solidFill>
              </a:rPr>
              <a:t>*x</a:t>
            </a:r>
            <a:r>
              <a:rPr lang="es-ES" sz="2000" baseline="-25000" dirty="0">
                <a:solidFill>
                  <a:schemeClr val="accent1"/>
                </a:solidFill>
              </a:rPr>
              <a:t>1</a:t>
            </a:r>
            <a:r>
              <a:rPr lang="es-ES" sz="2000" dirty="0">
                <a:solidFill>
                  <a:schemeClr val="accent1"/>
                </a:solidFill>
              </a:rPr>
              <a:t> + </a:t>
            </a:r>
            <a:r>
              <a:rPr lang="es-ES" sz="2000" dirty="0">
                <a:solidFill>
                  <a:schemeClr val="accent1"/>
                </a:solidFill>
                <a:latin typeface="Symbol" panose="05050102010706020507" pitchFamily="18" charset="2"/>
              </a:rPr>
              <a:t>q</a:t>
            </a:r>
            <a:r>
              <a:rPr lang="es-ES" sz="2000" baseline="-25000" dirty="0">
                <a:solidFill>
                  <a:schemeClr val="accent1"/>
                </a:solidFill>
              </a:rPr>
              <a:t>2</a:t>
            </a:r>
            <a:r>
              <a:rPr lang="es-ES" sz="2000" dirty="0">
                <a:solidFill>
                  <a:schemeClr val="accent1"/>
                </a:solidFill>
              </a:rPr>
              <a:t>*x</a:t>
            </a:r>
            <a:r>
              <a:rPr lang="es-ES" sz="2000" baseline="-25000" dirty="0">
                <a:solidFill>
                  <a:schemeClr val="accent1"/>
                </a:solidFill>
              </a:rPr>
              <a:t>2</a:t>
            </a:r>
            <a:r>
              <a:rPr lang="es-ES" sz="2000" dirty="0">
                <a:solidFill>
                  <a:schemeClr val="accent1"/>
                </a:solidFill>
              </a:rPr>
              <a:t> + </a:t>
            </a:r>
            <a:r>
              <a:rPr lang="es-ES" sz="2000" dirty="0">
                <a:solidFill>
                  <a:schemeClr val="accent1"/>
                </a:solidFill>
                <a:latin typeface="Symbol" panose="05050102010706020507" pitchFamily="18" charset="2"/>
              </a:rPr>
              <a:t>q</a:t>
            </a:r>
            <a:r>
              <a:rPr lang="es-ES" sz="2000" baseline="-25000" dirty="0">
                <a:solidFill>
                  <a:schemeClr val="accent1"/>
                </a:solidFill>
              </a:rPr>
              <a:t>3</a:t>
            </a:r>
            <a:r>
              <a:rPr lang="es-ES" sz="2000" dirty="0">
                <a:solidFill>
                  <a:schemeClr val="accent1"/>
                </a:solidFill>
              </a:rPr>
              <a:t>*x</a:t>
            </a:r>
            <a:r>
              <a:rPr lang="es-ES" sz="2000" baseline="-25000" dirty="0">
                <a:solidFill>
                  <a:schemeClr val="accent1"/>
                </a:solidFill>
              </a:rPr>
              <a:t>3</a:t>
            </a:r>
          </a:p>
          <a:p>
            <a:pPr marL="0" indent="0">
              <a:buNone/>
            </a:pPr>
            <a:endParaRPr lang="en-US" sz="2000" b="1" dirty="0"/>
          </a:p>
          <a:p>
            <a:pPr marL="0" indent="0">
              <a:buNone/>
            </a:pPr>
            <a:endParaRPr lang="en-US" sz="2000" b="1" baseline="-25000" dirty="0"/>
          </a:p>
          <a:p>
            <a:pPr marL="0" indent="0">
              <a:buNone/>
            </a:pPr>
            <a:endParaRPr lang="en-US" sz="2000" dirty="0"/>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A624B925-97F6-408D-B6ED-DCA995412DAA}"/>
                  </a:ext>
                </a:extLst>
              </p14:cNvPr>
              <p14:cNvContentPartPr/>
              <p14:nvPr/>
            </p14:nvContentPartPr>
            <p14:xfrm>
              <a:off x="10193935" y="3286440"/>
              <a:ext cx="360" cy="360"/>
            </p14:xfrm>
          </p:contentPart>
        </mc:Choice>
        <mc:Fallback xmlns="">
          <p:pic>
            <p:nvPicPr>
              <p:cNvPr id="8" name="Ink 7">
                <a:extLst>
                  <a:ext uri="{FF2B5EF4-FFF2-40B4-BE49-F238E27FC236}">
                    <a16:creationId xmlns:a16="http://schemas.microsoft.com/office/drawing/2014/main" id="{A624B925-97F6-408D-B6ED-DCA995412DAA}"/>
                  </a:ext>
                </a:extLst>
              </p:cNvPr>
              <p:cNvPicPr/>
              <p:nvPr/>
            </p:nvPicPr>
            <p:blipFill>
              <a:blip r:embed="rId4"/>
              <a:stretch>
                <a:fillRect/>
              </a:stretch>
            </p:blipFill>
            <p:spPr>
              <a:xfrm>
                <a:off x="10185295" y="3277800"/>
                <a:ext cx="18000" cy="18000"/>
              </a:xfrm>
              <a:prstGeom prst="rect">
                <a:avLst/>
              </a:prstGeom>
            </p:spPr>
          </p:pic>
        </mc:Fallback>
      </mc:AlternateContent>
      <p:pic>
        <p:nvPicPr>
          <p:cNvPr id="3" name="Picture 2" descr="Chart, scatter chart&#10;&#10;Description automatically generated">
            <a:extLst>
              <a:ext uri="{FF2B5EF4-FFF2-40B4-BE49-F238E27FC236}">
                <a16:creationId xmlns:a16="http://schemas.microsoft.com/office/drawing/2014/main" id="{495F571D-96BE-41C4-90F7-3C2F1CADC8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57" y="1975594"/>
            <a:ext cx="4266847" cy="3200135"/>
          </a:xfrm>
          <a:prstGeom prst="rect">
            <a:avLst/>
          </a:prstGeom>
        </p:spPr>
      </p:pic>
      <p:sp>
        <p:nvSpPr>
          <p:cNvPr id="14" name="Google Shape;84;p17">
            <a:extLst>
              <a:ext uri="{FF2B5EF4-FFF2-40B4-BE49-F238E27FC236}">
                <a16:creationId xmlns:a16="http://schemas.microsoft.com/office/drawing/2014/main" id="{DFF70413-CB29-45BF-A4EB-CDA0088ADBD5}"/>
              </a:ext>
            </a:extLst>
          </p:cNvPr>
          <p:cNvSpPr txBox="1"/>
          <p:nvPr/>
        </p:nvSpPr>
        <p:spPr>
          <a:xfrm>
            <a:off x="1049788" y="4652549"/>
            <a:ext cx="537600" cy="523180"/>
          </a:xfrm>
          <a:prstGeom prst="rect">
            <a:avLst/>
          </a:prstGeom>
          <a:noFill/>
          <a:ln>
            <a:noFill/>
          </a:ln>
        </p:spPr>
        <p:txBody>
          <a:bodyPr spcFirstLastPara="1" wrap="square" lIns="121900" tIns="121900" rIns="121900" bIns="121900" anchor="t" anchorCtr="0">
            <a:spAutoFit/>
          </a:bodyPr>
          <a:lstStyle/>
          <a:p>
            <a:r>
              <a:rPr lang="en" dirty="0"/>
              <a:t>x1</a:t>
            </a:r>
            <a:endParaRPr dirty="0"/>
          </a:p>
        </p:txBody>
      </p:sp>
      <p:sp>
        <p:nvSpPr>
          <p:cNvPr id="15" name="Google Shape;84;p17">
            <a:extLst>
              <a:ext uri="{FF2B5EF4-FFF2-40B4-BE49-F238E27FC236}">
                <a16:creationId xmlns:a16="http://schemas.microsoft.com/office/drawing/2014/main" id="{D8E88D29-BB1F-4E83-8F11-9B7903D7477D}"/>
              </a:ext>
            </a:extLst>
          </p:cNvPr>
          <p:cNvSpPr txBox="1"/>
          <p:nvPr/>
        </p:nvSpPr>
        <p:spPr>
          <a:xfrm>
            <a:off x="3280298" y="4490828"/>
            <a:ext cx="537600" cy="523180"/>
          </a:xfrm>
          <a:prstGeom prst="rect">
            <a:avLst/>
          </a:prstGeom>
          <a:noFill/>
          <a:ln>
            <a:noFill/>
          </a:ln>
        </p:spPr>
        <p:txBody>
          <a:bodyPr spcFirstLastPara="1" wrap="square" lIns="121900" tIns="121900" rIns="121900" bIns="121900" anchor="t" anchorCtr="0">
            <a:spAutoFit/>
          </a:bodyPr>
          <a:lstStyle/>
          <a:p>
            <a:r>
              <a:rPr lang="en" dirty="0"/>
              <a:t>x2</a:t>
            </a:r>
            <a:endParaRPr dirty="0"/>
          </a:p>
        </p:txBody>
      </p:sp>
      <p:sp>
        <p:nvSpPr>
          <p:cNvPr id="16" name="Google Shape;84;p17">
            <a:extLst>
              <a:ext uri="{FF2B5EF4-FFF2-40B4-BE49-F238E27FC236}">
                <a16:creationId xmlns:a16="http://schemas.microsoft.com/office/drawing/2014/main" id="{CD0083A4-3826-4302-8384-CE0D84C33AAF}"/>
              </a:ext>
            </a:extLst>
          </p:cNvPr>
          <p:cNvSpPr txBox="1"/>
          <p:nvPr/>
        </p:nvSpPr>
        <p:spPr>
          <a:xfrm>
            <a:off x="4026138" y="3024850"/>
            <a:ext cx="599332" cy="523180"/>
          </a:xfrm>
          <a:prstGeom prst="rect">
            <a:avLst/>
          </a:prstGeom>
          <a:noFill/>
          <a:ln>
            <a:noFill/>
          </a:ln>
        </p:spPr>
        <p:txBody>
          <a:bodyPr spcFirstLastPara="1" wrap="square" lIns="121900" tIns="121900" rIns="121900" bIns="121900" anchor="t" anchorCtr="0">
            <a:spAutoFit/>
          </a:bodyPr>
          <a:lstStyle/>
          <a:p>
            <a:r>
              <a:rPr lang="en-US" dirty="0"/>
              <a:t>x3</a:t>
            </a:r>
            <a:endParaRPr dirty="0"/>
          </a:p>
        </p:txBody>
      </p:sp>
    </p:spTree>
    <p:extLst>
      <p:ext uri="{BB962C8B-B14F-4D97-AF65-F5344CB8AC3E}">
        <p14:creationId xmlns:p14="http://schemas.microsoft.com/office/powerpoint/2010/main" val="73974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g(\theta_0 + \theta_1 x_1 + \theta_2 x_2)&#10;$&#10;&#10;\end{document}"/>
  <p:tag name="IGUANATEXSIZE" val="24"/>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g$&#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g(\theta_0 + \theta_1 x_1 + \theta_2 x_2$&#10;&#10;$+ \theta_3 x_1^2 + \theta_4 x_2^2$&#10;&#10;$+ \theta_5 x_1 x_2)&#10;$&#10;&#10;\end{document}"/>
  <p:tag name="IGUANATEXSIZE" val="24"/>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g(\theta_0 + \theta_1 x_1 + \theta_2 x_1^2$&#10;&#10;$+ \theta_3 x_1^2 x_2 + \theta_4 x_1^2 x_2^2 $&#10;&#10;$+ \theta_5 x_1^2 x_2^3 + \theta_6 x_1^3 x_2 + \dots)&#10;$&#10;&#10;\end{document}"/>
  <p:tag name="IGUANATEXSIZE" val="2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h_\theta(x) = g(\theta_0 + \theta_1 x_1 + \theta_2 x_2)&#10;$&#10;&#10;\end{document}"/>
  <p:tag name="IGUANATEXSIZE" val="24"/>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g$&#10;&#10;\end{document}"/>
  <p:tag name="IGUANATEXSIZE" val="24"/>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g(\theta_0 + \theta_1 x_1 + \theta_2 x_2$&#10;&#10;$+ \theta_3 x_1^2 + \theta_4 x_2^2$&#10;&#10;$+ \theta_5 x_1 x_2)&#10;$&#10;&#10;\end{document}"/>
  <p:tag name="IGUANATEXSIZE" val="24"/>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g(\theta_0 + \theta_1 x_1 + \theta_2 x_1^2$&#10;&#10;$+ \theta_3 x_1^2 x_2 + \theta_4 x_1^2 x_2^2 $&#10;&#10;$+ \theta_5 x_1^2 x_2^3 + \theta_6 x_1^3 x_2 + \dots)&#10;$&#10;&#10;\end{document}"/>
  <p:tag name="IGUANATEXSIZE" val="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2704</Words>
  <Application>Microsoft Office PowerPoint</Application>
  <PresentationFormat>Widescreen</PresentationFormat>
  <Paragraphs>336</Paragraphs>
  <Slides>24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Symbol</vt:lpstr>
      <vt:lpstr>Office Theme</vt:lpstr>
      <vt:lpstr>HIDS-506:  AI for Health Applications</vt:lpstr>
      <vt:lpstr>Handling non-linear feature space</vt:lpstr>
      <vt:lpstr>Is this a linear problem? </vt:lpstr>
      <vt:lpstr>Is this a linear problem? </vt:lpstr>
      <vt:lpstr>Non-linear data</vt:lpstr>
      <vt:lpstr>Non-linear data</vt:lpstr>
      <vt:lpstr>Non-linear data</vt:lpstr>
      <vt:lpstr>Non-linear data</vt:lpstr>
      <vt:lpstr>Non-linear data</vt:lpstr>
      <vt:lpstr>Higher order feature space</vt:lpstr>
      <vt:lpstr>Model Complexity</vt:lpstr>
      <vt:lpstr>Generalization: Perils of Overfitting</vt:lpstr>
      <vt:lpstr>Generalization: Perils of Overfitting</vt:lpstr>
      <vt:lpstr>Complex model: new data</vt:lpstr>
      <vt:lpstr>Model overfitting</vt:lpstr>
      <vt:lpstr>PowerPoint Presentation</vt:lpstr>
      <vt:lpstr>Addressing Overfitting</vt:lpstr>
      <vt:lpstr>PowerPoint Presentation</vt:lpstr>
      <vt:lpstr>Penalize complex models</vt:lpstr>
      <vt:lpstr>Penalize complex models</vt:lpstr>
      <vt:lpstr>Model complexity quantification</vt:lpstr>
      <vt:lpstr>L2 regularization</vt:lpstr>
      <vt:lpstr>L2 regularization</vt:lpstr>
      <vt:lpstr>L2 regularization : Lambda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HIDS-506:  AI for Health Applications</dc:title>
  <dc:creator>Samir</dc:creator>
  <cp:lastModifiedBy>Matthew D. McCoy</cp:lastModifiedBy>
  <cp:revision>15</cp:revision>
  <dcterms:created xsi:type="dcterms:W3CDTF">2023-06-13T06:16:41Z</dcterms:created>
  <dcterms:modified xsi:type="dcterms:W3CDTF">2023-08-03T14:36:06Z</dcterms:modified>
</cp:coreProperties>
</file>