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052" r:id="rId2"/>
    <p:sldId id="2053" r:id="rId3"/>
    <p:sldId id="2023" r:id="rId4"/>
    <p:sldId id="2025" r:id="rId5"/>
    <p:sldId id="2021" r:id="rId6"/>
    <p:sldId id="2026" r:id="rId7"/>
    <p:sldId id="2047" r:id="rId8"/>
    <p:sldId id="2048" r:id="rId9"/>
    <p:sldId id="2049" r:id="rId10"/>
    <p:sldId id="205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1" autoAdjust="0"/>
    <p:restoredTop sz="94660"/>
  </p:normalViewPr>
  <p:slideViewPr>
    <p:cSldViewPr snapToGrid="0">
      <p:cViewPr varScale="1">
        <p:scale>
          <a:sx n="110" d="100"/>
          <a:sy n="110" d="100"/>
        </p:scale>
        <p:origin x="48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0-10T02:41:30.044"/>
    </inkml:context>
    <inkml:brush xml:id="br0">
      <inkml:brushProperty name="width" value="0.05292" units="cm"/>
      <inkml:brushProperty name="height" value="0.05292" units="cm"/>
      <inkml:brushProperty name="color" value="#0000FF"/>
    </inkml:brush>
  </inkml:definitions>
  <inkml:trace contextRef="#ctx0" brushRef="#br0">158 11465 352</inkml:trace>
  <inkml:trace contextRef="#ctx0" brushRef="#br0" timeOffset="33059.89">2990 2642 256,'-27'0'1505,"27"0"-640,0 0-160,0-25 95,0 25-95,0 0 96,0 0-225,0 0 449,0 0 609,0 0-353,0 0-320,0 0-448,0 0-353,0 0 32,0 0 128,27 25 193,-27-25-1,27 0 193,-27 0 64,0 27-1,25-27-127,-25 27-161,27-27-191,-1 0-1,-26 26-96,27 0 0,-27-26 96,27 26-127,-2 1-33,-25-27-64,27 53 32,-1-26-128,1-2 128,1 2-64,-4 1-32,3 24 96,-1-25 64,2-2-32,23 3 65,-23-1 63,-1-1 32,-1 25-288,1-23 128,-2-1-128,2-1 64,26 28-32,-26-29-32,-2 28 64,2-26 0,0 26-128,-1-1 224,1-25-192,1 1 0,-4 24 161,3-27-33,-1 30 32,2-28 32,-1 25-160,-3-26 64,4 28-32,-1-28-64,-1 1 160,26 25-128,-25-25 32,0 26 64,-1-26 32,1 25 161,-27 2-129,52-28-96,-25 27 128,-1 0-128,1-26 32,-2 25 64,2-25-64,28 26-64,-29-26 32,-2 25 97,31-24-1,-28 24-32,25-26-32,-26 28-32,1-2 64,26-26-64,-27 28 32,27-28-64,-26 26 129,25 2-97,-26-28 64,28 28-32,-26-28-32,-2 26 96,25-24-96,-23 26-64,25-29 64,-27 28-128,0 1 96,28-28 32,-28 26-96,26-25 64,-25 0-32,26 26-32,-27-28 32,27 29 160,-26-28-192,25 26 32,-26 3 32,29-30 32,-4 29-64,3 0 96,0-2-192,-2-25 256,1 26-192,-1-1 64,-25 2 1,26-28-66,2 28 194,-5-2-97,5 1 32,-4 2 0,3-3-96,0 0 160,-2 2-32,1-2-128,-1 2 0,1 24 32,2-24 0,-4-1 64,3 0 0,25 26 0,-26-24 1,-1-3-33,2 0-32,-1 28 32,26-28-32,-26 2 32,-1 25 32,3-26-64,-2-1 64,-1 28 32,28-26 0,-28 26-128,1-28 64,-1 28 96,28-28-224,-28 2 193,2 25-33,24-26-96,-23 26 64,-2-26 32,26 2 0,-26 24-192,26-26 160,-26-1 0,26 1-32,2 1 64,-29 24-64,28-24 128,-28-2-128,2 1-32,-2 0 64,28 27-32,-28-26 32,1-2-128,26 1 128,-25-1 0,24 28 1,-24-27-1,0-1-64,-2-25 64,1 26-32,0-1 0,-1-25-96,-25 1 96,28-3-32,-31 3-193,2-2-287,-26-26-97,28 25 33,-28-25-289,27 0-961,-27 0-1184,-27 0-4453,-1-25-3556</inkml:trace>
  <inkml:trace contextRef="#ctx0" brushRef="#br0" timeOffset="36.47">16761 14543 13693,'18'-5'-977</inkml:trace>
  <inkml:trace contextRef="#ctx0" brushRef="#br0" timeOffset="55730.18">16065 1689 384,'0'0'897,"0"0"256,0 0 288,0 0-320,0 0-352,0 0-513,0 0-192,0 0 225,0 0-65,0 0-96,0 0 128,26 0 321,-26 0 320,0 0 31,0 0-159,0 0-160,0 0-65,0 0-320,0 0-95,-26 0 127,26 0 96,0 25 0,-26-25-159,26 27-1,-26 0-64,-1-27-64,27 26-32,-27 1-32,27-27 0,-26 28 32,26-3 0,-28 1 0,28-26 32,-24 28 32,-3-3-32,27 3-32,-27-28-32,27 27-32,-28-2 64,2 2-32,26 26 64,-24-26-32,-4-1 97,1 0 95,27 0-96,-27 1-64,1 26 0,0-26-32,0 25 32,-1-25 0,0 26 32,27-25 96,-26 23 33,0-23-1,26-3-96,-26-25-64,-1 28-96,0-3 64,27 29-32,-26-28 0,0 26-32,26 2 64,-26-28-32,-1 26 64,27-25-96,-27 26 64,-1-26 32,28 25-32,-24-24 64,-2 25-64,-2-27 32,28 27-64,-27-26 0,0 26 0,27-26 32,-24 25 0,24-26-32,-28 28 97,28-28 63,-26 0-96,-1 27 0,27-25-32,-27-3-32,27 27-32,-25-24 64,25-1-32,-27 0 0,27-1 0,0 0 32,0 0 0,-26 1 0,26 0 32,0-1 32,-27 1-32,27 0 0,0-27-64,0 25 32,0 2 0,-27-1 0,27 1 64,0 0 97,0-27-1,-26 26 0,26 0 0,0 0-128,0 2-32,-26-2 32,26-26 32,0 26-64,0 1 0,0-27 32,0 25 33,0 3-1,0-28 64,0 27-64,0-2 0,-26 2-96,26 0 96,0-1 0,0 1-96,0 0 96,-27-1-32,27 0-32,0 2 64,0-3-96,0 2 161,0 26-33,0-26-96,0 25 32,0-26-64,0 28 96,0-28-96,0 26 128,27-24-128,-27 24 0,26-25 0,-26 26 64,26-1-32,-26-24 0,26 26-64,-26-2 256,0-26-256,27 28 289,-27-2-1,0-26 32,27 28 0,-27-28-95,26 26-193,-26 2 96,27-28-160,-2 1 96,2-2 96,0 3-128,-27-1 0,26 26 0,2-27 32,-28 2 0,24-2 160,-24 0-32,0 0-32,27 28-32,-27-28-32,0 1 193,27-2-321,-27 29 192,28-28-64,-28 1 0,0 26 160,26-27-160,-2 2-32,-24-3 32,28 30 0,-28-30-128,27 2 96,-27 25-64,27-24 96,-1 24-32,-26-26-32,26 28 128,0-28-192,1 1 192,0-2-31,-27 29 31,26-28 0,0 1-128,0 0 0,1-1 64,0 0 32,-1 0-160,0 1 64,0 28 64,1-55-32,0 52 0,1-52-32,-4 25 32,2 2 32,2 1-64,-1-2 32,0 0 32,-3-26 0,4 26-64,-2 0 64,1 2-96,26-28 32,-27 26 96,0 0 0,1-26-160,0 26 160,25 1-96,-26-27 32,1 27-32,1-27 33,-1 26-33,-3-26 0,2 27 32,2-27 64,-1 25-192,0-25 128,-2 27-32,2-27 0,-1 27 96,1-27-160,25 26 64,-25-26-32,-1 0 96,1 27-96,0-27 96,-2 0-64,28 27 0,-26-27-32,1 0 64,23 0-32,-25 26 0,2-26 64,-1 0-96,25 0 128,-25 0-96,-1 0 0,1 26 0,25-26 0,-25 0 32,-1 0-64,1 0 64,0 0-32,25 0 64,-26 0 32,29 0-192,-4 0 192,-23 0-160,25-26 96,-29 26 0,31 0-32,-2-26 0,-28 26 0,29 0 64,-1-27-96,-1 27 96,-25-27-64,27 27-32,-3 0-32,-24-26 128,27 26-32,-3-27-64,4 27 0,-2-27 96,-1 27-96,1-25 64,-1-2 0,2 27-64,-28-26 128,26-1-192,2 27 96,-26-27 32,22 27-64,5-26 32,-2 26 32,-1-26 0,-25 26-64,26-26 32,-1-2 32,2 28 0,-28-26-64,26 0 32,-25 26-32,28-26 96,-31 0-64,30 26 0,-27-28 32,26 28-32,-27-27 0,27 27 0,-26-25 0,25-2 0,1 27 64,-26-25-96,-1-3-32,26 28 160,-25-27-128,28 27 64,-31-27-64,30 27 64,0-26-64,-29 26 64,28-26-64,1 0 96,24 26 0,-24-27-128,-2 0 32,1 1 32,26 26 32,-25-27-64,0 0 96,-2 27-128,1-25 32,-1-2 192,28 27-288,-28-26 192,1-2-64,26 2 96,2 0-96,-30 0 129,30 0-162,-29-28 33,28 28 193,-28-1-193,28 2 160,-28-30-32,30 30-32,-29-3-128,-1 2 96,1 0-192,26-1 128,-52 0-96,26 1-96,-28 26-97,2 0-415,-27 0-866,0 0-928,0 0-1090,-27 26-7238</inkml:trace>
  <inkml:trace contextRef="#ctx0" brushRef="#br0" timeOffset="36.47">29938 13082 19317,'24'0'29,"55"0"-29,-26 0-385,-53 26-1248,0-26-1762,-27 0-5542</inkml:trace>
  <inkml:trace contextRef="#ctx0" brushRef="#br0" timeOffset="84278.82">26626 2008 3331,'0'0'1441,"27"0"32,-27 0-127,0 0 31,0 0 225,0 0-417,0 0-321,0 0-383,0 0 63,-27 0-127,27 25-65,0-25-96,-25 27-95,25-1-33,-27-26 64,0 27-32,-1 0-32,2-1 32,2 0-32,-3 27-32,-1-26 33,1-1-33,1 1-32,26-2-64,-26 2 0,0 0 0,-1 26 0,0-25-64,27-3 0,-26 29 192,0-29-32,0 3-32,-1 24-64,0-25 32,1 25 32,-26-26 0,25 28 96,0-1-32,-1-1-64,4-24-32,-2 24 32,-1 0-31,-1-24-33,1-1 0,1 25 32,0-27 0,26 30 64,-26-29-96,-1 1 32,0 25-32,1-25 32,0 26 0,26 0-32,-26-27 0,-1 27 64,27-25-64,-27-3 0,27 27 0,-26-24 0,26-1 32,-26 26-32,0-27 96,26 0 0,-27 1 32,27 0 0,-27-1 0,27 1-32,-28 0-96,28-2 0,-24 2 65,24-27-33,-26 26-64,26 1 32,-28 26 32,28-27 0,-27 0-64,27 2 64,-27-2-32,27-26 64,-24 26 0,-4 26-32,28-52-32,-26 28 0,-1 24-32,27-25 64,-27 0-32,27-1-64,0 1 64,-25 0-32,25 25 32,-27-24-64,27-3 96,-26 2-32,26-1 0,0 1 0,0 0-32,-27-1 96,27 0-64,0 0 0,0 2 32,0-2-64,0 0 32,0 1-64,0-2 128,0 3-64,0-2-32,0-26 96,0 26-64,0 1-32,0-27 32,0 27 64,0-27 64,0 26-128,27 1-32,-27-27 128,0 25-128,26 3 96,-26-28-64,0 26-32,27-26 32,-27 28 96,25-28-32,-25 0 128,0 25-96,27-25 0,0 0-64,-27 0 97,26 27-65,-26-27 0,28 0 192,-4 0-96,3 0-32,0 0 0,-27 0-160,28 0 32,-2 0 32,-26 0 64,24 0-96,4 0 32,-1 0 33,26 0-98,-27-27 162,0 27-225,1 0 128,-27 0-32,27-25 32,-1 25 0,0 0-64,0 0 96,1 0 64,-27-28-96,27 28 0,-1 0 32,-26 0-32,26 0 32,0-26 64,1 26-64,28 0-32,-29 0 0,-2 0-160,4 0 192,-1 0-64,0 0 32,-1-28 64,0 28-160,0 0 96,1 0-32,0 0 32,-1 0 0,0 0 0,0 0 0,1-25 0,0 25 0,-1 0-128,0 0 0,-26 0 64,26 0 64,1 0-128,-27 0 0,28 0 160,-1 0-96,-3 0 96,2 0-160,2 0 128,26 0-128,-29 0 0,2 0 64,-1 0-96,1 0 64,-27 0 64,27 0-32,-2 0 0,2 25-64,-1-25 128,1 0-32,0 0-129,-2 28 194,2-28-65,-27 0 64,26 0-96,1 0 0,1 0 96,-1 0-96,-3 26 32,4-26 64,-2 0-128,1 0 32,0 0 96,-2 0-32,2 28-32,-1-28 32,1 0 32,0 0-64,-27 0 128,25 25-160,2-25-32,-1 0 128,-26 0-96,27 0 96,0 0-160,-2 27 64,2-27 32,-27 0-32,26 26 256,-26-26-224,27 27 96,1-27-160,-28 27 64,24-27 0,3 26 0,1-26 0,-28 0 32,26 26-32,-26-26-64,27 26 64,-27-26 0,24 27-32,-24 0 64,0-27-32,28 26 0,-28-26 0,27 27-96,-27-2-96,0 3 63,26-2 65,-26-26-32,0 26 128,27 1 32,-27-2-64,0 3-32,0-1 64,0-27-64,0 25 32,0 3 32,0-2-96,0 2 64,0-2 0,0-26 32,0 26-64,0 0 96,0 1-96,0-27 32,0 27-64,-27-1 128,27 1-64,0-2 32,-26 2-224,26-27 224,0 27 64,-27-1-128,27 1-32,0-27 96,0 27 32,0-27-32,-28 0-32,28 26 32,-24-26-64,24 26 0,-27-26 0,27 28 64,-26-28-96,26 25 32,-28-25 32,28 0-128,-27 0-96,27 27 192,-24-27-64,-4 0-64,28 0 96,-27 28 0,1-28 96,-1 0-32,2 0 64,-2 25-96,0-25 64,27 0 64,-26 0-128,-1 0 64,2 0 64,25 0-96,-27 0 0,27 0 96,-27 0-128,27 0 32,-26 0 0,-1-25-64,2 25 64,-2 0-32,27 0-64,-27 0 128,1 0 96,-2 0-160,28-28 32,-24 28 64,24 0 96,-27 0-192,27-27 64,0 27-64,-28-25 32,28-3 0,0 2-32,-27 0 32,27-1 0,-26 27-32,26-27 64,0 1-32,0-1 32,-27 0 0,27 27 32,0-25-32,0-2-256,0 1 576,0-1-352,0 0 32,0 27-96,0-26 128,0 0-128,-25 0 128,25 26-32,0-28 0,0 28 32,0-26-160,-27-2 192,27 3-64,-27 25 65,27-27-33,-26-1 64,-1 3-96,2 25 0,-2-27 64,0 27-64,1-26-64,-1 0 0,2 26 32,-2-28 64,27 28-160,-27-25 64,-1 25 0,2-27 64,2 27 64,-3 0-192,-1-26 64,1 26 32,1-27 128,0 27-224,0 0 96,-1-27 32,-26 27-64,27 0 32,0 0 0,-1-26 64,0 26-192,1 0 32,0 0 0,0 0 31,-1-26 33,0 26 32,-1 0 0,4 0 64,-2 0-128,-1 0 161,-1 0-1,28 0-160,-27 0 32,1 0-65,0 0 97,26 26-32,-26-26-32,-1 26 0,27-26 96,-27 27-96,27-27 64,-26 27 32,0-27-32,26 26 0,0 1 32,-26-2-32,-1 3-32,27-2 32,0 0 0,-27 26 32,27-24-32,0-1 0,-26-2 0,26 29 96,0-26 0,0-2-160,0 0 64,0 27 32,0-26-64,26-1 96,-26 1 65,0-2-418,27-25 610,-27 27-449,27 0 128,-27-1 0,26 1 0,-26 0 96,0-1-192,26 0 96,-26 2 0,0-3-33,26 2 130,-26 1-33,0-3-32,27 2 0,-27-1 32,27 0 32,-1 2-64,-26-2 64,26 26-96,0-26 0,1 2 128,1-2-288,25 26 288,-29-25-320,31 26 96,-28-26 160,-1 0-160,0-1 96,0 0 32,1 0 0,0 1 32,-1 0-160,0-27 160,-26 28-32,26-28 0,1 25-64,0-25 0,-1 0 64,-26 0-64,26 27 64,0-27 0,1 0-64,-27 0 32,28 25 32,-1-25 0,-3 0 32,2 0 32,2 0-320,-1 0 480,-27 0-224,27 0-128,-2 0 160,2 0-32,-27 0-64,26 0-32,1 0 224,0 0-224,-2 0-96,2 0 256,-1 0 32,1 0-256,0 0 192,-2 0-128,2 0 192,-1 0-224,1 0 224,-27 0-320,28 0 256,-28 0-64,27 0-256,-3 0 512,-24 0-512,28 0 544,-2 0-352,-26 0 128,27 0-64,0 0 0,-2-25 96,2 25-192,-1 0 64,-26 0 32,27 0 32,0 0-96,-27 0 32,25 0 32,-25 0 64,27 0-32,-1 0-96,1 0 32,0 0-64,-27 0 0,25-27 32,2 27 32,-27 0 32,26 0 0,-26 0 0,27-25-32,1 25 96,-28 0-96,24 0 64,-24 0-32,27 0 0,-27-28-32,28 28-32,-28 0 32,26-27 0,-26 27 0,27 0 96,-27 0-160,0-27 128,24 27-64,-24 0 128,0 0-128,28-26 0,-28 26 32,27 0-32,-27 0-64,26-26-65,-26 26 65,27-26 0,-27 26 64,25-27 0,-25 27 32,0 0 0,0-27 32,0 27-96,0 0 160,0 0-64,0 0 0,0-26-32,0 26 96,27 0-192,-27 0 32,0 0 32,0 0 32,0-27-32,27 27 0,-27 0 32,0 0-32,0 0 0,0 0 96,0 0-96,0 0 64,0 0-32,0 0-32,0-27 32,26 27 0,-26 0-32,0 0 0,0 0 0,27 0 32,-27 0-64,0 0 64,0 0 32,0 0-64,0 0 32,0 0 32,0 0-64,0 0 64,0 0 0,0 0 0,0 0-64,0 0 64,0 0-32,0 0-32,0 0 32,0 0 0,0 0-32,0 0 32,0 0 64,0 0-64,0 0 0,0 0 0,0 0 0,0 0-96,0 0 160,0 0-32,0 0-64,0 0 128,0 0-224,0 0 160,25 0-96,-25 0 64,0 0 0,0 0 0,0 0 0,0 0 32,0 0 32,0 0-160,0 0 64,0 0 128,0 0-160,0 0 96,0 0-32,0 0 32,0 0 0,0 0 0,0 0-32,0 0 0,0 0 64,0 0-96,0 0 96,-25-25-192,25 25 128,0 0 0,0 0 0,0 0 96,0 0-192,25 0 128,-25 0 128,-25 0-160,25 0-32,0 0-32,25 0 64,-25 0 64,0 0-128,-25 0 96,25 0-128,0 0 128,0 0-96,0 0 128,0 0-32,0 0 32,0 0 32,0 0-128,0 0 96,0 0-128,0 0 32,0 0 128,0 0-192,0 0 192,0 0-96,0 0-96,0 0 0,0 0 192,0 0-128,0 0 0,0 0 160,0 0-224,0 0 128,0 0-32,0 0 32,0 0-64,0 0 96,0 0-64,0 0 0,0 0 96,0 0-96,0 0-96,0 0 32,0 0 96,0 0-64,0 0 64,0 0-32,0 0 0,0 0 64,0 0-96,0 0 64,0 0 32,0 0-128,0 0 128,0 0-64,0 0-32,0 0 64,0 0 64,-27 0-160,27 0 128,0 0-64,0 0 32,0 0-64,0 0 32,0 0 0,0 0-32,0 0-32,0 0 64,0 0-256,0 0 512,0 0-160,0 0-128,0 0 64,0 0 32,0 0-128,0 0 96,0 0-64,0 0 96,0 0-160,0 0 32,0 0 96,0 0 0,0 0-32,0 0 0,0 0 32,0 0-64,0 0 128,0 0-160,0 0 64,0 0 0,0 0 0,0-27 0,0 27 0,0 0-64,0 0 128,0 0-96,0 0 0,0 0 32,0 0 128,0 0-224,0 0 96,0 0 32,0-26-32,0 26-64,0 0 32,0 0-32,0 0 64,0-28 0,0 28 0,0 0-32,0 0 32,0 0 32,0-26-32,0 26 0,0 0 64,0-26-128,0 26 64,0 0-32,0-26 64,0 26-32,0-26 0,0 26 0,0-28 32,0 28-64,0-26 32,0 26-32,0-26 32,0-1 0,0 2 32,0-3-64,27 1 64,-27 2-96,0-3 64,0 2 32,25 0-128,-25 26 96,0-27-64,0 0 96,0 1-64,0-1 32,27 27 0,-27-27 0,27 2 0,-27-2-224,0 1 544,26-1-224,-26 0-256,28 1 64,-28 0-64,27-28 32,-27 28-64,24-2 63,-24-24 1,27 24-64,-27-24 224,28 26-32,-2 26-64,-26-26 32,27-2 0,-2 3 96,-25-2-192,27 27 128,0-26-96,-27-1 96,26 0-96,1 27 64,-2-26 0,2 26-64,0-26-97,-1 0-159,1 26-64,-2-27 127,2 27 97,0 0 32,-1 0 128,2 0 32,-4-27 0,3 27 0,0 0-32,27 0 0,-30-26 64,4 26-64,-1 0 64,0 0 0,25 0 0,-26 0 96,28 0 96,-28 0-127,0 0-97,0 0 0,1 0 0,26 26 0,-25-26 0,-4 0 0,3 0 0,1 27 0,25-27-64,-29 27-97,4-1 65,-1-26 0,0 26 64,-1-26 64,0 26-32,0-26 0,1 27 32,-27 0 64,27-27-32,-27 26 97,26 1-97,0-2 0,0 3-32,-26-2 0,27-26-32,-27 26 0,27 1 0,-27-2-32,0 3 32,26-1-32,-26-2 32,26 3 0,-26-2 32,0 2 32,0-2 0,26 0 0,-26 0-64,0 1 64,27 0 0,-27-1 0,0-26-64,0 27 96,28-2-288,-28-25 288,0 27-32,0-27 32,0 27 128,27-27-128,-27 26 97,0-26-97,0 0-64,-27 0 0,27 27-32,0-27 0,-28 0 0,28 27-32,-27-27 0,27 26-96,-26-26 160,0 0-96,0 0 32,-1 26 64,27-26-96,-27 0-1,1 0-63,0 0-224,0 0-64,-1 28 31,0-28 225,1 0 96,0 0-64,-27 0-96,26 0 128,-1 0 96,-22 0-225,23 0-95,-1 0-64,1 0 288,3 0 32,-4 0 0,2 0 64,-1 0 96,0 0-32,1 0 96,26 0-64,-26 0-128,0 0 160,-1 0 32,0 0-64,1 0 32,0 0-32,0 0-96,-1 0 97,0 0 255,27 0-192,-28 0-32,4 0-32,24 0-64,-26 0-32,-2 0 64,28 0-32,-27 0 0,0 0 289,27 0-97,-24 0-128,24 0 64,-28 0-128,28 0-32,-26 0 64,26 0-128,-27 0-64,27 0 128,-27 0 32,27 0-32,-25 0 96,25 25 0,-27-25 129,27 0-65,-26 0-64,26 0-96,-27 0 0,27 0 32,-27 0-64,27 0 32,-25 27 32,25-27-64,-27 0 32,27 0-32,-26 28 64,-1-28-32,27 0 96,0 0-32,-27 25 96,27-25-192,0 0 32,-25 0-32,25 0-32,-27 27 96,27-27-96,0 0-32,-26 0 64,26 0-32,0 26 96,-28-26-96,28 0 64,0 0-32,-27 26 32,27-26 96,0 0-32,0 28-64,-24-28 0,24 0 0,0 26 32,0-26-64,-27 0 0,27 26 32,0-26-32,-28 26 64,28-26 32,0 26-64,0-26-32,0 28 64,-26-28 0,26 26 0,0-26 32,0 27 0,-27-2 64,27-25-160,0 27 32,0-27-32,0 27 128,0-1-96,0 1 0,0-27 0,-27 27 32,27-1-32,0-26 32,0 26-96,0 0 96,27-26-32,-27 27 64,0-27-64,27 27 96,-27 1 65,0-28-129,0 25 32,0-25-32,26 27-32,-26-2 0,28-25 96,-28 27-128,27-27 160,-27 28 32,24-28-128,-24 0 64,27 26-64,-27-26 32,28 26-32,-28-26-32,26 0 96,1 26-384,-27-26 608,25 26-31,2 2-193,0-28 0,-27 0 0,26 26-32,1-26 64,-2 0-128,2 0 0,0 26 32,-27-26-64,26 0 64,1 0-32,-2 0 64,2 26-64,-27-26 32,27 0-32,-1 0 96,2 0-64,-4 0 64,3 0-32,0 0-128,1 0 32,-2 0 96,-2 0-128,4 0 128,-1 27-64,0-27 0,-1 0 32,0 0-64,-26 0 129,26 0-33,1 0-32,0 0-32,-1 0 0,0 0-96,0 0 96,1 0-97,0 0 194,-1-27-97,2 27 96,-4 0-225,3-26 129,1 26-64,25 0 64,-53-26-128,24 26 64,4-26-32,-1 26 96,0 0-64,-27-28 32,26 2 32,0 26 0,-26 0-64,26-26 64,1 26-32,-27-26 64,27 26-32,-1-26 64,0-2-64,0 28-96,-26-27 96,27 2-32,0 25 32,-27-27 0,26 2 0,0-3 64,0 28-64,1-27 0,1 0 64,-1 1 0,-3 0 32,2 0-160,-26-1 64,28 0 96,-1 27-224,0-26 160,-27 26 0,25-27 0,2 27 64,-27-27 32,26 27 65,1-25 63,0 25-64,-27-27-96,25 27-96,2-26-224,-1-2 480,1 28-288,0 0 32,-27-26 0,28 26-64,-28 0 128,0-26-64,24 26 192,-24 0-96,26 0-96,-26 0-32,27-26 128,1 26-96,-28 0 0,27-26 0,-3 26-32,4 0 32,-2 0-32,28-28 96,-29 28-32,2 0 129,-1-26 31,28 26-32,-29 0-64,28-26 64,-26 26 32,25 0 33,1-27 31,2 27 256,-4-25-31,-23-3-193,-2 28-288,1 0 32,-3 0-32,4 0-32,-1-27-64,-1 27 128,1 0-64,-2 0 32,2 0 96,26 0 0,-26-25 160,0 25 33,-2 0-129,2 0-96,-1 0-64,-26 0 0,28 0-64,-28 0-32,0 0-225,27 0 450,-27 0-194,0 0 1,0 0 128,24 0-31,3 0 31,-27 0-32,0 0 0,28-28-32,-28 28 64,26 0-96,-26 0 32,27 0-96,-27 0 96,25 0-32,-25 0 64,27 0-32,0-26 32,-1 26-64,1 0-32,-27-26-1,52 26 1,-25-27 0,-1 0 32,1 27 32,25-26 0,-25-1 32,-1 0-160,2 2 449,23-2-386,-24 1-319,27-1-449,-30 0-384,4 1-1121,26 0-1602,-54 0-5445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15:53:46.768"/>
    </inkml:context>
    <inkml:brush xml:id="br0">
      <inkml:brushProperty name="width" value="0.1" units="cm"/>
      <inkml:brushProperty name="height" value="0.1" units="cm"/>
      <inkml:brushProperty name="color" value="#00A0D7"/>
    </inkml:brush>
  </inkml:definitions>
  <inkml:trace contextRef="#ctx0" brushRef="#br0">1 1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15:53:49.212"/>
    </inkml:context>
    <inkml:brush xml:id="br0">
      <inkml:brushProperty name="width" value="0.1" units="cm"/>
      <inkml:brushProperty name="height" value="0.1" units="cm"/>
      <inkml:brushProperty name="color" value="#00A0D7"/>
    </inkml:brush>
  </inkml:definitions>
  <inkml:trace contextRef="#ctx0" brushRef="#br0">0 1 24575,'35'0'0,"-5"0"0,22 0 0,-5 0 0,15 0 0,-5 0 0,13 0 0,15 0 0,-24 0 0,-1 0 0,-1 0 0,-11 0 0,51 0 0,-42 0 0,16 0 0,0 0 0,1 0 0,-10 0 0,-1 0 0,-17 0 0,-1 0 0,0 0 0,-13 0 0,11 0 0,-12 0 0,0 0 0,-2 0 0,-6 0 0,6 0 0,-5 0 0,12 0 0,-6 0 0,7 0 0,1 0 0,-1 0 0,7 0 0,3 0 0,15 0 0,-5 0 0,14 0 0,-7 0 0,9 0 0,1 0 0,-1 0 0,0 0 0,-9 0 0,-1 0 0,-9 0 0,0 0 0,-8 0 0,-7 0 0,-10 0 0,-7 0 0,1 0 0,-6 0 0,-1 0 0,-6 0 0,0 0 0,0 0 0,1 0 0,-2 0 0,-7 0 0,1 0 0,-7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15:53:50.872"/>
    </inkml:context>
    <inkml:brush xml:id="br0">
      <inkml:brushProperty name="width" value="0.1" units="cm"/>
      <inkml:brushProperty name="height" value="0.1" units="cm"/>
      <inkml:brushProperty name="color" value="#00A0D7"/>
    </inkml:brush>
  </inkml:definitions>
  <inkml:trace contextRef="#ctx0" brushRef="#br0">1 293 24575,'15'0'0,"11"0"0,-1 0 0,5 0 0,0 0 0,-13 0 0,10 0 0,6 0 0,66 0-679,-47 0 1,3 0 678,15 1 0,4-2 0,11-3 0,-3-1 0,-29 5 0,1-2 0,37-14 0,5-4-815,-16 8 0,-2-1 815,-9-2 0,1-2 0,19-1 0,-4 2 0,7 4-514,-28-4 0,1-1 514,-10 8 0,-2 0-304,42-14 304,-3 14 0,-17-10 0,7 15 1147,-25-9-1147,4 13 1612,-22 0-1612,0 0 1182,-4 0-1182,-11 0 378,5 0-378,-6 0 0,6 0 0,2 0 0,6 0 0,8 0 0,1 0 0,8 0 0,0 0 0,0 0 0,9 0 0,-15 0 0,12-6 0,-21 5 0,0-5 0,-10 6 0,-12 0 0,-1 0 0,-6 0 0,0 0 0,-4-5 0,-6 4 0,-1-4 0,-3 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15:53:52.658"/>
    </inkml:context>
    <inkml:brush xml:id="br0">
      <inkml:brushProperty name="width" value="0.1" units="cm"/>
      <inkml:brushProperty name="height" value="0.1" units="cm"/>
      <inkml:brushProperty name="color" value="#00A0D7"/>
    </inkml:brush>
  </inkml:definitions>
  <inkml:trace contextRef="#ctx0" brushRef="#br0">0 0 24575,'59'0'0,"8"0"0,18 0 0,-7 0-1334,-18 4 1,4 0 1333,-2-3 0,1 0 0,15 3 0,3 0 0,-1-4 0,-1 0 0,0 0 0,-1 0 0,-5 0 0,-3 0 0,-18 0 0,0 0-58,16 0 0,-2 0 58,16 0 0,-29 0 0,0 0 0,21 0 658,-19 0-658,-3 0 0,-20 0 0,5 0 1326,-1 0-1326,-9 0 799,16 0-799,-13 0 0,1 0 0,4 0 0,-4 0 0,6 0 0,-12 0 0,3 0 0,-11 0 0,0 0 0,-1 0 0,-6 0 0,0 0 0,0 0 0,-4 0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15:53:54.070"/>
    </inkml:context>
    <inkml:brush xml:id="br0">
      <inkml:brushProperty name="width" value="0.1" units="cm"/>
      <inkml:brushProperty name="height" value="0.1" units="cm"/>
      <inkml:brushProperty name="color" value="#00A0D7"/>
    </inkml:brush>
  </inkml:definitions>
  <inkml:trace contextRef="#ctx0" brushRef="#br0">1 0 24575,'32'0'0,"16"0"0,30 0 0,-26 0 0,5 0-1704,14 0 1,3 0 1703,4 0 0,3 0 0,4 0 0,1 0 0,-6 0 0,-1 0 0,6 0 0,-1 0 0,-11 0 0,0 0 0,6 0 0,-1 0 0,-11 0 0,-2 0-227,-1 0 1,0 0 226,-5 0 0,0 0 228,0 0 0,-1 0-228,31 0 0,-32 0 0,-3 0 0,16 0 0,-20 0 0,2 0 0,33 0 0,-10 0 0,6 0 0,-26 0 0,0 0 1626,-11 0-1626,-13 0 1269,-2 0-1269,-12 0 509,-1 0-509,-6 0 0,0 0 0,1 0 0,4 0 0,-3 0 0,4 0 0,-6 0 0,0 0 0,0 0 0,1 0 0,-1 0 0,-5 0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15:53:58.350"/>
    </inkml:context>
    <inkml:brush xml:id="br0">
      <inkml:brushProperty name="width" value="0.1" units="cm"/>
      <inkml:brushProperty name="height" value="0.1" units="cm"/>
      <inkml:brushProperty name="color" value="#00A0D7"/>
    </inkml:brush>
  </inkml:definitions>
  <inkml:trace contextRef="#ctx0" brushRef="#br0">0 43 24575,'53'0'0,"36"0"0,-35 0 0,4 0-1571,18 0 1,4 0 1570,-1 0 0,1 0-942,11 0 1,3 0 941,-3 0 0,6 0-638,-5 0 1,6 0-1,-5 0 638,5 0 0,1 0 0,-27 0 0,7 0 0,1 0 0,-6 0 0,-1-3 0,-5-1 0,3 1 0,18 1 0,2 2 0,-4-1-724,10-4 1,-3 0 723,-23 2 0,0 0 0,-6 1 0,-8 1 0,-1-1-11,26-2 1,2 0 10,-10 3 0,0 2 0,5-1 0,1 0 0,-7 0 0,-2 0 0,1 0 0,-3 0 642,-18 0 1,-1 0-643,8 0 0,-2 0 0,29 0 2998,-16 0-2998,1 0 1958,-31 0-1958,-1 0 1623,-9 0-1623,-6 5 541,0-4-541,-6 9 0,-2-5 0,-4 1 0,-1 3 0,0-8 0,0 8 0,-4-3 0,-2 4 0,-4-1 0,0 1 0,0 0 0,0-9 0,9-2 0,-3-4 0,9 1 0,-5 4 0,0 0 0,0 0 0,6 0 0,1 0 0,5 0 0,1 0 0,-6 0 0,-1 0 0,-6 0 0,0 0 0,1 0 0,-1 0 0,-9 0 0,3 4 0,-8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7BD442-DB88-42A3-9F9F-881113700B6A}" type="datetimeFigureOut">
              <a:rPr lang="en-US" smtClean="0"/>
              <a:t>8/21/2023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E3BA44-AAC5-4705-8E72-8F128FF9FF75}" type="slidenum">
              <a:rPr lang="en-US" smtClean="0"/>
              <a:t>‹#›</a:t>
            </a:fld>
            <a:endParaRPr lang="en-US"/>
          </a:p>
        </p:txBody>
      </p:sp>
    </p:spTree>
    <p:extLst>
      <p:ext uri="{BB962C8B-B14F-4D97-AF65-F5344CB8AC3E}">
        <p14:creationId xmlns:p14="http://schemas.microsoft.com/office/powerpoint/2010/main" val="228611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ED28BA-7039-41A8-90E7-12E3FD3CE62C}" type="slidenum">
              <a:rPr lang="en-US" smtClean="0"/>
              <a:t>1</a:t>
            </a:fld>
            <a:endParaRPr lang="en-US"/>
          </a:p>
        </p:txBody>
      </p:sp>
    </p:spTree>
    <p:extLst>
      <p:ext uri="{BB962C8B-B14F-4D97-AF65-F5344CB8AC3E}">
        <p14:creationId xmlns:p14="http://schemas.microsoft.com/office/powerpoint/2010/main" val="599301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safeguard against overfitting our model in a couple of ways. </a:t>
            </a:r>
            <a:br>
              <a:rPr lang="en-US" dirty="0"/>
            </a:br>
            <a:endParaRPr lang="en-US" dirty="0"/>
          </a:p>
          <a:p>
            <a:r>
              <a:rPr lang="en-US" dirty="0"/>
              <a:t>The first is to keep the number of features to a minimum. We can do this by manually eliminating those features that we don’t think are informative. </a:t>
            </a:r>
          </a:p>
          <a:p>
            <a:endParaRPr lang="en-US" dirty="0"/>
          </a:p>
          <a:p>
            <a:r>
              <a:rPr lang="en-US" dirty="0"/>
              <a:t>However, this is not always possible, and we often don’t know what features are contributing to the label ahead of time.</a:t>
            </a:r>
          </a:p>
          <a:p>
            <a:endParaRPr lang="en-US" dirty="0"/>
          </a:p>
          <a:p>
            <a:r>
              <a:rPr lang="en-US" dirty="0"/>
              <a:t>Another option is to use regularization, which is a way to reduce the magnitude of the learned parameters. That is to say, regularization will mathematically ensure that one feature is not making an uneven contribution to the prediction because it has a large value.</a:t>
            </a:r>
          </a:p>
          <a:p>
            <a:endParaRPr lang="en-US" dirty="0"/>
          </a:p>
          <a:p>
            <a:r>
              <a:rPr lang="en-US" dirty="0"/>
              <a:t>This method works well when there are lots of features that contribute to the defining the label.</a:t>
            </a:r>
          </a:p>
        </p:txBody>
      </p:sp>
      <p:sp>
        <p:nvSpPr>
          <p:cNvPr id="4" name="Slide Number Placeholder 3"/>
          <p:cNvSpPr>
            <a:spLocks noGrp="1"/>
          </p:cNvSpPr>
          <p:nvPr>
            <p:ph type="sldNum" sz="quarter" idx="5"/>
          </p:nvPr>
        </p:nvSpPr>
        <p:spPr/>
        <p:txBody>
          <a:bodyPr/>
          <a:lstStyle/>
          <a:p>
            <a:fld id="{96ED28BA-7039-41A8-90E7-12E3FD3CE62C}" type="slidenum">
              <a:rPr lang="en-US" smtClean="0"/>
              <a:t>3</a:t>
            </a:fld>
            <a:endParaRPr lang="en-US"/>
          </a:p>
        </p:txBody>
      </p:sp>
    </p:spTree>
    <p:extLst>
      <p:ext uri="{BB962C8B-B14F-4D97-AF65-F5344CB8AC3E}">
        <p14:creationId xmlns:p14="http://schemas.microsoft.com/office/powerpoint/2010/main" val="792007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return to our example in logistic regression, we can see how regularization would be applied to the overfit model.</a:t>
            </a:r>
          </a:p>
          <a:p>
            <a:endParaRPr lang="en-US" dirty="0"/>
          </a:p>
          <a:p>
            <a:r>
              <a:rPr lang="en-US" dirty="0"/>
              <a:t>Regularization would reduce the weights of the complex, polynomial features, and push them towards 0. </a:t>
            </a:r>
          </a:p>
          <a:p>
            <a:endParaRPr lang="en-US" dirty="0"/>
          </a:p>
          <a:p>
            <a:r>
              <a:rPr lang="en-US" dirty="0"/>
              <a:t>By penalizing the more complex of the model, the practical result is to reduce the model complexity.</a:t>
            </a:r>
          </a:p>
        </p:txBody>
      </p:sp>
      <p:sp>
        <p:nvSpPr>
          <p:cNvPr id="4" name="Slide Number Placeholder 3"/>
          <p:cNvSpPr>
            <a:spLocks noGrp="1"/>
          </p:cNvSpPr>
          <p:nvPr>
            <p:ph type="sldNum" sz="quarter" idx="5"/>
          </p:nvPr>
        </p:nvSpPr>
        <p:spPr/>
        <p:txBody>
          <a:bodyPr/>
          <a:lstStyle/>
          <a:p>
            <a:fld id="{96ED28BA-7039-41A8-90E7-12E3FD3CE62C}" type="slidenum">
              <a:rPr lang="en-US" smtClean="0"/>
              <a:t>4</a:t>
            </a:fld>
            <a:endParaRPr lang="en-US"/>
          </a:p>
        </p:txBody>
      </p:sp>
    </p:spTree>
    <p:extLst>
      <p:ext uri="{BB962C8B-B14F-4D97-AF65-F5344CB8AC3E}">
        <p14:creationId xmlns:p14="http://schemas.microsoft.com/office/powerpoint/2010/main" val="2961269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good model will be able to generalize to new data, and this depends on both the complexity of the model and its performance on the training data.</a:t>
            </a:r>
          </a:p>
          <a:p>
            <a:endParaRPr lang="en-US" dirty="0"/>
          </a:p>
          <a:p>
            <a:r>
              <a:rPr lang="en-US" dirty="0"/>
              <a:t>Regularization provides a method to prevent overfitting in complex models.</a:t>
            </a:r>
          </a:p>
        </p:txBody>
      </p:sp>
      <p:sp>
        <p:nvSpPr>
          <p:cNvPr id="4" name="Slide Number Placeholder 3"/>
          <p:cNvSpPr>
            <a:spLocks noGrp="1"/>
          </p:cNvSpPr>
          <p:nvPr>
            <p:ph type="sldNum" sz="quarter" idx="5"/>
          </p:nvPr>
        </p:nvSpPr>
        <p:spPr/>
        <p:txBody>
          <a:bodyPr/>
          <a:lstStyle/>
          <a:p>
            <a:fld id="{96ED28BA-7039-41A8-90E7-12E3FD3CE62C}" type="slidenum">
              <a:rPr lang="en-US" smtClean="0"/>
              <a:t>5</a:t>
            </a:fld>
            <a:endParaRPr lang="en-US"/>
          </a:p>
        </p:txBody>
      </p:sp>
    </p:spTree>
    <p:extLst>
      <p:ext uri="{BB962C8B-B14F-4D97-AF65-F5344CB8AC3E}">
        <p14:creationId xmlns:p14="http://schemas.microsoft.com/office/powerpoint/2010/main" val="1235847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regularization we are not only minimizing loss of our model with respect to our training data,</a:t>
            </a:r>
          </a:p>
          <a:p>
            <a:endParaRPr lang="en-US" dirty="0"/>
          </a:p>
          <a:p>
            <a:r>
              <a:rPr lang="en-US" dirty="0"/>
              <a:t>We are also minimizing the complexity of the mode. </a:t>
            </a:r>
          </a:p>
          <a:p>
            <a:endParaRPr lang="en-US" dirty="0"/>
          </a:p>
          <a:p>
            <a:r>
              <a:rPr lang="en-US" dirty="0"/>
              <a:t>Algorithmically, we can mathematically define the loss as some quantified difference between the model prediction and reality.</a:t>
            </a:r>
          </a:p>
          <a:p>
            <a:endParaRPr lang="en-US" dirty="0"/>
          </a:p>
          <a:p>
            <a:r>
              <a:rPr lang="en-US" dirty="0"/>
              <a:t>But how do we algorithmically define the model complexity?</a:t>
            </a:r>
          </a:p>
        </p:txBody>
      </p:sp>
      <p:sp>
        <p:nvSpPr>
          <p:cNvPr id="4" name="Slide Number Placeholder 3"/>
          <p:cNvSpPr>
            <a:spLocks noGrp="1"/>
          </p:cNvSpPr>
          <p:nvPr>
            <p:ph type="sldNum" sz="quarter" idx="5"/>
          </p:nvPr>
        </p:nvSpPr>
        <p:spPr/>
        <p:txBody>
          <a:bodyPr/>
          <a:lstStyle/>
          <a:p>
            <a:fld id="{96ED28BA-7039-41A8-90E7-12E3FD3CE62C}" type="slidenum">
              <a:rPr lang="en-US" smtClean="0"/>
              <a:t>6</a:t>
            </a:fld>
            <a:endParaRPr lang="en-US"/>
          </a:p>
        </p:txBody>
      </p:sp>
    </p:spTree>
    <p:extLst>
      <p:ext uri="{BB962C8B-B14F-4D97-AF65-F5344CB8AC3E}">
        <p14:creationId xmlns:p14="http://schemas.microsoft.com/office/powerpoint/2010/main" val="587788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common methods. </a:t>
            </a:r>
          </a:p>
          <a:p>
            <a:endParaRPr lang="en-US" dirty="0"/>
          </a:p>
          <a:p>
            <a:r>
              <a:rPr lang="en-US" dirty="0"/>
              <a:t>The first simply counts the number of non-zero weights in the model, which is fairly straight forward and known as L1 regularization.</a:t>
            </a:r>
          </a:p>
          <a:p>
            <a:endParaRPr lang="en-US" dirty="0"/>
          </a:p>
          <a:p>
            <a:r>
              <a:rPr lang="en-US" dirty="0"/>
              <a:t>Another is to define a function that quantifies the contribution of all the weights in the model and is known as L2 regularization.</a:t>
            </a:r>
          </a:p>
        </p:txBody>
      </p:sp>
      <p:sp>
        <p:nvSpPr>
          <p:cNvPr id="4" name="Slide Number Placeholder 3"/>
          <p:cNvSpPr>
            <a:spLocks noGrp="1"/>
          </p:cNvSpPr>
          <p:nvPr>
            <p:ph type="sldNum" sz="quarter" idx="5"/>
          </p:nvPr>
        </p:nvSpPr>
        <p:spPr/>
        <p:txBody>
          <a:bodyPr/>
          <a:lstStyle/>
          <a:p>
            <a:fld id="{96ED28BA-7039-41A8-90E7-12E3FD3CE62C}" type="slidenum">
              <a:rPr lang="en-US" smtClean="0"/>
              <a:t>7</a:t>
            </a:fld>
            <a:endParaRPr lang="en-US"/>
          </a:p>
        </p:txBody>
      </p:sp>
    </p:spTree>
    <p:extLst>
      <p:ext uri="{BB962C8B-B14F-4D97-AF65-F5344CB8AC3E}">
        <p14:creationId xmlns:p14="http://schemas.microsoft.com/office/powerpoint/2010/main" val="3788668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Rather than simply counting the non-zero weights, L2 regularization functions defines complexity as the absolute value of the squared sum of the weights.</a:t>
            </a:r>
          </a:p>
          <a:p>
            <a:endParaRPr lang="en-US" dirty="0"/>
          </a:p>
          <a:p>
            <a:r>
              <a:rPr lang="en-US" dirty="0"/>
              <a:t>A high value will correspond to high model complexity.</a:t>
            </a:r>
          </a:p>
          <a:p>
            <a:endParaRPr lang="en-US" dirty="0"/>
          </a:p>
        </p:txBody>
      </p:sp>
      <p:sp>
        <p:nvSpPr>
          <p:cNvPr id="4" name="Slide Number Placeholder 3"/>
          <p:cNvSpPr>
            <a:spLocks noGrp="1"/>
          </p:cNvSpPr>
          <p:nvPr>
            <p:ph type="sldNum" sz="quarter" idx="5"/>
          </p:nvPr>
        </p:nvSpPr>
        <p:spPr/>
        <p:txBody>
          <a:bodyPr/>
          <a:lstStyle/>
          <a:p>
            <a:fld id="{96ED28BA-7039-41A8-90E7-12E3FD3CE62C}" type="slidenum">
              <a:rPr lang="en-US" smtClean="0"/>
              <a:t>8</a:t>
            </a:fld>
            <a:endParaRPr lang="en-US"/>
          </a:p>
        </p:txBody>
      </p:sp>
    </p:spTree>
    <p:extLst>
      <p:ext uri="{BB962C8B-B14F-4D97-AF65-F5344CB8AC3E}">
        <p14:creationId xmlns:p14="http://schemas.microsoft.com/office/powerpoint/2010/main" val="974834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incorporate L2 regularization into the model training by adding the sum of the squared weights as a term to the loss function.</a:t>
            </a:r>
          </a:p>
          <a:p>
            <a:endParaRPr lang="en-US" dirty="0"/>
          </a:p>
          <a:p>
            <a:r>
              <a:rPr lang="en-US" dirty="0"/>
              <a:t>To control the contribution to the loss, a scalar is multiplied by this value, and is known as </a:t>
            </a:r>
            <a:r>
              <a:rPr lang="en-US" dirty="0" err="1"/>
              <a:t>lamda</a:t>
            </a:r>
            <a:r>
              <a:rPr lang="en-US" dirty="0"/>
              <a:t>.</a:t>
            </a:r>
          </a:p>
          <a:p>
            <a:endParaRPr lang="en-US" dirty="0"/>
          </a:p>
          <a:p>
            <a:r>
              <a:rPr lang="en-US" dirty="0"/>
              <a:t>By incorporating L2 regularization, the impact is to encourage the weights for features that are not contributing to the model performance to become very small. </a:t>
            </a:r>
          </a:p>
        </p:txBody>
      </p:sp>
      <p:sp>
        <p:nvSpPr>
          <p:cNvPr id="4" name="Slide Number Placeholder 3"/>
          <p:cNvSpPr>
            <a:spLocks noGrp="1"/>
          </p:cNvSpPr>
          <p:nvPr>
            <p:ph type="sldNum" sz="quarter" idx="5"/>
          </p:nvPr>
        </p:nvSpPr>
        <p:spPr/>
        <p:txBody>
          <a:bodyPr/>
          <a:lstStyle/>
          <a:p>
            <a:fld id="{96ED28BA-7039-41A8-90E7-12E3FD3CE62C}" type="slidenum">
              <a:rPr lang="en-US" smtClean="0"/>
              <a:t>10</a:t>
            </a:fld>
            <a:endParaRPr lang="en-US"/>
          </a:p>
        </p:txBody>
      </p:sp>
    </p:spTree>
    <p:extLst>
      <p:ext uri="{BB962C8B-B14F-4D97-AF65-F5344CB8AC3E}">
        <p14:creationId xmlns:p14="http://schemas.microsoft.com/office/powerpoint/2010/main" val="3203397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4D2AF-7886-40D7-93CE-004C7F09F0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3FA8DA-C0B7-408C-A758-5605FD849A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2A7B8F-A385-4844-BB6C-D7C5A0B2190F}"/>
              </a:ext>
            </a:extLst>
          </p:cNvPr>
          <p:cNvSpPr>
            <a:spLocks noGrp="1"/>
          </p:cNvSpPr>
          <p:nvPr>
            <p:ph type="dt" sz="half" idx="10"/>
          </p:nvPr>
        </p:nvSpPr>
        <p:spPr/>
        <p:txBody>
          <a:bodyPr/>
          <a:lstStyle/>
          <a:p>
            <a:fld id="{9E27CBB8-5951-4903-9EC7-33B6EAF138E8}" type="datetimeFigureOut">
              <a:rPr lang="en-US" smtClean="0"/>
              <a:t>8/21/2023</a:t>
            </a:fld>
            <a:endParaRPr lang="en-US"/>
          </a:p>
        </p:txBody>
      </p:sp>
      <p:sp>
        <p:nvSpPr>
          <p:cNvPr id="5" name="Footer Placeholder 4">
            <a:extLst>
              <a:ext uri="{FF2B5EF4-FFF2-40B4-BE49-F238E27FC236}">
                <a16:creationId xmlns:a16="http://schemas.microsoft.com/office/drawing/2014/main" id="{D15F12B7-B270-4588-8E1D-22B0C069B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7F6F07-304C-4699-96AE-A0963F9C5B0C}"/>
              </a:ext>
            </a:extLst>
          </p:cNvPr>
          <p:cNvSpPr>
            <a:spLocks noGrp="1"/>
          </p:cNvSpPr>
          <p:nvPr>
            <p:ph type="sldNum" sz="quarter" idx="12"/>
          </p:nvPr>
        </p:nvSpPr>
        <p:spPr/>
        <p:txBody>
          <a:bodyPr/>
          <a:lstStyle/>
          <a:p>
            <a:fld id="{839BC5CA-E2A7-424B-AA3B-C44F37C737B9}" type="slidenum">
              <a:rPr lang="en-US" smtClean="0"/>
              <a:t>‹#›</a:t>
            </a:fld>
            <a:endParaRPr lang="en-US"/>
          </a:p>
        </p:txBody>
      </p:sp>
    </p:spTree>
    <p:extLst>
      <p:ext uri="{BB962C8B-B14F-4D97-AF65-F5344CB8AC3E}">
        <p14:creationId xmlns:p14="http://schemas.microsoft.com/office/powerpoint/2010/main" val="1492990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FCB49-746A-49B2-ABC1-FE183201B1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B0A918-2C76-48C3-BB7C-A316017A116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FDA443-4673-46B4-A6C5-492EA7776165}"/>
              </a:ext>
            </a:extLst>
          </p:cNvPr>
          <p:cNvSpPr>
            <a:spLocks noGrp="1"/>
          </p:cNvSpPr>
          <p:nvPr>
            <p:ph type="dt" sz="half" idx="10"/>
          </p:nvPr>
        </p:nvSpPr>
        <p:spPr/>
        <p:txBody>
          <a:bodyPr/>
          <a:lstStyle/>
          <a:p>
            <a:fld id="{9E27CBB8-5951-4903-9EC7-33B6EAF138E8}" type="datetimeFigureOut">
              <a:rPr lang="en-US" smtClean="0"/>
              <a:t>8/21/2023</a:t>
            </a:fld>
            <a:endParaRPr lang="en-US"/>
          </a:p>
        </p:txBody>
      </p:sp>
      <p:sp>
        <p:nvSpPr>
          <p:cNvPr id="5" name="Footer Placeholder 4">
            <a:extLst>
              <a:ext uri="{FF2B5EF4-FFF2-40B4-BE49-F238E27FC236}">
                <a16:creationId xmlns:a16="http://schemas.microsoft.com/office/drawing/2014/main" id="{E98777AC-8201-48DB-BFA6-B03D1D801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935F9B-0962-4BC8-9545-5CB84F937AA2}"/>
              </a:ext>
            </a:extLst>
          </p:cNvPr>
          <p:cNvSpPr>
            <a:spLocks noGrp="1"/>
          </p:cNvSpPr>
          <p:nvPr>
            <p:ph type="sldNum" sz="quarter" idx="12"/>
          </p:nvPr>
        </p:nvSpPr>
        <p:spPr/>
        <p:txBody>
          <a:bodyPr/>
          <a:lstStyle/>
          <a:p>
            <a:fld id="{839BC5CA-E2A7-424B-AA3B-C44F37C737B9}" type="slidenum">
              <a:rPr lang="en-US" smtClean="0"/>
              <a:t>‹#›</a:t>
            </a:fld>
            <a:endParaRPr lang="en-US"/>
          </a:p>
        </p:txBody>
      </p:sp>
    </p:spTree>
    <p:extLst>
      <p:ext uri="{BB962C8B-B14F-4D97-AF65-F5344CB8AC3E}">
        <p14:creationId xmlns:p14="http://schemas.microsoft.com/office/powerpoint/2010/main" val="1163475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6133AC-21F4-4659-BEF4-CA0332ADCC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C5943D-6FEA-4BA5-88E1-734F3A14912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D29DCB-001C-40F2-9083-DB2AA292BEB3}"/>
              </a:ext>
            </a:extLst>
          </p:cNvPr>
          <p:cNvSpPr>
            <a:spLocks noGrp="1"/>
          </p:cNvSpPr>
          <p:nvPr>
            <p:ph type="dt" sz="half" idx="10"/>
          </p:nvPr>
        </p:nvSpPr>
        <p:spPr/>
        <p:txBody>
          <a:bodyPr/>
          <a:lstStyle/>
          <a:p>
            <a:fld id="{9E27CBB8-5951-4903-9EC7-33B6EAF138E8}" type="datetimeFigureOut">
              <a:rPr lang="en-US" smtClean="0"/>
              <a:t>8/21/2023</a:t>
            </a:fld>
            <a:endParaRPr lang="en-US"/>
          </a:p>
        </p:txBody>
      </p:sp>
      <p:sp>
        <p:nvSpPr>
          <p:cNvPr id="5" name="Footer Placeholder 4">
            <a:extLst>
              <a:ext uri="{FF2B5EF4-FFF2-40B4-BE49-F238E27FC236}">
                <a16:creationId xmlns:a16="http://schemas.microsoft.com/office/drawing/2014/main" id="{6FFFC226-B952-4F5D-B876-6106F3DFC9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EAB7BF-8776-4677-81E8-9E7E5293B0A4}"/>
              </a:ext>
            </a:extLst>
          </p:cNvPr>
          <p:cNvSpPr>
            <a:spLocks noGrp="1"/>
          </p:cNvSpPr>
          <p:nvPr>
            <p:ph type="sldNum" sz="quarter" idx="12"/>
          </p:nvPr>
        </p:nvSpPr>
        <p:spPr/>
        <p:txBody>
          <a:bodyPr/>
          <a:lstStyle/>
          <a:p>
            <a:fld id="{839BC5CA-E2A7-424B-AA3B-C44F37C737B9}" type="slidenum">
              <a:rPr lang="en-US" smtClean="0"/>
              <a:t>‹#›</a:t>
            </a:fld>
            <a:endParaRPr lang="en-US"/>
          </a:p>
        </p:txBody>
      </p:sp>
    </p:spTree>
    <p:extLst>
      <p:ext uri="{BB962C8B-B14F-4D97-AF65-F5344CB8AC3E}">
        <p14:creationId xmlns:p14="http://schemas.microsoft.com/office/powerpoint/2010/main" val="2735200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7575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10CF1-2952-44BB-A501-EBCEE864D9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9F36D0-5A1E-4E8D-B685-007DD5F71B6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F3CF45-1C3F-476D-8817-7F1AAD615CCC}"/>
              </a:ext>
            </a:extLst>
          </p:cNvPr>
          <p:cNvSpPr>
            <a:spLocks noGrp="1"/>
          </p:cNvSpPr>
          <p:nvPr>
            <p:ph type="dt" sz="half" idx="10"/>
          </p:nvPr>
        </p:nvSpPr>
        <p:spPr/>
        <p:txBody>
          <a:bodyPr/>
          <a:lstStyle/>
          <a:p>
            <a:fld id="{9E27CBB8-5951-4903-9EC7-33B6EAF138E8}" type="datetimeFigureOut">
              <a:rPr lang="en-US" smtClean="0"/>
              <a:t>8/21/2023</a:t>
            </a:fld>
            <a:endParaRPr lang="en-US"/>
          </a:p>
        </p:txBody>
      </p:sp>
      <p:sp>
        <p:nvSpPr>
          <p:cNvPr id="5" name="Footer Placeholder 4">
            <a:extLst>
              <a:ext uri="{FF2B5EF4-FFF2-40B4-BE49-F238E27FC236}">
                <a16:creationId xmlns:a16="http://schemas.microsoft.com/office/drawing/2014/main" id="{B818EB2B-21CF-484E-9411-6DD7D4C3F5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5104D0-3644-423E-A5B3-765DDD289DC8}"/>
              </a:ext>
            </a:extLst>
          </p:cNvPr>
          <p:cNvSpPr>
            <a:spLocks noGrp="1"/>
          </p:cNvSpPr>
          <p:nvPr>
            <p:ph type="sldNum" sz="quarter" idx="12"/>
          </p:nvPr>
        </p:nvSpPr>
        <p:spPr/>
        <p:txBody>
          <a:bodyPr/>
          <a:lstStyle/>
          <a:p>
            <a:fld id="{839BC5CA-E2A7-424B-AA3B-C44F37C737B9}" type="slidenum">
              <a:rPr lang="en-US" smtClean="0"/>
              <a:t>‹#›</a:t>
            </a:fld>
            <a:endParaRPr lang="en-US"/>
          </a:p>
        </p:txBody>
      </p:sp>
    </p:spTree>
    <p:extLst>
      <p:ext uri="{BB962C8B-B14F-4D97-AF65-F5344CB8AC3E}">
        <p14:creationId xmlns:p14="http://schemas.microsoft.com/office/powerpoint/2010/main" val="3013798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E258E-AB7F-49CA-93A1-60151DD6C6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CD55C1-359A-4A4A-B7A4-F4420E96C7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5B22CC-5C44-4C55-85DF-F44E93391F9B}"/>
              </a:ext>
            </a:extLst>
          </p:cNvPr>
          <p:cNvSpPr>
            <a:spLocks noGrp="1"/>
          </p:cNvSpPr>
          <p:nvPr>
            <p:ph type="dt" sz="half" idx="10"/>
          </p:nvPr>
        </p:nvSpPr>
        <p:spPr/>
        <p:txBody>
          <a:bodyPr/>
          <a:lstStyle/>
          <a:p>
            <a:fld id="{9E27CBB8-5951-4903-9EC7-33B6EAF138E8}" type="datetimeFigureOut">
              <a:rPr lang="en-US" smtClean="0"/>
              <a:t>8/21/2023</a:t>
            </a:fld>
            <a:endParaRPr lang="en-US"/>
          </a:p>
        </p:txBody>
      </p:sp>
      <p:sp>
        <p:nvSpPr>
          <p:cNvPr id="5" name="Footer Placeholder 4">
            <a:extLst>
              <a:ext uri="{FF2B5EF4-FFF2-40B4-BE49-F238E27FC236}">
                <a16:creationId xmlns:a16="http://schemas.microsoft.com/office/drawing/2014/main" id="{E369CF2E-79AD-43AD-A85A-11F10FAEC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242BD5-47E1-4A8B-9696-FE2F4DA638B3}"/>
              </a:ext>
            </a:extLst>
          </p:cNvPr>
          <p:cNvSpPr>
            <a:spLocks noGrp="1"/>
          </p:cNvSpPr>
          <p:nvPr>
            <p:ph type="sldNum" sz="quarter" idx="12"/>
          </p:nvPr>
        </p:nvSpPr>
        <p:spPr/>
        <p:txBody>
          <a:bodyPr/>
          <a:lstStyle/>
          <a:p>
            <a:fld id="{839BC5CA-E2A7-424B-AA3B-C44F37C737B9}" type="slidenum">
              <a:rPr lang="en-US" smtClean="0"/>
              <a:t>‹#›</a:t>
            </a:fld>
            <a:endParaRPr lang="en-US"/>
          </a:p>
        </p:txBody>
      </p:sp>
    </p:spTree>
    <p:extLst>
      <p:ext uri="{BB962C8B-B14F-4D97-AF65-F5344CB8AC3E}">
        <p14:creationId xmlns:p14="http://schemas.microsoft.com/office/powerpoint/2010/main" val="3624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B87E5-4F2D-4B62-93C0-264DDFA40F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660DA-64AD-49B8-9765-77CA59919A2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7481CB-BB17-42AC-9169-D2FD23CE8DE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AECF57-7337-462D-8887-5CE8506ADD9A}"/>
              </a:ext>
            </a:extLst>
          </p:cNvPr>
          <p:cNvSpPr>
            <a:spLocks noGrp="1"/>
          </p:cNvSpPr>
          <p:nvPr>
            <p:ph type="dt" sz="half" idx="10"/>
          </p:nvPr>
        </p:nvSpPr>
        <p:spPr/>
        <p:txBody>
          <a:bodyPr/>
          <a:lstStyle/>
          <a:p>
            <a:fld id="{9E27CBB8-5951-4903-9EC7-33B6EAF138E8}" type="datetimeFigureOut">
              <a:rPr lang="en-US" smtClean="0"/>
              <a:t>8/21/2023</a:t>
            </a:fld>
            <a:endParaRPr lang="en-US"/>
          </a:p>
        </p:txBody>
      </p:sp>
      <p:sp>
        <p:nvSpPr>
          <p:cNvPr id="6" name="Footer Placeholder 5">
            <a:extLst>
              <a:ext uri="{FF2B5EF4-FFF2-40B4-BE49-F238E27FC236}">
                <a16:creationId xmlns:a16="http://schemas.microsoft.com/office/drawing/2014/main" id="{1AAD65D2-DF1A-4196-9E1A-FE955292DC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D0FD4D-A5F7-4A38-8AD5-7071C7DF90E2}"/>
              </a:ext>
            </a:extLst>
          </p:cNvPr>
          <p:cNvSpPr>
            <a:spLocks noGrp="1"/>
          </p:cNvSpPr>
          <p:nvPr>
            <p:ph type="sldNum" sz="quarter" idx="12"/>
          </p:nvPr>
        </p:nvSpPr>
        <p:spPr/>
        <p:txBody>
          <a:bodyPr/>
          <a:lstStyle/>
          <a:p>
            <a:fld id="{839BC5CA-E2A7-424B-AA3B-C44F37C737B9}" type="slidenum">
              <a:rPr lang="en-US" smtClean="0"/>
              <a:t>‹#›</a:t>
            </a:fld>
            <a:endParaRPr lang="en-US"/>
          </a:p>
        </p:txBody>
      </p:sp>
    </p:spTree>
    <p:extLst>
      <p:ext uri="{BB962C8B-B14F-4D97-AF65-F5344CB8AC3E}">
        <p14:creationId xmlns:p14="http://schemas.microsoft.com/office/powerpoint/2010/main" val="3736048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03453-3548-42A4-8AFA-85B3C50F43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AA8529-E809-48D0-B422-8AD8852A87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6961030-A7FD-4507-8A90-1A0E161AA90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ED360E-044D-49F3-9283-541B3922BE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02A6B93-11AC-43F8-AE53-200B4AEB3E7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62A9AF-0855-4407-95DD-A4D6A2E1E441}"/>
              </a:ext>
            </a:extLst>
          </p:cNvPr>
          <p:cNvSpPr>
            <a:spLocks noGrp="1"/>
          </p:cNvSpPr>
          <p:nvPr>
            <p:ph type="dt" sz="half" idx="10"/>
          </p:nvPr>
        </p:nvSpPr>
        <p:spPr/>
        <p:txBody>
          <a:bodyPr/>
          <a:lstStyle/>
          <a:p>
            <a:fld id="{9E27CBB8-5951-4903-9EC7-33B6EAF138E8}" type="datetimeFigureOut">
              <a:rPr lang="en-US" smtClean="0"/>
              <a:t>8/21/2023</a:t>
            </a:fld>
            <a:endParaRPr lang="en-US"/>
          </a:p>
        </p:txBody>
      </p:sp>
      <p:sp>
        <p:nvSpPr>
          <p:cNvPr id="8" name="Footer Placeholder 7">
            <a:extLst>
              <a:ext uri="{FF2B5EF4-FFF2-40B4-BE49-F238E27FC236}">
                <a16:creationId xmlns:a16="http://schemas.microsoft.com/office/drawing/2014/main" id="{03DB60E9-33F9-40BE-8C89-87DF172A37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F9E6C2-C337-4E76-BB36-4924E1F296A0}"/>
              </a:ext>
            </a:extLst>
          </p:cNvPr>
          <p:cNvSpPr>
            <a:spLocks noGrp="1"/>
          </p:cNvSpPr>
          <p:nvPr>
            <p:ph type="sldNum" sz="quarter" idx="12"/>
          </p:nvPr>
        </p:nvSpPr>
        <p:spPr/>
        <p:txBody>
          <a:bodyPr/>
          <a:lstStyle/>
          <a:p>
            <a:fld id="{839BC5CA-E2A7-424B-AA3B-C44F37C737B9}" type="slidenum">
              <a:rPr lang="en-US" smtClean="0"/>
              <a:t>‹#›</a:t>
            </a:fld>
            <a:endParaRPr lang="en-US"/>
          </a:p>
        </p:txBody>
      </p:sp>
    </p:spTree>
    <p:extLst>
      <p:ext uri="{BB962C8B-B14F-4D97-AF65-F5344CB8AC3E}">
        <p14:creationId xmlns:p14="http://schemas.microsoft.com/office/powerpoint/2010/main" val="4120737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EE92E-A266-40D6-817B-E1720B377C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263BFD-697C-426A-8955-9BA64307EE5B}"/>
              </a:ext>
            </a:extLst>
          </p:cNvPr>
          <p:cNvSpPr>
            <a:spLocks noGrp="1"/>
          </p:cNvSpPr>
          <p:nvPr>
            <p:ph type="dt" sz="half" idx="10"/>
          </p:nvPr>
        </p:nvSpPr>
        <p:spPr/>
        <p:txBody>
          <a:bodyPr/>
          <a:lstStyle/>
          <a:p>
            <a:fld id="{9E27CBB8-5951-4903-9EC7-33B6EAF138E8}" type="datetimeFigureOut">
              <a:rPr lang="en-US" smtClean="0"/>
              <a:t>8/21/2023</a:t>
            </a:fld>
            <a:endParaRPr lang="en-US"/>
          </a:p>
        </p:txBody>
      </p:sp>
      <p:sp>
        <p:nvSpPr>
          <p:cNvPr id="4" name="Footer Placeholder 3">
            <a:extLst>
              <a:ext uri="{FF2B5EF4-FFF2-40B4-BE49-F238E27FC236}">
                <a16:creationId xmlns:a16="http://schemas.microsoft.com/office/drawing/2014/main" id="{DFB5BD52-813C-4A8F-A059-957B6D414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F3EA01-5E9C-4483-B202-4456991BFCEA}"/>
              </a:ext>
            </a:extLst>
          </p:cNvPr>
          <p:cNvSpPr>
            <a:spLocks noGrp="1"/>
          </p:cNvSpPr>
          <p:nvPr>
            <p:ph type="sldNum" sz="quarter" idx="12"/>
          </p:nvPr>
        </p:nvSpPr>
        <p:spPr/>
        <p:txBody>
          <a:bodyPr/>
          <a:lstStyle/>
          <a:p>
            <a:fld id="{839BC5CA-E2A7-424B-AA3B-C44F37C737B9}" type="slidenum">
              <a:rPr lang="en-US" smtClean="0"/>
              <a:t>‹#›</a:t>
            </a:fld>
            <a:endParaRPr lang="en-US"/>
          </a:p>
        </p:txBody>
      </p:sp>
    </p:spTree>
    <p:extLst>
      <p:ext uri="{BB962C8B-B14F-4D97-AF65-F5344CB8AC3E}">
        <p14:creationId xmlns:p14="http://schemas.microsoft.com/office/powerpoint/2010/main" val="3285066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155835-682A-4F16-A7D0-C3D8E93F6887}"/>
              </a:ext>
            </a:extLst>
          </p:cNvPr>
          <p:cNvSpPr>
            <a:spLocks noGrp="1"/>
          </p:cNvSpPr>
          <p:nvPr>
            <p:ph type="dt" sz="half" idx="10"/>
          </p:nvPr>
        </p:nvSpPr>
        <p:spPr/>
        <p:txBody>
          <a:bodyPr/>
          <a:lstStyle/>
          <a:p>
            <a:fld id="{9E27CBB8-5951-4903-9EC7-33B6EAF138E8}" type="datetimeFigureOut">
              <a:rPr lang="en-US" smtClean="0"/>
              <a:t>8/21/2023</a:t>
            </a:fld>
            <a:endParaRPr lang="en-US"/>
          </a:p>
        </p:txBody>
      </p:sp>
      <p:sp>
        <p:nvSpPr>
          <p:cNvPr id="3" name="Footer Placeholder 2">
            <a:extLst>
              <a:ext uri="{FF2B5EF4-FFF2-40B4-BE49-F238E27FC236}">
                <a16:creationId xmlns:a16="http://schemas.microsoft.com/office/drawing/2014/main" id="{D68FB9FE-C12C-4487-8208-298DCC4D14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2297D4F-681B-4A09-9107-FE1C02FE982A}"/>
              </a:ext>
            </a:extLst>
          </p:cNvPr>
          <p:cNvSpPr>
            <a:spLocks noGrp="1"/>
          </p:cNvSpPr>
          <p:nvPr>
            <p:ph type="sldNum" sz="quarter" idx="12"/>
          </p:nvPr>
        </p:nvSpPr>
        <p:spPr/>
        <p:txBody>
          <a:bodyPr/>
          <a:lstStyle/>
          <a:p>
            <a:fld id="{839BC5CA-E2A7-424B-AA3B-C44F37C737B9}" type="slidenum">
              <a:rPr lang="en-US" smtClean="0"/>
              <a:t>‹#›</a:t>
            </a:fld>
            <a:endParaRPr lang="en-US"/>
          </a:p>
        </p:txBody>
      </p:sp>
    </p:spTree>
    <p:extLst>
      <p:ext uri="{BB962C8B-B14F-4D97-AF65-F5344CB8AC3E}">
        <p14:creationId xmlns:p14="http://schemas.microsoft.com/office/powerpoint/2010/main" val="371118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0761E-C089-4E6B-9865-BBBB24DB4B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984CB2-8BC0-4B41-84CE-85BABA7C99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D97F27-455E-41EE-BB4E-82878D7512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97D64AB-987F-41DC-9203-58D2427E69B6}"/>
              </a:ext>
            </a:extLst>
          </p:cNvPr>
          <p:cNvSpPr>
            <a:spLocks noGrp="1"/>
          </p:cNvSpPr>
          <p:nvPr>
            <p:ph type="dt" sz="half" idx="10"/>
          </p:nvPr>
        </p:nvSpPr>
        <p:spPr/>
        <p:txBody>
          <a:bodyPr/>
          <a:lstStyle/>
          <a:p>
            <a:fld id="{9E27CBB8-5951-4903-9EC7-33B6EAF138E8}" type="datetimeFigureOut">
              <a:rPr lang="en-US" smtClean="0"/>
              <a:t>8/21/2023</a:t>
            </a:fld>
            <a:endParaRPr lang="en-US"/>
          </a:p>
        </p:txBody>
      </p:sp>
      <p:sp>
        <p:nvSpPr>
          <p:cNvPr id="6" name="Footer Placeholder 5">
            <a:extLst>
              <a:ext uri="{FF2B5EF4-FFF2-40B4-BE49-F238E27FC236}">
                <a16:creationId xmlns:a16="http://schemas.microsoft.com/office/drawing/2014/main" id="{67DE8D29-E3F0-4380-899E-48FE5D2A47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BAA7E1-B71D-4EDD-A382-7BEACE051ABD}"/>
              </a:ext>
            </a:extLst>
          </p:cNvPr>
          <p:cNvSpPr>
            <a:spLocks noGrp="1"/>
          </p:cNvSpPr>
          <p:nvPr>
            <p:ph type="sldNum" sz="quarter" idx="12"/>
          </p:nvPr>
        </p:nvSpPr>
        <p:spPr/>
        <p:txBody>
          <a:bodyPr/>
          <a:lstStyle/>
          <a:p>
            <a:fld id="{839BC5CA-E2A7-424B-AA3B-C44F37C737B9}" type="slidenum">
              <a:rPr lang="en-US" smtClean="0"/>
              <a:t>‹#›</a:t>
            </a:fld>
            <a:endParaRPr lang="en-US"/>
          </a:p>
        </p:txBody>
      </p:sp>
    </p:spTree>
    <p:extLst>
      <p:ext uri="{BB962C8B-B14F-4D97-AF65-F5344CB8AC3E}">
        <p14:creationId xmlns:p14="http://schemas.microsoft.com/office/powerpoint/2010/main" val="2544662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A8F1C-6B6E-436C-9153-E822138E3C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2FDF45-48F0-4706-9135-30B47AAE75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D6D164-D1DA-4867-8C05-C1FBA38ACF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7597ED-FF09-437F-A573-2BA46A4DD0E3}"/>
              </a:ext>
            </a:extLst>
          </p:cNvPr>
          <p:cNvSpPr>
            <a:spLocks noGrp="1"/>
          </p:cNvSpPr>
          <p:nvPr>
            <p:ph type="dt" sz="half" idx="10"/>
          </p:nvPr>
        </p:nvSpPr>
        <p:spPr/>
        <p:txBody>
          <a:bodyPr/>
          <a:lstStyle/>
          <a:p>
            <a:fld id="{9E27CBB8-5951-4903-9EC7-33B6EAF138E8}" type="datetimeFigureOut">
              <a:rPr lang="en-US" smtClean="0"/>
              <a:t>8/21/2023</a:t>
            </a:fld>
            <a:endParaRPr lang="en-US"/>
          </a:p>
        </p:txBody>
      </p:sp>
      <p:sp>
        <p:nvSpPr>
          <p:cNvPr id="6" name="Footer Placeholder 5">
            <a:extLst>
              <a:ext uri="{FF2B5EF4-FFF2-40B4-BE49-F238E27FC236}">
                <a16:creationId xmlns:a16="http://schemas.microsoft.com/office/drawing/2014/main" id="{3C3CC3F2-5C68-40F2-9333-97D59306AF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5BFA0A-ABC8-4581-A30D-39A53AF72B92}"/>
              </a:ext>
            </a:extLst>
          </p:cNvPr>
          <p:cNvSpPr>
            <a:spLocks noGrp="1"/>
          </p:cNvSpPr>
          <p:nvPr>
            <p:ph type="sldNum" sz="quarter" idx="12"/>
          </p:nvPr>
        </p:nvSpPr>
        <p:spPr/>
        <p:txBody>
          <a:bodyPr/>
          <a:lstStyle/>
          <a:p>
            <a:fld id="{839BC5CA-E2A7-424B-AA3B-C44F37C737B9}" type="slidenum">
              <a:rPr lang="en-US" smtClean="0"/>
              <a:t>‹#›</a:t>
            </a:fld>
            <a:endParaRPr lang="en-US"/>
          </a:p>
        </p:txBody>
      </p:sp>
    </p:spTree>
    <p:extLst>
      <p:ext uri="{BB962C8B-B14F-4D97-AF65-F5344CB8AC3E}">
        <p14:creationId xmlns:p14="http://schemas.microsoft.com/office/powerpoint/2010/main" val="3710121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C4FEC0-7785-46D3-AFFC-4D23F78EDD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AA9A7E-693E-4277-98E4-A15E6DD45B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115F9C-F63F-46C1-A2EB-A5230C5014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27CBB8-5951-4903-9EC7-33B6EAF138E8}" type="datetimeFigureOut">
              <a:rPr lang="en-US" smtClean="0"/>
              <a:t>8/21/2023</a:t>
            </a:fld>
            <a:endParaRPr lang="en-US"/>
          </a:p>
        </p:txBody>
      </p:sp>
      <p:sp>
        <p:nvSpPr>
          <p:cNvPr id="5" name="Footer Placeholder 4">
            <a:extLst>
              <a:ext uri="{FF2B5EF4-FFF2-40B4-BE49-F238E27FC236}">
                <a16:creationId xmlns:a16="http://schemas.microsoft.com/office/drawing/2014/main" id="{A77E236C-32AD-449A-98E2-98914B682E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2AA974-3E8E-43EC-BD7E-B0B0D44768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9BC5CA-E2A7-424B-AA3B-C44F37C737B9}" type="slidenum">
              <a:rPr lang="en-US" smtClean="0"/>
              <a:t>‹#›</a:t>
            </a:fld>
            <a:endParaRPr lang="en-US"/>
          </a:p>
        </p:txBody>
      </p:sp>
    </p:spTree>
    <p:extLst>
      <p:ext uri="{BB962C8B-B14F-4D97-AF65-F5344CB8AC3E}">
        <p14:creationId xmlns:p14="http://schemas.microsoft.com/office/powerpoint/2010/main" val="2344601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customXml" Target="../ink/ink2.xml"/><Relationship Id="rId18" Type="http://schemas.openxmlformats.org/officeDocument/2006/relationships/image" Target="../media/image111.png"/><Relationship Id="rId3" Type="http://schemas.openxmlformats.org/officeDocument/2006/relationships/tags" Target="../tags/tag3.xml"/><Relationship Id="rId21" Type="http://schemas.openxmlformats.org/officeDocument/2006/relationships/customXml" Target="../ink/ink6.xml"/><Relationship Id="rId7" Type="http://schemas.openxmlformats.org/officeDocument/2006/relationships/image" Target="../media/image2.png"/><Relationship Id="rId12" Type="http://schemas.openxmlformats.org/officeDocument/2006/relationships/image" Target="../media/image80.png"/><Relationship Id="rId17" Type="http://schemas.openxmlformats.org/officeDocument/2006/relationships/customXml" Target="../ink/ink4.xml"/><Relationship Id="rId2" Type="http://schemas.openxmlformats.org/officeDocument/2006/relationships/tags" Target="../tags/tag2.xml"/><Relationship Id="rId16" Type="http://schemas.openxmlformats.org/officeDocument/2006/relationships/image" Target="../media/image101.png"/><Relationship Id="rId20" Type="http://schemas.openxmlformats.org/officeDocument/2006/relationships/image" Target="../media/image120.png"/><Relationship Id="rId1" Type="http://schemas.openxmlformats.org/officeDocument/2006/relationships/tags" Target="../tags/tag1.xml"/><Relationship Id="rId6" Type="http://schemas.openxmlformats.org/officeDocument/2006/relationships/notesSlide" Target="../notesSlides/notesSlide3.xml"/><Relationship Id="rId11" Type="http://schemas.openxmlformats.org/officeDocument/2006/relationships/customXml" Target="../ink/ink1.xml"/><Relationship Id="rId24" Type="http://schemas.openxmlformats.org/officeDocument/2006/relationships/image" Target="../media/image14.png"/><Relationship Id="rId5" Type="http://schemas.openxmlformats.org/officeDocument/2006/relationships/slideLayout" Target="../slideLayouts/slideLayout12.xml"/><Relationship Id="rId15" Type="http://schemas.openxmlformats.org/officeDocument/2006/relationships/customXml" Target="../ink/ink3.xml"/><Relationship Id="rId23" Type="http://schemas.openxmlformats.org/officeDocument/2006/relationships/customXml" Target="../ink/ink7.xml"/><Relationship Id="rId10" Type="http://schemas.openxmlformats.org/officeDocument/2006/relationships/image" Target="../media/image5.png"/><Relationship Id="rId19" Type="http://schemas.openxmlformats.org/officeDocument/2006/relationships/customXml" Target="../ink/ink5.xml"/><Relationship Id="rId4" Type="http://schemas.openxmlformats.org/officeDocument/2006/relationships/tags" Target="../tags/tag4.xml"/><Relationship Id="rId9" Type="http://schemas.openxmlformats.org/officeDocument/2006/relationships/image" Target="../media/image4.png"/><Relationship Id="rId14" Type="http://schemas.openxmlformats.org/officeDocument/2006/relationships/image" Target="../media/image90.png"/><Relationship Id="rId22" Type="http://schemas.openxmlformats.org/officeDocument/2006/relationships/image" Target="../media/image13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1C6FAD-F819-40BE-9402-81FBE98EF2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8361" y="127820"/>
            <a:ext cx="7075277" cy="4694655"/>
          </a:xfrm>
          <a:prstGeom prst="rect">
            <a:avLst/>
          </a:prstGeom>
        </p:spPr>
      </p:pic>
      <p:sp>
        <p:nvSpPr>
          <p:cNvPr id="2" name="Title 1">
            <a:extLst>
              <a:ext uri="{FF2B5EF4-FFF2-40B4-BE49-F238E27FC236}">
                <a16:creationId xmlns:a16="http://schemas.microsoft.com/office/drawing/2014/main" id="{A6FAFACC-3A77-4930-806F-AEC046CCD12E}"/>
              </a:ext>
            </a:extLst>
          </p:cNvPr>
          <p:cNvSpPr>
            <a:spLocks noGrp="1"/>
          </p:cNvSpPr>
          <p:nvPr>
            <p:ph type="ctrTitle"/>
          </p:nvPr>
        </p:nvSpPr>
        <p:spPr>
          <a:xfrm>
            <a:off x="1524000" y="2814638"/>
            <a:ext cx="9144000" cy="2387600"/>
          </a:xfrm>
        </p:spPr>
        <p:txBody>
          <a:bodyPr>
            <a:normAutofit/>
          </a:bodyPr>
          <a:lstStyle/>
          <a:p>
            <a:r>
              <a:rPr lang="en-US" dirty="0"/>
              <a:t>AIM-AHEAD Introductory Courses in AI/ML Concepts</a:t>
            </a:r>
          </a:p>
        </p:txBody>
      </p:sp>
      <p:sp>
        <p:nvSpPr>
          <p:cNvPr id="3" name="Subtitle 2">
            <a:extLst>
              <a:ext uri="{FF2B5EF4-FFF2-40B4-BE49-F238E27FC236}">
                <a16:creationId xmlns:a16="http://schemas.microsoft.com/office/drawing/2014/main" id="{D33701D1-BCDF-4163-B365-80F2E75A5E5B}"/>
              </a:ext>
            </a:extLst>
          </p:cNvPr>
          <p:cNvSpPr>
            <a:spLocks noGrp="1"/>
          </p:cNvSpPr>
          <p:nvPr>
            <p:ph type="subTitle" idx="1"/>
          </p:nvPr>
        </p:nvSpPr>
        <p:spPr>
          <a:xfrm>
            <a:off x="1524000" y="5202238"/>
            <a:ext cx="9144000" cy="1655762"/>
          </a:xfrm>
        </p:spPr>
        <p:txBody>
          <a:bodyPr/>
          <a:lstStyle/>
          <a:p>
            <a:r>
              <a:rPr lang="en-US" dirty="0"/>
              <a:t>Module 3: Handling Non-linearity, Model Complexity, and Regularization</a:t>
            </a:r>
          </a:p>
          <a:p>
            <a:r>
              <a:rPr lang="en-US" sz="1600" dirty="0"/>
              <a:t>Adapted from the Health Informatics and Data Science Masters Degree Program, Georgetown University</a:t>
            </a:r>
          </a:p>
        </p:txBody>
      </p:sp>
    </p:spTree>
    <p:extLst>
      <p:ext uri="{BB962C8B-B14F-4D97-AF65-F5344CB8AC3E}">
        <p14:creationId xmlns:p14="http://schemas.microsoft.com/office/powerpoint/2010/main" val="249662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B2864-4FBC-954B-88E2-EC9FDE03FED3}"/>
              </a:ext>
            </a:extLst>
          </p:cNvPr>
          <p:cNvSpPr>
            <a:spLocks noGrp="1"/>
          </p:cNvSpPr>
          <p:nvPr>
            <p:ph type="title"/>
          </p:nvPr>
        </p:nvSpPr>
        <p:spPr>
          <a:xfrm>
            <a:off x="838200" y="365125"/>
            <a:ext cx="10515600" cy="777875"/>
          </a:xfrm>
        </p:spPr>
        <p:txBody>
          <a:bodyPr>
            <a:normAutofit/>
          </a:bodyPr>
          <a:lstStyle/>
          <a:p>
            <a:r>
              <a:rPr lang="en-US" sz="3600" dirty="0"/>
              <a:t>L2 regularization : Lambda</a:t>
            </a:r>
          </a:p>
        </p:txBody>
      </p:sp>
      <p:sp>
        <p:nvSpPr>
          <p:cNvPr id="3" name="Content Placeholder 2">
            <a:extLst>
              <a:ext uri="{FF2B5EF4-FFF2-40B4-BE49-F238E27FC236}">
                <a16:creationId xmlns:a16="http://schemas.microsoft.com/office/drawing/2014/main" id="{5A853469-71E0-EA41-A0FD-58FC340BC190}"/>
              </a:ext>
            </a:extLst>
          </p:cNvPr>
          <p:cNvSpPr>
            <a:spLocks noGrp="1"/>
          </p:cNvSpPr>
          <p:nvPr>
            <p:ph idx="1"/>
          </p:nvPr>
        </p:nvSpPr>
        <p:spPr>
          <a:xfrm>
            <a:off x="838200" y="1143000"/>
            <a:ext cx="10515600" cy="1014413"/>
          </a:xfrm>
        </p:spPr>
        <p:txBody>
          <a:bodyPr>
            <a:normAutofit/>
          </a:bodyPr>
          <a:lstStyle/>
          <a:p>
            <a:r>
              <a:rPr lang="en-US" sz="2600" dirty="0"/>
              <a:t>Overall impact of the regularization term by multiplying its value by a scalar known as </a:t>
            </a:r>
            <a:r>
              <a:rPr lang="en-US" sz="2600" b="1" dirty="0"/>
              <a:t>lambda</a:t>
            </a:r>
            <a:r>
              <a:rPr lang="en-US" sz="2600" dirty="0"/>
              <a:t> (also called the </a:t>
            </a:r>
            <a:r>
              <a:rPr lang="en-US" sz="2600" b="1" dirty="0"/>
              <a:t>regularization rate</a:t>
            </a:r>
            <a:r>
              <a:rPr lang="en-US" sz="2600" dirty="0"/>
              <a:t>)</a:t>
            </a:r>
          </a:p>
        </p:txBody>
      </p:sp>
      <p:pic>
        <p:nvPicPr>
          <p:cNvPr id="4" name="Picture 3">
            <a:extLst>
              <a:ext uri="{FF2B5EF4-FFF2-40B4-BE49-F238E27FC236}">
                <a16:creationId xmlns:a16="http://schemas.microsoft.com/office/drawing/2014/main" id="{6DC64635-7CD9-344C-8A77-1B89864B2C67}"/>
              </a:ext>
            </a:extLst>
          </p:cNvPr>
          <p:cNvPicPr>
            <a:picLocks noChangeAspect="1"/>
          </p:cNvPicPr>
          <p:nvPr/>
        </p:nvPicPr>
        <p:blipFill>
          <a:blip r:embed="rId3"/>
          <a:stretch>
            <a:fillRect/>
          </a:stretch>
        </p:blipFill>
        <p:spPr>
          <a:xfrm>
            <a:off x="2047219" y="1994466"/>
            <a:ext cx="8097562" cy="747712"/>
          </a:xfrm>
          <a:prstGeom prst="rect">
            <a:avLst/>
          </a:prstGeom>
        </p:spPr>
      </p:pic>
      <p:sp>
        <p:nvSpPr>
          <p:cNvPr id="5" name="Rectangle 4">
            <a:extLst>
              <a:ext uri="{FF2B5EF4-FFF2-40B4-BE49-F238E27FC236}">
                <a16:creationId xmlns:a16="http://schemas.microsoft.com/office/drawing/2014/main" id="{E5962746-BF7C-F043-ADF5-8FE8A02A6820}"/>
              </a:ext>
            </a:extLst>
          </p:cNvPr>
          <p:cNvSpPr/>
          <p:nvPr/>
        </p:nvSpPr>
        <p:spPr>
          <a:xfrm>
            <a:off x="971550" y="4700588"/>
            <a:ext cx="10020300" cy="1569660"/>
          </a:xfrm>
          <a:prstGeom prst="rect">
            <a:avLst/>
          </a:prstGeom>
        </p:spPr>
        <p:txBody>
          <a:bodyPr wrap="square">
            <a:spAutoFit/>
          </a:bodyPr>
          <a:lstStyle/>
          <a:p>
            <a:pPr marL="285750" indent="-285750">
              <a:buFont typeface="Arial" panose="020B0604020202020204" pitchFamily="34" charset="0"/>
              <a:buChar char="•"/>
            </a:pPr>
            <a:r>
              <a:rPr lang="en-US" sz="2400" b="0" i="0" dirty="0">
                <a:solidFill>
                  <a:srgbClr val="202124"/>
                </a:solidFill>
                <a:effectLst/>
              </a:rPr>
              <a:t>Performing </a:t>
            </a:r>
            <a:r>
              <a:rPr lang="en-US" sz="2400" b="0" i="1" dirty="0">
                <a:solidFill>
                  <a:srgbClr val="202124"/>
                </a:solidFill>
                <a:effectLst/>
              </a:rPr>
              <a:t>L</a:t>
            </a:r>
            <a:r>
              <a:rPr lang="en-US" sz="2400" b="0" i="1" baseline="-25000" dirty="0">
                <a:solidFill>
                  <a:srgbClr val="202124"/>
                </a:solidFill>
                <a:effectLst/>
              </a:rPr>
              <a:t>2</a:t>
            </a:r>
            <a:r>
              <a:rPr lang="en-US" sz="2400" b="0" i="0" dirty="0">
                <a:solidFill>
                  <a:srgbClr val="202124"/>
                </a:solidFill>
                <a:effectLst/>
              </a:rPr>
              <a:t> regularization has the following effect on a model</a:t>
            </a:r>
          </a:p>
          <a:p>
            <a:pPr marL="285750" indent="-285750">
              <a:buFont typeface="Arial" panose="020B0604020202020204" pitchFamily="34" charset="0"/>
              <a:buChar char="•"/>
            </a:pPr>
            <a:endParaRPr lang="en-US" sz="2400" b="0" i="0" dirty="0">
              <a:solidFill>
                <a:srgbClr val="202124"/>
              </a:solidFill>
              <a:effectLst/>
            </a:endParaRPr>
          </a:p>
          <a:p>
            <a:pPr marL="742950" lvl="1" indent="-285750">
              <a:buFont typeface="Arial" panose="020B0604020202020204" pitchFamily="34" charset="0"/>
              <a:buChar char="•"/>
            </a:pPr>
            <a:r>
              <a:rPr lang="en-US" sz="2400" dirty="0"/>
              <a:t>Encourages some weights values toward 0 (but not exactly 0)</a:t>
            </a:r>
          </a:p>
          <a:p>
            <a:pPr marL="742950" lvl="1" indent="-285750">
              <a:buFont typeface="Arial" panose="020B0604020202020204" pitchFamily="34" charset="0"/>
              <a:buChar char="•"/>
            </a:pPr>
            <a:endParaRPr lang="en-US" sz="2400" dirty="0"/>
          </a:p>
        </p:txBody>
      </p:sp>
      <p:pic>
        <p:nvPicPr>
          <p:cNvPr id="6" name="Picture 5">
            <a:extLst>
              <a:ext uri="{FF2B5EF4-FFF2-40B4-BE49-F238E27FC236}">
                <a16:creationId xmlns:a16="http://schemas.microsoft.com/office/drawing/2014/main" id="{607392A1-E1A4-8548-8E7B-8556D07E742B}"/>
              </a:ext>
            </a:extLst>
          </p:cNvPr>
          <p:cNvPicPr>
            <a:picLocks noChangeAspect="1"/>
          </p:cNvPicPr>
          <p:nvPr/>
        </p:nvPicPr>
        <p:blipFill>
          <a:blip r:embed="rId4"/>
          <a:stretch>
            <a:fillRect/>
          </a:stretch>
        </p:blipFill>
        <p:spPr>
          <a:xfrm>
            <a:off x="2324100" y="2806700"/>
            <a:ext cx="7315200" cy="1244600"/>
          </a:xfrm>
          <a:prstGeom prst="rect">
            <a:avLst/>
          </a:prstGeom>
        </p:spPr>
      </p:pic>
    </p:spTree>
    <p:extLst>
      <p:ext uri="{BB962C8B-B14F-4D97-AF65-F5344CB8AC3E}">
        <p14:creationId xmlns:p14="http://schemas.microsoft.com/office/powerpoint/2010/main" val="422966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EDA1F-07CD-3349-9902-6FBDD13FA13A}"/>
              </a:ext>
            </a:extLst>
          </p:cNvPr>
          <p:cNvSpPr>
            <a:spLocks noGrp="1"/>
          </p:cNvSpPr>
          <p:nvPr>
            <p:ph type="title"/>
          </p:nvPr>
        </p:nvSpPr>
        <p:spPr>
          <a:xfrm>
            <a:off x="974354" y="1127848"/>
            <a:ext cx="10515600" cy="2852737"/>
          </a:xfrm>
        </p:spPr>
        <p:txBody>
          <a:bodyPr>
            <a:normAutofit/>
          </a:bodyPr>
          <a:lstStyle/>
          <a:p>
            <a:r>
              <a:rPr lang="en-US" sz="4800" dirty="0"/>
              <a:t>Regularization  </a:t>
            </a:r>
          </a:p>
        </p:txBody>
      </p:sp>
      <p:sp>
        <p:nvSpPr>
          <p:cNvPr id="6" name="Text Placeholder 5">
            <a:extLst>
              <a:ext uri="{FF2B5EF4-FFF2-40B4-BE49-F238E27FC236}">
                <a16:creationId xmlns:a16="http://schemas.microsoft.com/office/drawing/2014/main" id="{4824EB56-9B70-3145-AECE-F50984C1ADEF}"/>
              </a:ext>
            </a:extLst>
          </p:cNvPr>
          <p:cNvSpPr>
            <a:spLocks noGrp="1"/>
          </p:cNvSpPr>
          <p:nvPr>
            <p:ph type="body" idx="1"/>
          </p:nvPr>
        </p:nvSpPr>
        <p:spPr/>
        <p:txBody>
          <a:bodyPr/>
          <a:lstStyle/>
          <a:p>
            <a:pPr lvl="1"/>
            <a:r>
              <a:rPr lang="en-US" i="1" dirty="0"/>
              <a:t>Overfitting vs underfitting</a:t>
            </a:r>
          </a:p>
        </p:txBody>
      </p:sp>
    </p:spTree>
    <p:extLst>
      <p:ext uri="{BB962C8B-B14F-4D97-AF65-F5344CB8AC3E}">
        <p14:creationId xmlns:p14="http://schemas.microsoft.com/office/powerpoint/2010/main" val="1568928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EE3D5D-1622-FD47-BBCB-F8D517C42EFB}"/>
              </a:ext>
            </a:extLst>
          </p:cNvPr>
          <p:cNvSpPr>
            <a:spLocks noGrp="1"/>
          </p:cNvSpPr>
          <p:nvPr>
            <p:ph type="title"/>
          </p:nvPr>
        </p:nvSpPr>
        <p:spPr>
          <a:xfrm>
            <a:off x="838200" y="365125"/>
            <a:ext cx="10408920" cy="835025"/>
          </a:xfrm>
        </p:spPr>
        <p:txBody>
          <a:bodyPr>
            <a:normAutofit/>
          </a:bodyPr>
          <a:lstStyle/>
          <a:p>
            <a:r>
              <a:rPr lang="en-US" sz="3600" dirty="0"/>
              <a:t>Addressing Overfitting</a:t>
            </a:r>
          </a:p>
        </p:txBody>
      </p:sp>
      <p:sp>
        <p:nvSpPr>
          <p:cNvPr id="5" name="Content Placeholder 4">
            <a:extLst>
              <a:ext uri="{FF2B5EF4-FFF2-40B4-BE49-F238E27FC236}">
                <a16:creationId xmlns:a16="http://schemas.microsoft.com/office/drawing/2014/main" id="{1936A440-8064-5B49-8286-4F56A3240C91}"/>
              </a:ext>
            </a:extLst>
          </p:cNvPr>
          <p:cNvSpPr>
            <a:spLocks noGrp="1"/>
          </p:cNvSpPr>
          <p:nvPr>
            <p:ph idx="1"/>
          </p:nvPr>
        </p:nvSpPr>
        <p:spPr>
          <a:xfrm>
            <a:off x="838200" y="1360170"/>
            <a:ext cx="10515600" cy="4816793"/>
          </a:xfrm>
        </p:spPr>
        <p:txBody>
          <a:bodyPr>
            <a:normAutofit/>
          </a:bodyPr>
          <a:lstStyle/>
          <a:p>
            <a:r>
              <a:rPr lang="en-US" sz="2400" dirty="0"/>
              <a:t>Options:</a:t>
            </a:r>
          </a:p>
          <a:p>
            <a:pPr marL="914400" lvl="1" indent="-457200">
              <a:buAutoNum type="arabicPeriod"/>
            </a:pPr>
            <a:r>
              <a:rPr lang="en-US" b="1" dirty="0"/>
              <a:t>Reduce the number of features</a:t>
            </a:r>
            <a:br>
              <a:rPr lang="en-US" dirty="0"/>
            </a:br>
            <a:r>
              <a:rPr lang="en-US" dirty="0"/>
              <a:t>- Manually select which features (with synthetic features) to keep</a:t>
            </a:r>
            <a:br>
              <a:rPr lang="en-US" dirty="0"/>
            </a:br>
            <a:endParaRPr lang="en-US" dirty="0"/>
          </a:p>
          <a:p>
            <a:pPr marL="457200" lvl="1" indent="0">
              <a:buNone/>
            </a:pPr>
            <a:r>
              <a:rPr lang="en-US" dirty="0"/>
              <a:t>      - Not always possible</a:t>
            </a:r>
          </a:p>
          <a:p>
            <a:pPr marL="457200" lvl="1" indent="0">
              <a:buNone/>
            </a:pPr>
            <a:endParaRPr lang="en-US" dirty="0"/>
          </a:p>
          <a:p>
            <a:pPr marL="914400" lvl="1" indent="-457200">
              <a:buAutoNum type="arabicPeriod"/>
            </a:pPr>
            <a:endParaRPr lang="en-US" dirty="0"/>
          </a:p>
          <a:p>
            <a:pPr marL="914400" lvl="1" indent="-457200">
              <a:buAutoNum type="arabicPeriod" startAt="2"/>
            </a:pPr>
            <a:r>
              <a:rPr lang="en-US" b="1" dirty="0"/>
              <a:t>Regularization</a:t>
            </a:r>
          </a:p>
          <a:p>
            <a:pPr marL="1371600" lvl="2" indent="-457200">
              <a:buFont typeface="Calibri" pitchFamily="34" charset="0"/>
              <a:buChar char="―"/>
            </a:pPr>
            <a:r>
              <a:rPr lang="en-US" sz="2400" dirty="0"/>
              <a:t>Keep all the features, but </a:t>
            </a:r>
            <a:r>
              <a:rPr lang="en-US" sz="2400" dirty="0">
                <a:solidFill>
                  <a:srgbClr val="0070C0"/>
                </a:solidFill>
              </a:rPr>
              <a:t>reduce magnitude/values </a:t>
            </a:r>
            <a:r>
              <a:rPr lang="en-US" sz="2400" dirty="0"/>
              <a:t>of parameters  </a:t>
            </a:r>
            <a:r>
              <a:rPr lang="en-US" sz="2400" dirty="0" err="1">
                <a:solidFill>
                  <a:srgbClr val="0070C0"/>
                </a:solidFill>
                <a:latin typeface="Symbol" pitchFamily="2" charset="2"/>
              </a:rPr>
              <a:t>q</a:t>
            </a:r>
            <a:r>
              <a:rPr lang="en-US" sz="2400" dirty="0" err="1">
                <a:solidFill>
                  <a:srgbClr val="0070C0"/>
                </a:solidFill>
              </a:rPr>
              <a:t>j</a:t>
            </a:r>
            <a:r>
              <a:rPr lang="en-US" sz="2400" dirty="0"/>
              <a:t> .</a:t>
            </a:r>
            <a:br>
              <a:rPr lang="en-US" sz="2400" dirty="0"/>
            </a:br>
            <a:endParaRPr lang="en-US" sz="2400" dirty="0"/>
          </a:p>
          <a:p>
            <a:pPr marL="1371600" lvl="2" indent="-457200">
              <a:buFont typeface="Calibri" pitchFamily="34" charset="0"/>
              <a:buChar char="―"/>
            </a:pPr>
            <a:r>
              <a:rPr lang="en-US" sz="2400" dirty="0"/>
              <a:t>Works well when we have a lot of features, each of which contributes a bit to predicting    .</a:t>
            </a:r>
          </a:p>
          <a:p>
            <a:pPr marL="457200" lvl="1" indent="0">
              <a:buNone/>
            </a:pPr>
            <a:endParaRPr lang="en-US" b="1" dirty="0"/>
          </a:p>
        </p:txBody>
      </p:sp>
    </p:spTree>
    <p:extLst>
      <p:ext uri="{BB962C8B-B14F-4D97-AF65-F5344CB8AC3E}">
        <p14:creationId xmlns:p14="http://schemas.microsoft.com/office/powerpoint/2010/main" val="55995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8000" y="381001"/>
            <a:ext cx="8534400" cy="584775"/>
          </a:xfrm>
          <a:prstGeom prst="rect">
            <a:avLst/>
          </a:prstGeom>
          <a:noFill/>
        </p:spPr>
        <p:txBody>
          <a:bodyPr wrap="square" rtlCol="0">
            <a:spAutoFit/>
          </a:bodyPr>
          <a:lstStyle/>
          <a:p>
            <a:r>
              <a:rPr lang="en-US" sz="3200" dirty="0"/>
              <a:t>Example: Logistic regression</a:t>
            </a:r>
          </a:p>
        </p:txBody>
      </p:sp>
      <p:pic>
        <p:nvPicPr>
          <p:cNvPr id="2" name="Picture 1"/>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329329" y="4193388"/>
            <a:ext cx="4025304" cy="335649"/>
          </a:xfrm>
          <a:prstGeom prst="rect">
            <a:avLst/>
          </a:prstGeom>
        </p:spPr>
      </p:pic>
      <p:sp>
        <p:nvSpPr>
          <p:cNvPr id="30" name="TextBox 29"/>
          <p:cNvSpPr txBox="1"/>
          <p:nvPr/>
        </p:nvSpPr>
        <p:spPr>
          <a:xfrm>
            <a:off x="304801" y="4589395"/>
            <a:ext cx="3692124" cy="502766"/>
          </a:xfrm>
          <a:prstGeom prst="rect">
            <a:avLst/>
          </a:prstGeom>
          <a:noFill/>
        </p:spPr>
        <p:txBody>
          <a:bodyPr wrap="square" rtlCol="0">
            <a:spAutoFit/>
          </a:bodyPr>
          <a:lstStyle/>
          <a:p>
            <a:pPr algn="ctr"/>
            <a:r>
              <a:rPr lang="en-US" sz="2667" dirty="0"/>
              <a:t>(    = sigmoid function)</a:t>
            </a:r>
          </a:p>
        </p:txBody>
      </p:sp>
      <p:pic>
        <p:nvPicPr>
          <p:cNvPr id="3" name="Picture 2"/>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775301" y="4843433"/>
            <a:ext cx="142507" cy="197672"/>
          </a:xfrm>
          <a:prstGeom prst="rect">
            <a:avLst/>
          </a:prstGeom>
        </p:spPr>
      </p:pic>
      <p:pic>
        <p:nvPicPr>
          <p:cNvPr id="7" name="Picture 6"/>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4678555" y="4186245"/>
            <a:ext cx="2834891" cy="1202440"/>
          </a:xfrm>
          <a:prstGeom prst="rect">
            <a:avLst/>
          </a:prstGeom>
        </p:spPr>
      </p:pic>
      <p:pic>
        <p:nvPicPr>
          <p:cNvPr id="10" name="Picture 9"/>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8173195" y="4125741"/>
            <a:ext cx="3713800" cy="1202440"/>
          </a:xfrm>
          <a:prstGeom prst="rect">
            <a:avLst/>
          </a:prstGeom>
        </p:spPr>
      </p:pic>
      <p:grpSp>
        <p:nvGrpSpPr>
          <p:cNvPr id="5" name="Group 4"/>
          <p:cNvGrpSpPr/>
          <p:nvPr/>
        </p:nvGrpSpPr>
        <p:grpSpPr>
          <a:xfrm>
            <a:off x="408735" y="1052324"/>
            <a:ext cx="3390343" cy="3019121"/>
            <a:chOff x="306551" y="789242"/>
            <a:chExt cx="2542757" cy="2264341"/>
          </a:xfrm>
        </p:grpSpPr>
        <p:grpSp>
          <p:nvGrpSpPr>
            <p:cNvPr id="15" name="Group 14"/>
            <p:cNvGrpSpPr/>
            <p:nvPr/>
          </p:nvGrpSpPr>
          <p:grpSpPr>
            <a:xfrm>
              <a:off x="306551" y="876401"/>
              <a:ext cx="2485587" cy="2177182"/>
              <a:chOff x="306551" y="747415"/>
              <a:chExt cx="2485587" cy="2177182"/>
            </a:xfrm>
          </p:grpSpPr>
          <p:sp>
            <p:nvSpPr>
              <p:cNvPr id="35" name="Oval 34"/>
              <p:cNvSpPr/>
              <p:nvPr/>
            </p:nvSpPr>
            <p:spPr>
              <a:xfrm>
                <a:off x="1204258" y="1221210"/>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6" name="Oval 35"/>
              <p:cNvSpPr/>
              <p:nvPr/>
            </p:nvSpPr>
            <p:spPr>
              <a:xfrm>
                <a:off x="1750444" y="947671"/>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7" name="Oval 36"/>
              <p:cNvSpPr/>
              <p:nvPr/>
            </p:nvSpPr>
            <p:spPr>
              <a:xfrm>
                <a:off x="1359948" y="1523393"/>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Oval 37"/>
              <p:cNvSpPr/>
              <p:nvPr/>
            </p:nvSpPr>
            <p:spPr>
              <a:xfrm>
                <a:off x="1530346" y="773723"/>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9" name="Cross 38"/>
              <p:cNvSpPr/>
              <p:nvPr/>
            </p:nvSpPr>
            <p:spPr>
              <a:xfrm rot="2734294">
                <a:off x="1032913" y="2222912"/>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0" name="Cross 39"/>
              <p:cNvSpPr/>
              <p:nvPr/>
            </p:nvSpPr>
            <p:spPr>
              <a:xfrm rot="2734294">
                <a:off x="1032913" y="1531448"/>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1" name="Cross 40"/>
              <p:cNvSpPr/>
              <p:nvPr/>
            </p:nvSpPr>
            <p:spPr>
              <a:xfrm rot="2734294">
                <a:off x="1262879" y="1954417"/>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Cross 41"/>
              <p:cNvSpPr/>
              <p:nvPr/>
            </p:nvSpPr>
            <p:spPr>
              <a:xfrm rot="2734294">
                <a:off x="936841" y="1939311"/>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3" name="TextBox 42"/>
              <p:cNvSpPr txBox="1"/>
              <p:nvPr/>
            </p:nvSpPr>
            <p:spPr>
              <a:xfrm>
                <a:off x="1546700" y="2578348"/>
                <a:ext cx="316433" cy="346249"/>
              </a:xfrm>
              <a:prstGeom prst="rect">
                <a:avLst/>
              </a:prstGeom>
              <a:noFill/>
              <a:ln w="19050">
                <a:noFill/>
              </a:ln>
            </p:spPr>
            <p:txBody>
              <a:bodyPr wrap="none" rtlCol="0">
                <a:spAutoFit/>
              </a:bodyPr>
              <a:lstStyle/>
              <a:p>
                <a:r>
                  <a:rPr lang="en-US" sz="2400" dirty="0"/>
                  <a:t>x</a:t>
                </a:r>
                <a:r>
                  <a:rPr lang="en-US" sz="2400" baseline="-25000" dirty="0"/>
                  <a:t>1</a:t>
                </a:r>
              </a:p>
            </p:txBody>
          </p:sp>
          <p:sp>
            <p:nvSpPr>
              <p:cNvPr id="44" name="TextBox 43"/>
              <p:cNvSpPr txBox="1"/>
              <p:nvPr/>
            </p:nvSpPr>
            <p:spPr>
              <a:xfrm>
                <a:off x="306551" y="1202476"/>
                <a:ext cx="316433" cy="346249"/>
              </a:xfrm>
              <a:prstGeom prst="rect">
                <a:avLst/>
              </a:prstGeom>
              <a:noFill/>
            </p:spPr>
            <p:txBody>
              <a:bodyPr wrap="none" rtlCol="0">
                <a:spAutoFit/>
              </a:bodyPr>
              <a:lstStyle/>
              <a:p>
                <a:r>
                  <a:rPr lang="en-US" sz="2400" dirty="0"/>
                  <a:t>x</a:t>
                </a:r>
                <a:r>
                  <a:rPr lang="en-US" sz="2400" baseline="-25000" dirty="0"/>
                  <a:t>2</a:t>
                </a:r>
              </a:p>
            </p:txBody>
          </p:sp>
          <p:cxnSp>
            <p:nvCxnSpPr>
              <p:cNvPr id="45" name="Straight Arrow Connector 44"/>
              <p:cNvCxnSpPr/>
              <p:nvPr/>
            </p:nvCxnSpPr>
            <p:spPr>
              <a:xfrm flipV="1">
                <a:off x="669151" y="747415"/>
                <a:ext cx="0" cy="199568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60369" y="2589944"/>
                <a:ext cx="2231769"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Cross 46"/>
              <p:cNvSpPr/>
              <p:nvPr/>
            </p:nvSpPr>
            <p:spPr>
              <a:xfrm rot="2734294">
                <a:off x="1359601" y="2272086"/>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8" name="Cross 47"/>
              <p:cNvSpPr/>
              <p:nvPr/>
            </p:nvSpPr>
            <p:spPr>
              <a:xfrm rot="2734294">
                <a:off x="1732921" y="2058784"/>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9" name="Cross 48"/>
              <p:cNvSpPr/>
              <p:nvPr/>
            </p:nvSpPr>
            <p:spPr>
              <a:xfrm rot="2734294">
                <a:off x="2044914" y="2272086"/>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0" name="Cross 49"/>
              <p:cNvSpPr/>
              <p:nvPr/>
            </p:nvSpPr>
            <p:spPr>
              <a:xfrm rot="2734294">
                <a:off x="2031520" y="1989147"/>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1" name="Cross 50"/>
              <p:cNvSpPr/>
              <p:nvPr/>
            </p:nvSpPr>
            <p:spPr>
              <a:xfrm rot="2734294">
                <a:off x="2366221" y="1985603"/>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2" name="Cross 51"/>
              <p:cNvSpPr/>
              <p:nvPr/>
            </p:nvSpPr>
            <p:spPr>
              <a:xfrm rot="2734294">
                <a:off x="2201001" y="1496815"/>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3" name="Cross 52"/>
              <p:cNvSpPr/>
              <p:nvPr/>
            </p:nvSpPr>
            <p:spPr>
              <a:xfrm rot="2734294">
                <a:off x="1637830" y="1512253"/>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4" name="Cross 53"/>
              <p:cNvSpPr/>
              <p:nvPr/>
            </p:nvSpPr>
            <p:spPr>
              <a:xfrm rot="2734294">
                <a:off x="735109" y="1301962"/>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5" name="Cross 54"/>
              <p:cNvSpPr/>
              <p:nvPr/>
            </p:nvSpPr>
            <p:spPr>
              <a:xfrm rot="2734294">
                <a:off x="714486" y="1698337"/>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6" name="Cross 55"/>
              <p:cNvSpPr/>
              <p:nvPr/>
            </p:nvSpPr>
            <p:spPr>
              <a:xfrm rot="2734294">
                <a:off x="1030623" y="948695"/>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7" name="Oval 56"/>
              <p:cNvSpPr/>
              <p:nvPr/>
            </p:nvSpPr>
            <p:spPr>
              <a:xfrm>
                <a:off x="1544248" y="1737727"/>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8" name="Oval 57"/>
              <p:cNvSpPr/>
              <p:nvPr/>
            </p:nvSpPr>
            <p:spPr>
              <a:xfrm>
                <a:off x="1972899" y="1737727"/>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9" name="Oval 58"/>
              <p:cNvSpPr/>
              <p:nvPr/>
            </p:nvSpPr>
            <p:spPr>
              <a:xfrm>
                <a:off x="2234730" y="1752661"/>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0" name="Oval 59"/>
              <p:cNvSpPr/>
              <p:nvPr/>
            </p:nvSpPr>
            <p:spPr>
              <a:xfrm>
                <a:off x="2477998" y="1456346"/>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1" name="Oval 60"/>
              <p:cNvSpPr/>
              <p:nvPr/>
            </p:nvSpPr>
            <p:spPr>
              <a:xfrm>
                <a:off x="1955570" y="1279485"/>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2" name="Oval 61"/>
              <p:cNvSpPr/>
              <p:nvPr/>
            </p:nvSpPr>
            <p:spPr>
              <a:xfrm>
                <a:off x="2216167" y="1221210"/>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3" name="Oval 62"/>
              <p:cNvSpPr/>
              <p:nvPr/>
            </p:nvSpPr>
            <p:spPr>
              <a:xfrm>
                <a:off x="1459049" y="1059153"/>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4" name="Oval 63"/>
              <p:cNvSpPr/>
              <p:nvPr/>
            </p:nvSpPr>
            <p:spPr>
              <a:xfrm>
                <a:off x="1673162" y="1221210"/>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5" name="Oval 64"/>
              <p:cNvSpPr/>
              <p:nvPr/>
            </p:nvSpPr>
            <p:spPr>
              <a:xfrm>
                <a:off x="2040344" y="1028951"/>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Oval 65"/>
              <p:cNvSpPr/>
              <p:nvPr/>
            </p:nvSpPr>
            <p:spPr>
              <a:xfrm>
                <a:off x="2385648" y="943752"/>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7" name="Oval 66"/>
              <p:cNvSpPr/>
              <p:nvPr/>
            </p:nvSpPr>
            <p:spPr>
              <a:xfrm>
                <a:off x="2030069" y="750774"/>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36" name="Cross 135"/>
            <p:cNvSpPr/>
            <p:nvPr/>
          </p:nvSpPr>
          <p:spPr>
            <a:xfrm rot="2734294">
              <a:off x="2625754" y="1997104"/>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7" name="Cross 136"/>
            <p:cNvSpPr/>
            <p:nvPr/>
          </p:nvSpPr>
          <p:spPr>
            <a:xfrm rot="2734294">
              <a:off x="732092" y="1006504"/>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8" name="Cross 137"/>
            <p:cNvSpPr/>
            <p:nvPr/>
          </p:nvSpPr>
          <p:spPr>
            <a:xfrm rot="2734294">
              <a:off x="1101754" y="789242"/>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39" name="Group 138"/>
          <p:cNvGrpSpPr/>
          <p:nvPr/>
        </p:nvGrpSpPr>
        <p:grpSpPr>
          <a:xfrm>
            <a:off x="4128058" y="1061948"/>
            <a:ext cx="3390343" cy="3019121"/>
            <a:chOff x="306551" y="789242"/>
            <a:chExt cx="2542757" cy="2264341"/>
          </a:xfrm>
        </p:grpSpPr>
        <p:grpSp>
          <p:nvGrpSpPr>
            <p:cNvPr id="140" name="Group 139"/>
            <p:cNvGrpSpPr/>
            <p:nvPr/>
          </p:nvGrpSpPr>
          <p:grpSpPr>
            <a:xfrm>
              <a:off x="306551" y="876401"/>
              <a:ext cx="2485587" cy="2177182"/>
              <a:chOff x="306551" y="747415"/>
              <a:chExt cx="2485587" cy="2177182"/>
            </a:xfrm>
          </p:grpSpPr>
          <p:sp>
            <p:nvSpPr>
              <p:cNvPr id="144" name="Oval 143"/>
              <p:cNvSpPr/>
              <p:nvPr/>
            </p:nvSpPr>
            <p:spPr>
              <a:xfrm>
                <a:off x="1204258" y="1221210"/>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5" name="Oval 144"/>
              <p:cNvSpPr/>
              <p:nvPr/>
            </p:nvSpPr>
            <p:spPr>
              <a:xfrm>
                <a:off x="1750444" y="947671"/>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6" name="Oval 145"/>
              <p:cNvSpPr/>
              <p:nvPr/>
            </p:nvSpPr>
            <p:spPr>
              <a:xfrm>
                <a:off x="1359948" y="1523393"/>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7" name="Oval 146"/>
              <p:cNvSpPr/>
              <p:nvPr/>
            </p:nvSpPr>
            <p:spPr>
              <a:xfrm>
                <a:off x="1530346" y="773723"/>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8" name="Cross 147"/>
              <p:cNvSpPr/>
              <p:nvPr/>
            </p:nvSpPr>
            <p:spPr>
              <a:xfrm rot="2734294">
                <a:off x="1032913" y="2222912"/>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9" name="Cross 148"/>
              <p:cNvSpPr/>
              <p:nvPr/>
            </p:nvSpPr>
            <p:spPr>
              <a:xfrm rot="2734294">
                <a:off x="1032913" y="1531448"/>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0" name="Cross 149"/>
              <p:cNvSpPr/>
              <p:nvPr/>
            </p:nvSpPr>
            <p:spPr>
              <a:xfrm rot="2734294">
                <a:off x="1262879" y="1954417"/>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1" name="Cross 150"/>
              <p:cNvSpPr/>
              <p:nvPr/>
            </p:nvSpPr>
            <p:spPr>
              <a:xfrm rot="2734294">
                <a:off x="936841" y="1939311"/>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2" name="TextBox 151"/>
              <p:cNvSpPr txBox="1"/>
              <p:nvPr/>
            </p:nvSpPr>
            <p:spPr>
              <a:xfrm>
                <a:off x="1546700" y="2578348"/>
                <a:ext cx="316433" cy="346249"/>
              </a:xfrm>
              <a:prstGeom prst="rect">
                <a:avLst/>
              </a:prstGeom>
              <a:noFill/>
              <a:ln w="19050">
                <a:noFill/>
              </a:ln>
            </p:spPr>
            <p:txBody>
              <a:bodyPr wrap="none" rtlCol="0">
                <a:spAutoFit/>
              </a:bodyPr>
              <a:lstStyle/>
              <a:p>
                <a:r>
                  <a:rPr lang="en-US" sz="2400" dirty="0"/>
                  <a:t>x</a:t>
                </a:r>
                <a:r>
                  <a:rPr lang="en-US" sz="2400" baseline="-25000" dirty="0"/>
                  <a:t>1</a:t>
                </a:r>
              </a:p>
            </p:txBody>
          </p:sp>
          <p:sp>
            <p:nvSpPr>
              <p:cNvPr id="153" name="TextBox 152"/>
              <p:cNvSpPr txBox="1"/>
              <p:nvPr/>
            </p:nvSpPr>
            <p:spPr>
              <a:xfrm>
                <a:off x="306551" y="1202476"/>
                <a:ext cx="316433" cy="346249"/>
              </a:xfrm>
              <a:prstGeom prst="rect">
                <a:avLst/>
              </a:prstGeom>
              <a:noFill/>
            </p:spPr>
            <p:txBody>
              <a:bodyPr wrap="none" rtlCol="0">
                <a:spAutoFit/>
              </a:bodyPr>
              <a:lstStyle/>
              <a:p>
                <a:r>
                  <a:rPr lang="en-US" sz="2400" dirty="0"/>
                  <a:t>x</a:t>
                </a:r>
                <a:r>
                  <a:rPr lang="en-US" sz="2400" baseline="-25000" dirty="0"/>
                  <a:t>2</a:t>
                </a:r>
              </a:p>
            </p:txBody>
          </p:sp>
          <p:cxnSp>
            <p:nvCxnSpPr>
              <p:cNvPr id="154" name="Straight Arrow Connector 153"/>
              <p:cNvCxnSpPr/>
              <p:nvPr/>
            </p:nvCxnSpPr>
            <p:spPr>
              <a:xfrm flipV="1">
                <a:off x="669151" y="747415"/>
                <a:ext cx="0" cy="199568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a:off x="560369" y="2589944"/>
                <a:ext cx="2231769"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6" name="Cross 155"/>
              <p:cNvSpPr/>
              <p:nvPr/>
            </p:nvSpPr>
            <p:spPr>
              <a:xfrm rot="2734294">
                <a:off x="1359601" y="2272086"/>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7" name="Cross 156"/>
              <p:cNvSpPr/>
              <p:nvPr/>
            </p:nvSpPr>
            <p:spPr>
              <a:xfrm rot="2734294">
                <a:off x="1732921" y="2058784"/>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8" name="Cross 157"/>
              <p:cNvSpPr/>
              <p:nvPr/>
            </p:nvSpPr>
            <p:spPr>
              <a:xfrm rot="2734294">
                <a:off x="2044914" y="2272086"/>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9" name="Cross 158"/>
              <p:cNvSpPr/>
              <p:nvPr/>
            </p:nvSpPr>
            <p:spPr>
              <a:xfrm rot="2734294">
                <a:off x="2031520" y="1989147"/>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0" name="Cross 159"/>
              <p:cNvSpPr/>
              <p:nvPr/>
            </p:nvSpPr>
            <p:spPr>
              <a:xfrm rot="2734294">
                <a:off x="2366221" y="1985603"/>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1" name="Cross 160"/>
              <p:cNvSpPr/>
              <p:nvPr/>
            </p:nvSpPr>
            <p:spPr>
              <a:xfrm rot="2734294">
                <a:off x="2201001" y="1496815"/>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2" name="Cross 161"/>
              <p:cNvSpPr/>
              <p:nvPr/>
            </p:nvSpPr>
            <p:spPr>
              <a:xfrm rot="2734294">
                <a:off x="1637830" y="1512253"/>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3" name="Cross 162"/>
              <p:cNvSpPr/>
              <p:nvPr/>
            </p:nvSpPr>
            <p:spPr>
              <a:xfrm rot="2734294">
                <a:off x="735109" y="1301962"/>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4" name="Cross 163"/>
              <p:cNvSpPr/>
              <p:nvPr/>
            </p:nvSpPr>
            <p:spPr>
              <a:xfrm rot="2734294">
                <a:off x="714486" y="1698337"/>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5" name="Cross 164"/>
              <p:cNvSpPr/>
              <p:nvPr/>
            </p:nvSpPr>
            <p:spPr>
              <a:xfrm rot="2734294">
                <a:off x="1030623" y="948695"/>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6" name="Oval 165"/>
              <p:cNvSpPr/>
              <p:nvPr/>
            </p:nvSpPr>
            <p:spPr>
              <a:xfrm>
                <a:off x="1544248" y="1737727"/>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7" name="Oval 166"/>
              <p:cNvSpPr/>
              <p:nvPr/>
            </p:nvSpPr>
            <p:spPr>
              <a:xfrm>
                <a:off x="1972899" y="1737727"/>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8" name="Oval 167"/>
              <p:cNvSpPr/>
              <p:nvPr/>
            </p:nvSpPr>
            <p:spPr>
              <a:xfrm>
                <a:off x="2234730" y="1752661"/>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9" name="Oval 168"/>
              <p:cNvSpPr/>
              <p:nvPr/>
            </p:nvSpPr>
            <p:spPr>
              <a:xfrm>
                <a:off x="2477998" y="1456346"/>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0" name="Oval 169"/>
              <p:cNvSpPr/>
              <p:nvPr/>
            </p:nvSpPr>
            <p:spPr>
              <a:xfrm>
                <a:off x="1955570" y="1279485"/>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1" name="Oval 170"/>
              <p:cNvSpPr/>
              <p:nvPr/>
            </p:nvSpPr>
            <p:spPr>
              <a:xfrm>
                <a:off x="2216167" y="1221210"/>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2" name="Oval 171"/>
              <p:cNvSpPr/>
              <p:nvPr/>
            </p:nvSpPr>
            <p:spPr>
              <a:xfrm>
                <a:off x="1459049" y="1059153"/>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3" name="Oval 172"/>
              <p:cNvSpPr/>
              <p:nvPr/>
            </p:nvSpPr>
            <p:spPr>
              <a:xfrm>
                <a:off x="1673162" y="1221210"/>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4" name="Oval 173"/>
              <p:cNvSpPr/>
              <p:nvPr/>
            </p:nvSpPr>
            <p:spPr>
              <a:xfrm>
                <a:off x="2040344" y="1028951"/>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5" name="Oval 174"/>
              <p:cNvSpPr/>
              <p:nvPr/>
            </p:nvSpPr>
            <p:spPr>
              <a:xfrm>
                <a:off x="2385648" y="943752"/>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6" name="Oval 175"/>
              <p:cNvSpPr/>
              <p:nvPr/>
            </p:nvSpPr>
            <p:spPr>
              <a:xfrm>
                <a:off x="2030069" y="750774"/>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41" name="Cross 140"/>
            <p:cNvSpPr/>
            <p:nvPr/>
          </p:nvSpPr>
          <p:spPr>
            <a:xfrm rot="2734294">
              <a:off x="2625754" y="1997104"/>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2" name="Cross 141"/>
            <p:cNvSpPr/>
            <p:nvPr/>
          </p:nvSpPr>
          <p:spPr>
            <a:xfrm rot="2734294">
              <a:off x="732092" y="1006504"/>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3" name="Cross 142"/>
            <p:cNvSpPr/>
            <p:nvPr/>
          </p:nvSpPr>
          <p:spPr>
            <a:xfrm rot="2734294">
              <a:off x="1101754" y="789242"/>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77" name="Group 176"/>
          <p:cNvGrpSpPr/>
          <p:nvPr/>
        </p:nvGrpSpPr>
        <p:grpSpPr>
          <a:xfrm>
            <a:off x="7887258" y="1061488"/>
            <a:ext cx="3390343" cy="3019121"/>
            <a:chOff x="306551" y="789242"/>
            <a:chExt cx="2542757" cy="2264341"/>
          </a:xfrm>
        </p:grpSpPr>
        <p:grpSp>
          <p:nvGrpSpPr>
            <p:cNvPr id="178" name="Group 177"/>
            <p:cNvGrpSpPr/>
            <p:nvPr/>
          </p:nvGrpSpPr>
          <p:grpSpPr>
            <a:xfrm>
              <a:off x="306551" y="876401"/>
              <a:ext cx="2485587" cy="2177182"/>
              <a:chOff x="306551" y="747415"/>
              <a:chExt cx="2485587" cy="2177182"/>
            </a:xfrm>
          </p:grpSpPr>
          <p:sp>
            <p:nvSpPr>
              <p:cNvPr id="182" name="Oval 181"/>
              <p:cNvSpPr/>
              <p:nvPr/>
            </p:nvSpPr>
            <p:spPr>
              <a:xfrm>
                <a:off x="1204258" y="1221210"/>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3" name="Oval 182"/>
              <p:cNvSpPr/>
              <p:nvPr/>
            </p:nvSpPr>
            <p:spPr>
              <a:xfrm>
                <a:off x="1750444" y="947671"/>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4" name="Oval 183"/>
              <p:cNvSpPr/>
              <p:nvPr/>
            </p:nvSpPr>
            <p:spPr>
              <a:xfrm>
                <a:off x="1359948" y="1523393"/>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5" name="Oval 184"/>
              <p:cNvSpPr/>
              <p:nvPr/>
            </p:nvSpPr>
            <p:spPr>
              <a:xfrm>
                <a:off x="1530346" y="773723"/>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6" name="Cross 185"/>
              <p:cNvSpPr/>
              <p:nvPr/>
            </p:nvSpPr>
            <p:spPr>
              <a:xfrm rot="2734294">
                <a:off x="1032913" y="2222912"/>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7" name="Cross 186"/>
              <p:cNvSpPr/>
              <p:nvPr/>
            </p:nvSpPr>
            <p:spPr>
              <a:xfrm rot="2734294">
                <a:off x="1032913" y="1531448"/>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8" name="Cross 187"/>
              <p:cNvSpPr/>
              <p:nvPr/>
            </p:nvSpPr>
            <p:spPr>
              <a:xfrm rot="2734294">
                <a:off x="1262879" y="1954417"/>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9" name="Cross 188"/>
              <p:cNvSpPr/>
              <p:nvPr/>
            </p:nvSpPr>
            <p:spPr>
              <a:xfrm rot="2734294">
                <a:off x="936841" y="1939311"/>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0" name="TextBox 189"/>
              <p:cNvSpPr txBox="1"/>
              <p:nvPr/>
            </p:nvSpPr>
            <p:spPr>
              <a:xfrm>
                <a:off x="1546700" y="2578348"/>
                <a:ext cx="316433" cy="346249"/>
              </a:xfrm>
              <a:prstGeom prst="rect">
                <a:avLst/>
              </a:prstGeom>
              <a:noFill/>
              <a:ln w="19050">
                <a:noFill/>
              </a:ln>
            </p:spPr>
            <p:txBody>
              <a:bodyPr wrap="none" rtlCol="0">
                <a:spAutoFit/>
              </a:bodyPr>
              <a:lstStyle/>
              <a:p>
                <a:r>
                  <a:rPr lang="en-US" sz="2400" dirty="0"/>
                  <a:t>x</a:t>
                </a:r>
                <a:r>
                  <a:rPr lang="en-US" sz="2400" baseline="-25000" dirty="0"/>
                  <a:t>1</a:t>
                </a:r>
              </a:p>
            </p:txBody>
          </p:sp>
          <p:sp>
            <p:nvSpPr>
              <p:cNvPr id="191" name="TextBox 190"/>
              <p:cNvSpPr txBox="1"/>
              <p:nvPr/>
            </p:nvSpPr>
            <p:spPr>
              <a:xfrm>
                <a:off x="306551" y="1202476"/>
                <a:ext cx="316433" cy="346249"/>
              </a:xfrm>
              <a:prstGeom prst="rect">
                <a:avLst/>
              </a:prstGeom>
              <a:noFill/>
            </p:spPr>
            <p:txBody>
              <a:bodyPr wrap="none" rtlCol="0">
                <a:spAutoFit/>
              </a:bodyPr>
              <a:lstStyle/>
              <a:p>
                <a:r>
                  <a:rPr lang="en-US" sz="2400" dirty="0"/>
                  <a:t>x</a:t>
                </a:r>
                <a:r>
                  <a:rPr lang="en-US" sz="2400" baseline="-25000" dirty="0"/>
                  <a:t>2</a:t>
                </a:r>
              </a:p>
            </p:txBody>
          </p:sp>
          <p:cxnSp>
            <p:nvCxnSpPr>
              <p:cNvPr id="192" name="Straight Arrow Connector 191"/>
              <p:cNvCxnSpPr/>
              <p:nvPr/>
            </p:nvCxnSpPr>
            <p:spPr>
              <a:xfrm flipV="1">
                <a:off x="669151" y="747415"/>
                <a:ext cx="0" cy="199568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3" name="Straight Arrow Connector 192"/>
              <p:cNvCxnSpPr/>
              <p:nvPr/>
            </p:nvCxnSpPr>
            <p:spPr>
              <a:xfrm>
                <a:off x="560369" y="2589944"/>
                <a:ext cx="2231769"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4" name="Cross 193"/>
              <p:cNvSpPr/>
              <p:nvPr/>
            </p:nvSpPr>
            <p:spPr>
              <a:xfrm rot="2734294">
                <a:off x="1359601" y="2272086"/>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5" name="Cross 194"/>
              <p:cNvSpPr/>
              <p:nvPr/>
            </p:nvSpPr>
            <p:spPr>
              <a:xfrm rot="2734294">
                <a:off x="1732921" y="2058784"/>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6" name="Cross 195"/>
              <p:cNvSpPr/>
              <p:nvPr/>
            </p:nvSpPr>
            <p:spPr>
              <a:xfrm rot="2734294">
                <a:off x="2044914" y="2272086"/>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7" name="Cross 196"/>
              <p:cNvSpPr/>
              <p:nvPr/>
            </p:nvSpPr>
            <p:spPr>
              <a:xfrm rot="2734294">
                <a:off x="2031520" y="1989147"/>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8" name="Cross 197"/>
              <p:cNvSpPr/>
              <p:nvPr/>
            </p:nvSpPr>
            <p:spPr>
              <a:xfrm rot="2734294">
                <a:off x="2366221" y="1985603"/>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9" name="Cross 198"/>
              <p:cNvSpPr/>
              <p:nvPr/>
            </p:nvSpPr>
            <p:spPr>
              <a:xfrm rot="2734294">
                <a:off x="2201001" y="1496815"/>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0" name="Cross 199"/>
              <p:cNvSpPr/>
              <p:nvPr/>
            </p:nvSpPr>
            <p:spPr>
              <a:xfrm rot="2734294">
                <a:off x="1637830" y="1512253"/>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1" name="Cross 200"/>
              <p:cNvSpPr/>
              <p:nvPr/>
            </p:nvSpPr>
            <p:spPr>
              <a:xfrm rot="2734294">
                <a:off x="735109" y="1301962"/>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2" name="Cross 201"/>
              <p:cNvSpPr/>
              <p:nvPr/>
            </p:nvSpPr>
            <p:spPr>
              <a:xfrm rot="2734294">
                <a:off x="714486" y="1698337"/>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3" name="Cross 202"/>
              <p:cNvSpPr/>
              <p:nvPr/>
            </p:nvSpPr>
            <p:spPr>
              <a:xfrm rot="2734294">
                <a:off x="1030623" y="948695"/>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4" name="Oval 203"/>
              <p:cNvSpPr/>
              <p:nvPr/>
            </p:nvSpPr>
            <p:spPr>
              <a:xfrm>
                <a:off x="1544248" y="1737727"/>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5" name="Oval 204"/>
              <p:cNvSpPr/>
              <p:nvPr/>
            </p:nvSpPr>
            <p:spPr>
              <a:xfrm>
                <a:off x="1972899" y="1737727"/>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6" name="Oval 205"/>
              <p:cNvSpPr/>
              <p:nvPr/>
            </p:nvSpPr>
            <p:spPr>
              <a:xfrm>
                <a:off x="2234730" y="1752661"/>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7" name="Oval 206"/>
              <p:cNvSpPr/>
              <p:nvPr/>
            </p:nvSpPr>
            <p:spPr>
              <a:xfrm>
                <a:off x="2477998" y="1456346"/>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8" name="Oval 207"/>
              <p:cNvSpPr/>
              <p:nvPr/>
            </p:nvSpPr>
            <p:spPr>
              <a:xfrm>
                <a:off x="1955570" y="1279485"/>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9" name="Oval 208"/>
              <p:cNvSpPr/>
              <p:nvPr/>
            </p:nvSpPr>
            <p:spPr>
              <a:xfrm>
                <a:off x="2216167" y="1221210"/>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0" name="Oval 209"/>
              <p:cNvSpPr/>
              <p:nvPr/>
            </p:nvSpPr>
            <p:spPr>
              <a:xfrm>
                <a:off x="1459049" y="1059153"/>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1" name="Oval 210"/>
              <p:cNvSpPr/>
              <p:nvPr/>
            </p:nvSpPr>
            <p:spPr>
              <a:xfrm>
                <a:off x="1673162" y="1221210"/>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2" name="Oval 211"/>
              <p:cNvSpPr/>
              <p:nvPr/>
            </p:nvSpPr>
            <p:spPr>
              <a:xfrm>
                <a:off x="2040344" y="1028951"/>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3" name="Oval 212"/>
              <p:cNvSpPr/>
              <p:nvPr/>
            </p:nvSpPr>
            <p:spPr>
              <a:xfrm>
                <a:off x="2385648" y="943752"/>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4" name="Oval 213"/>
              <p:cNvSpPr/>
              <p:nvPr/>
            </p:nvSpPr>
            <p:spPr>
              <a:xfrm>
                <a:off x="2030069" y="750774"/>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79" name="Cross 178"/>
            <p:cNvSpPr/>
            <p:nvPr/>
          </p:nvSpPr>
          <p:spPr>
            <a:xfrm rot="2734294">
              <a:off x="2625754" y="1997104"/>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0" name="Cross 179"/>
            <p:cNvSpPr/>
            <p:nvPr/>
          </p:nvSpPr>
          <p:spPr>
            <a:xfrm rot="2734294">
              <a:off x="732092" y="1006504"/>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1" name="Cross 180"/>
            <p:cNvSpPr/>
            <p:nvPr/>
          </p:nvSpPr>
          <p:spPr>
            <a:xfrm rot="2734294">
              <a:off x="1101754" y="789242"/>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mc:AlternateContent xmlns:mc="http://schemas.openxmlformats.org/markup-compatibility/2006" xmlns:p14="http://schemas.microsoft.com/office/powerpoint/2010/main">
        <mc:Choice Requires="p14">
          <p:contentPart p14:bwMode="auto" r:id="rId11">
            <p14:nvContentPartPr>
              <p14:cNvPr id="79" name="Ink 78">
                <a:extLst>
                  <a:ext uri="{FF2B5EF4-FFF2-40B4-BE49-F238E27FC236}">
                    <a16:creationId xmlns:a16="http://schemas.microsoft.com/office/drawing/2014/main" id="{406E00A4-24E9-FD45-9283-18670FDEF920}"/>
                  </a:ext>
                </a:extLst>
              </p14:cNvPr>
              <p14:cNvContentPartPr/>
              <p14:nvPr/>
            </p14:nvContentPartPr>
            <p14:xfrm>
              <a:off x="66240" y="810720"/>
              <a:ext cx="11558880" cy="4627800"/>
            </p14:xfrm>
          </p:contentPart>
        </mc:Choice>
        <mc:Fallback xmlns="">
          <p:pic>
            <p:nvPicPr>
              <p:cNvPr id="79" name="Ink 78">
                <a:extLst>
                  <a:ext uri="{FF2B5EF4-FFF2-40B4-BE49-F238E27FC236}">
                    <a16:creationId xmlns:a16="http://schemas.microsoft.com/office/drawing/2014/main" id="{406E00A4-24E9-FD45-9283-18670FDEF920}"/>
                  </a:ext>
                </a:extLst>
              </p:cNvPr>
              <p:cNvPicPr/>
              <p:nvPr/>
            </p:nvPicPr>
            <p:blipFill>
              <a:blip r:embed="rId12"/>
              <a:stretch>
                <a:fillRect/>
              </a:stretch>
            </p:blipFill>
            <p:spPr>
              <a:xfrm>
                <a:off x="56880" y="801720"/>
                <a:ext cx="11577600" cy="4646520"/>
              </a:xfrm>
              <a:prstGeom prst="rect">
                <a:avLst/>
              </a:prstGeom>
            </p:spPr>
          </p:pic>
        </mc:Fallback>
      </mc:AlternateContent>
      <p:sp>
        <p:nvSpPr>
          <p:cNvPr id="80" name="TextBox 79">
            <a:extLst>
              <a:ext uri="{FF2B5EF4-FFF2-40B4-BE49-F238E27FC236}">
                <a16:creationId xmlns:a16="http://schemas.microsoft.com/office/drawing/2014/main" id="{430804F5-1DDD-834A-ACB0-931BB76F458F}"/>
              </a:ext>
            </a:extLst>
          </p:cNvPr>
          <p:cNvSpPr txBox="1"/>
          <p:nvPr/>
        </p:nvSpPr>
        <p:spPr>
          <a:xfrm>
            <a:off x="1312441" y="5487075"/>
            <a:ext cx="971741" cy="369332"/>
          </a:xfrm>
          <a:prstGeom prst="rect">
            <a:avLst/>
          </a:prstGeom>
          <a:noFill/>
        </p:spPr>
        <p:txBody>
          <a:bodyPr wrap="none" rtlCol="0">
            <a:spAutoFit/>
          </a:bodyPr>
          <a:lstStyle/>
          <a:p>
            <a:r>
              <a:rPr lang="en-US" dirty="0">
                <a:solidFill>
                  <a:srgbClr val="C00000"/>
                </a:solidFill>
              </a:rPr>
              <a:t>Underfit</a:t>
            </a:r>
          </a:p>
        </p:txBody>
      </p:sp>
      <p:sp>
        <p:nvSpPr>
          <p:cNvPr id="215" name="TextBox 214">
            <a:extLst>
              <a:ext uri="{FF2B5EF4-FFF2-40B4-BE49-F238E27FC236}">
                <a16:creationId xmlns:a16="http://schemas.microsoft.com/office/drawing/2014/main" id="{30992A3D-8223-584C-8493-82DD0F99E555}"/>
              </a:ext>
            </a:extLst>
          </p:cNvPr>
          <p:cNvSpPr txBox="1"/>
          <p:nvPr/>
        </p:nvSpPr>
        <p:spPr>
          <a:xfrm>
            <a:off x="8919514" y="5525098"/>
            <a:ext cx="834844" cy="369332"/>
          </a:xfrm>
          <a:prstGeom prst="rect">
            <a:avLst/>
          </a:prstGeom>
          <a:noFill/>
        </p:spPr>
        <p:txBody>
          <a:bodyPr wrap="none" rtlCol="0">
            <a:spAutoFit/>
          </a:bodyPr>
          <a:lstStyle/>
          <a:p>
            <a:r>
              <a:rPr lang="en-US" dirty="0">
                <a:solidFill>
                  <a:srgbClr val="C00000"/>
                </a:solidFill>
              </a:rPr>
              <a:t>Overfit</a:t>
            </a:r>
          </a:p>
        </p:txBody>
      </p:sp>
      <p:sp>
        <p:nvSpPr>
          <p:cNvPr id="216" name="TextBox 215">
            <a:extLst>
              <a:ext uri="{FF2B5EF4-FFF2-40B4-BE49-F238E27FC236}">
                <a16:creationId xmlns:a16="http://schemas.microsoft.com/office/drawing/2014/main" id="{6D504349-8F47-2043-B5F5-96604555ED6B}"/>
              </a:ext>
            </a:extLst>
          </p:cNvPr>
          <p:cNvSpPr txBox="1"/>
          <p:nvPr/>
        </p:nvSpPr>
        <p:spPr>
          <a:xfrm>
            <a:off x="5006530" y="5489909"/>
            <a:ext cx="1327095" cy="369332"/>
          </a:xfrm>
          <a:prstGeom prst="rect">
            <a:avLst/>
          </a:prstGeom>
          <a:noFill/>
        </p:spPr>
        <p:txBody>
          <a:bodyPr wrap="none" rtlCol="0">
            <a:spAutoFit/>
          </a:bodyPr>
          <a:lstStyle/>
          <a:p>
            <a:r>
              <a:rPr lang="en-US" dirty="0">
                <a:solidFill>
                  <a:schemeClr val="accent6"/>
                </a:solidFill>
              </a:rPr>
              <a:t>About right!</a:t>
            </a:r>
          </a:p>
        </p:txBody>
      </p:sp>
      <p:sp>
        <p:nvSpPr>
          <p:cNvPr id="81" name="TextBox 80">
            <a:extLst>
              <a:ext uri="{FF2B5EF4-FFF2-40B4-BE49-F238E27FC236}">
                <a16:creationId xmlns:a16="http://schemas.microsoft.com/office/drawing/2014/main" id="{B9AEEDB2-5243-0E4D-9844-B69168F1FA18}"/>
              </a:ext>
            </a:extLst>
          </p:cNvPr>
          <p:cNvSpPr txBox="1"/>
          <p:nvPr/>
        </p:nvSpPr>
        <p:spPr>
          <a:xfrm>
            <a:off x="914400" y="6286500"/>
            <a:ext cx="6265241" cy="400110"/>
          </a:xfrm>
          <a:prstGeom prst="rect">
            <a:avLst/>
          </a:prstGeom>
          <a:noFill/>
        </p:spPr>
        <p:txBody>
          <a:bodyPr wrap="none" rtlCol="0">
            <a:spAutoFit/>
          </a:bodyPr>
          <a:lstStyle/>
          <a:p>
            <a:r>
              <a:rPr lang="en-US" sz="2000" i="1" dirty="0"/>
              <a:t>Make unwanted weights </a:t>
            </a:r>
            <a:r>
              <a:rPr lang="en-US" sz="2000" dirty="0" err="1">
                <a:latin typeface="Symbol" pitchFamily="2" charset="2"/>
              </a:rPr>
              <a:t>q</a:t>
            </a:r>
            <a:r>
              <a:rPr lang="en-US" sz="2000" dirty="0" err="1"/>
              <a:t>j</a:t>
            </a:r>
            <a:r>
              <a:rPr lang="en-US" sz="2000" dirty="0"/>
              <a:t> tend to zero i.e. </a:t>
            </a:r>
            <a:r>
              <a:rPr lang="en-US" sz="2000" b="1" dirty="0"/>
              <a:t>penalize them</a:t>
            </a:r>
            <a:r>
              <a:rPr lang="en-US" sz="2000" b="1" i="1" dirty="0"/>
              <a:t> </a:t>
            </a:r>
          </a:p>
        </p:txBody>
      </p:sp>
      <p:grpSp>
        <p:nvGrpSpPr>
          <p:cNvPr id="12" name="Group 11">
            <a:extLst>
              <a:ext uri="{FF2B5EF4-FFF2-40B4-BE49-F238E27FC236}">
                <a16:creationId xmlns:a16="http://schemas.microsoft.com/office/drawing/2014/main" id="{180C02CE-DC87-DA40-8A13-141689E27C90}"/>
              </a:ext>
            </a:extLst>
          </p:cNvPr>
          <p:cNvGrpSpPr/>
          <p:nvPr/>
        </p:nvGrpSpPr>
        <p:grpSpPr>
          <a:xfrm>
            <a:off x="8413222" y="4853632"/>
            <a:ext cx="2673360" cy="105840"/>
            <a:chOff x="8413222" y="4853632"/>
            <a:chExt cx="2673360" cy="105840"/>
          </a:xfrm>
        </p:grpSpPr>
        <mc:AlternateContent xmlns:mc="http://schemas.openxmlformats.org/markup-compatibility/2006" xmlns:p14="http://schemas.microsoft.com/office/powerpoint/2010/main">
          <mc:Choice Requires="p14">
            <p:contentPart p14:bwMode="auto" r:id="rId13">
              <p14:nvContentPartPr>
                <p14:cNvPr id="6" name="Ink 5">
                  <a:extLst>
                    <a:ext uri="{FF2B5EF4-FFF2-40B4-BE49-F238E27FC236}">
                      <a16:creationId xmlns:a16="http://schemas.microsoft.com/office/drawing/2014/main" id="{7A76AF45-3634-DB4C-8659-EFFC0D604E18}"/>
                    </a:ext>
                  </a:extLst>
                </p14:cNvPr>
                <p14:cNvContentPartPr/>
                <p14:nvPr/>
              </p14:nvContentPartPr>
              <p14:xfrm>
                <a:off x="8413222" y="4936072"/>
                <a:ext cx="360" cy="360"/>
              </p14:xfrm>
            </p:contentPart>
          </mc:Choice>
          <mc:Fallback xmlns="">
            <p:pic>
              <p:nvPicPr>
                <p:cNvPr id="6" name="Ink 5">
                  <a:extLst>
                    <a:ext uri="{FF2B5EF4-FFF2-40B4-BE49-F238E27FC236}">
                      <a16:creationId xmlns:a16="http://schemas.microsoft.com/office/drawing/2014/main" id="{7A76AF45-3634-DB4C-8659-EFFC0D604E18}"/>
                    </a:ext>
                  </a:extLst>
                </p:cNvPr>
                <p:cNvPicPr/>
                <p:nvPr/>
              </p:nvPicPr>
              <p:blipFill>
                <a:blip r:embed="rId14"/>
                <a:stretch>
                  <a:fillRect/>
                </a:stretch>
              </p:blipFill>
              <p:spPr>
                <a:xfrm>
                  <a:off x="8395582" y="4918432"/>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 name="Ink 7">
                  <a:extLst>
                    <a:ext uri="{FF2B5EF4-FFF2-40B4-BE49-F238E27FC236}">
                      <a16:creationId xmlns:a16="http://schemas.microsoft.com/office/drawing/2014/main" id="{B4BEAFFA-8CDD-0D45-A44C-1A1998CF2B3A}"/>
                    </a:ext>
                  </a:extLst>
                </p14:cNvPr>
                <p14:cNvContentPartPr/>
                <p14:nvPr/>
              </p14:nvContentPartPr>
              <p14:xfrm>
                <a:off x="8436262" y="4945792"/>
                <a:ext cx="1024200" cy="360"/>
              </p14:xfrm>
            </p:contentPart>
          </mc:Choice>
          <mc:Fallback xmlns="">
            <p:pic>
              <p:nvPicPr>
                <p:cNvPr id="8" name="Ink 7">
                  <a:extLst>
                    <a:ext uri="{FF2B5EF4-FFF2-40B4-BE49-F238E27FC236}">
                      <a16:creationId xmlns:a16="http://schemas.microsoft.com/office/drawing/2014/main" id="{B4BEAFFA-8CDD-0D45-A44C-1A1998CF2B3A}"/>
                    </a:ext>
                  </a:extLst>
                </p:cNvPr>
                <p:cNvPicPr/>
                <p:nvPr/>
              </p:nvPicPr>
              <p:blipFill>
                <a:blip r:embed="rId16"/>
                <a:stretch>
                  <a:fillRect/>
                </a:stretch>
              </p:blipFill>
              <p:spPr>
                <a:xfrm>
                  <a:off x="8418262" y="4928152"/>
                  <a:ext cx="10598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Ink 10">
                  <a:extLst>
                    <a:ext uri="{FF2B5EF4-FFF2-40B4-BE49-F238E27FC236}">
                      <a16:creationId xmlns:a16="http://schemas.microsoft.com/office/drawing/2014/main" id="{BE79979B-3F4E-1F49-BB3D-DF40D7414D9F}"/>
                    </a:ext>
                  </a:extLst>
                </p14:cNvPr>
                <p14:cNvContentPartPr/>
                <p14:nvPr/>
              </p14:nvContentPartPr>
              <p14:xfrm>
                <a:off x="9951502" y="4853632"/>
                <a:ext cx="1135080" cy="105840"/>
              </p14:xfrm>
            </p:contentPart>
          </mc:Choice>
          <mc:Fallback xmlns="">
            <p:pic>
              <p:nvPicPr>
                <p:cNvPr id="11" name="Ink 10">
                  <a:extLst>
                    <a:ext uri="{FF2B5EF4-FFF2-40B4-BE49-F238E27FC236}">
                      <a16:creationId xmlns:a16="http://schemas.microsoft.com/office/drawing/2014/main" id="{BE79979B-3F4E-1F49-BB3D-DF40D7414D9F}"/>
                    </a:ext>
                  </a:extLst>
                </p:cNvPr>
                <p:cNvPicPr/>
                <p:nvPr/>
              </p:nvPicPr>
              <p:blipFill>
                <a:blip r:embed="rId18"/>
                <a:stretch>
                  <a:fillRect/>
                </a:stretch>
              </p:blipFill>
              <p:spPr>
                <a:xfrm>
                  <a:off x="9933862" y="4835632"/>
                  <a:ext cx="1170720" cy="141480"/>
                </a:xfrm>
                <a:prstGeom prst="rect">
                  <a:avLst/>
                </a:prstGeom>
              </p:spPr>
            </p:pic>
          </mc:Fallback>
        </mc:AlternateContent>
      </p:grpSp>
      <p:grpSp>
        <p:nvGrpSpPr>
          <p:cNvPr id="16" name="Group 15">
            <a:extLst>
              <a:ext uri="{FF2B5EF4-FFF2-40B4-BE49-F238E27FC236}">
                <a16:creationId xmlns:a16="http://schemas.microsoft.com/office/drawing/2014/main" id="{49B4644D-2F9D-EA49-9C1C-CCEA7FABA43E}"/>
              </a:ext>
            </a:extLst>
          </p:cNvPr>
          <p:cNvGrpSpPr/>
          <p:nvPr/>
        </p:nvGrpSpPr>
        <p:grpSpPr>
          <a:xfrm>
            <a:off x="8680702" y="5336032"/>
            <a:ext cx="2304360" cy="63360"/>
            <a:chOff x="8680702" y="5336032"/>
            <a:chExt cx="2304360" cy="63360"/>
          </a:xfrm>
        </p:grpSpPr>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0D3731F1-551B-304A-AFCE-DA9B743C39F1}"/>
                    </a:ext>
                  </a:extLst>
                </p14:cNvPr>
                <p14:cNvContentPartPr/>
                <p14:nvPr/>
              </p14:nvContentPartPr>
              <p14:xfrm>
                <a:off x="8680702" y="5336032"/>
                <a:ext cx="808560" cy="6840"/>
              </p14:xfrm>
            </p:contentPart>
          </mc:Choice>
          <mc:Fallback xmlns="">
            <p:pic>
              <p:nvPicPr>
                <p:cNvPr id="13" name="Ink 12">
                  <a:extLst>
                    <a:ext uri="{FF2B5EF4-FFF2-40B4-BE49-F238E27FC236}">
                      <a16:creationId xmlns:a16="http://schemas.microsoft.com/office/drawing/2014/main" id="{0D3731F1-551B-304A-AFCE-DA9B743C39F1}"/>
                    </a:ext>
                  </a:extLst>
                </p:cNvPr>
                <p:cNvPicPr/>
                <p:nvPr/>
              </p:nvPicPr>
              <p:blipFill>
                <a:blip r:embed="rId20"/>
                <a:stretch>
                  <a:fillRect/>
                </a:stretch>
              </p:blipFill>
              <p:spPr>
                <a:xfrm>
                  <a:off x="8662702" y="5318032"/>
                  <a:ext cx="84420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Ink 13">
                  <a:extLst>
                    <a:ext uri="{FF2B5EF4-FFF2-40B4-BE49-F238E27FC236}">
                      <a16:creationId xmlns:a16="http://schemas.microsoft.com/office/drawing/2014/main" id="{E0714082-A145-364E-AEF4-687A07984E96}"/>
                    </a:ext>
                  </a:extLst>
                </p14:cNvPr>
                <p14:cNvContentPartPr/>
                <p14:nvPr/>
              </p14:nvContentPartPr>
              <p14:xfrm>
                <a:off x="9954022" y="5399032"/>
                <a:ext cx="1031040" cy="360"/>
              </p14:xfrm>
            </p:contentPart>
          </mc:Choice>
          <mc:Fallback xmlns="">
            <p:pic>
              <p:nvPicPr>
                <p:cNvPr id="14" name="Ink 13">
                  <a:extLst>
                    <a:ext uri="{FF2B5EF4-FFF2-40B4-BE49-F238E27FC236}">
                      <a16:creationId xmlns:a16="http://schemas.microsoft.com/office/drawing/2014/main" id="{E0714082-A145-364E-AEF4-687A07984E96}"/>
                    </a:ext>
                  </a:extLst>
                </p:cNvPr>
                <p:cNvPicPr/>
                <p:nvPr/>
              </p:nvPicPr>
              <p:blipFill>
                <a:blip r:embed="rId22"/>
                <a:stretch>
                  <a:fillRect/>
                </a:stretch>
              </p:blipFill>
              <p:spPr>
                <a:xfrm>
                  <a:off x="9936382" y="5381032"/>
                  <a:ext cx="1066680" cy="3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
            <p14:nvContentPartPr>
              <p14:cNvPr id="17" name="Ink 16">
                <a:extLst>
                  <a:ext uri="{FF2B5EF4-FFF2-40B4-BE49-F238E27FC236}">
                    <a16:creationId xmlns:a16="http://schemas.microsoft.com/office/drawing/2014/main" id="{66EBD184-2A95-B643-8C04-BFBF267D1EA1}"/>
                  </a:ext>
                </a:extLst>
              </p14:cNvPr>
              <p14:cNvContentPartPr/>
              <p14:nvPr/>
            </p14:nvContentPartPr>
            <p14:xfrm>
              <a:off x="5456542" y="6658672"/>
              <a:ext cx="1572120" cy="33840"/>
            </p14:xfrm>
          </p:contentPart>
        </mc:Choice>
        <mc:Fallback xmlns="">
          <p:pic>
            <p:nvPicPr>
              <p:cNvPr id="17" name="Ink 16">
                <a:extLst>
                  <a:ext uri="{FF2B5EF4-FFF2-40B4-BE49-F238E27FC236}">
                    <a16:creationId xmlns:a16="http://schemas.microsoft.com/office/drawing/2014/main" id="{66EBD184-2A95-B643-8C04-BFBF267D1EA1}"/>
                  </a:ext>
                </a:extLst>
              </p:cNvPr>
              <p:cNvPicPr/>
              <p:nvPr/>
            </p:nvPicPr>
            <p:blipFill>
              <a:blip r:embed="rId24"/>
              <a:stretch>
                <a:fillRect/>
              </a:stretch>
            </p:blipFill>
            <p:spPr>
              <a:xfrm>
                <a:off x="5438542" y="6640672"/>
                <a:ext cx="1607760" cy="69480"/>
              </a:xfrm>
              <a:prstGeom prst="rect">
                <a:avLst/>
              </a:prstGeom>
            </p:spPr>
          </p:pic>
        </mc:Fallback>
      </mc:AlternateContent>
    </p:spTree>
    <p:extLst>
      <p:ext uri="{BB962C8B-B14F-4D97-AF65-F5344CB8AC3E}">
        <p14:creationId xmlns:p14="http://schemas.microsoft.com/office/powerpoint/2010/main" val="304210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7DC12-12F1-4540-BC30-DA14D48A7AF7}"/>
              </a:ext>
            </a:extLst>
          </p:cNvPr>
          <p:cNvSpPr>
            <a:spLocks noGrp="1"/>
          </p:cNvSpPr>
          <p:nvPr>
            <p:ph type="title"/>
          </p:nvPr>
        </p:nvSpPr>
        <p:spPr>
          <a:xfrm>
            <a:off x="838200" y="365125"/>
            <a:ext cx="10515600" cy="777875"/>
          </a:xfrm>
        </p:spPr>
        <p:txBody>
          <a:bodyPr>
            <a:normAutofit/>
          </a:bodyPr>
          <a:lstStyle/>
          <a:p>
            <a:r>
              <a:rPr lang="en-US" sz="3600" dirty="0"/>
              <a:t>Penalize complex models</a:t>
            </a:r>
          </a:p>
        </p:txBody>
      </p:sp>
      <p:sp>
        <p:nvSpPr>
          <p:cNvPr id="3" name="Content Placeholder 2">
            <a:extLst>
              <a:ext uri="{FF2B5EF4-FFF2-40B4-BE49-F238E27FC236}">
                <a16:creationId xmlns:a16="http://schemas.microsoft.com/office/drawing/2014/main" id="{9D3C4D19-5B2F-CE46-B34C-C1081DD33AE8}"/>
              </a:ext>
            </a:extLst>
          </p:cNvPr>
          <p:cNvSpPr>
            <a:spLocks noGrp="1"/>
          </p:cNvSpPr>
          <p:nvPr>
            <p:ph idx="1"/>
          </p:nvPr>
        </p:nvSpPr>
        <p:spPr>
          <a:xfrm>
            <a:off x="838200" y="1143000"/>
            <a:ext cx="10515600" cy="5033963"/>
          </a:xfrm>
        </p:spPr>
        <p:txBody>
          <a:bodyPr>
            <a:normAutofit/>
          </a:bodyPr>
          <a:lstStyle/>
          <a:p>
            <a:endParaRPr lang="en-US" dirty="0"/>
          </a:p>
          <a:p>
            <a:r>
              <a:rPr lang="en-US" dirty="0"/>
              <a:t>Model's ability to generalize to new data based on factors such as:</a:t>
            </a:r>
          </a:p>
          <a:p>
            <a:pPr lvl="1"/>
            <a:r>
              <a:rPr lang="en-US" dirty="0"/>
              <a:t>the complexity of the model</a:t>
            </a:r>
            <a:br>
              <a:rPr lang="en-US" dirty="0"/>
            </a:br>
            <a:endParaRPr lang="en-US" dirty="0"/>
          </a:p>
          <a:p>
            <a:pPr lvl="1"/>
            <a:r>
              <a:rPr lang="en-US" dirty="0"/>
              <a:t>the model's performance on training data</a:t>
            </a:r>
          </a:p>
          <a:p>
            <a:pPr lvl="1"/>
            <a:endParaRPr lang="en-US" dirty="0"/>
          </a:p>
          <a:p>
            <a:r>
              <a:rPr lang="en-US" dirty="0"/>
              <a:t>We could prevent overfitting by penalizing complex models: </a:t>
            </a:r>
            <a:r>
              <a:rPr lang="en-US" b="1" dirty="0"/>
              <a:t>Regularization</a:t>
            </a:r>
          </a:p>
          <a:p>
            <a:endParaRPr lang="en-US" b="1" dirty="0"/>
          </a:p>
          <a:p>
            <a:endParaRPr lang="en-US" sz="2600" dirty="0"/>
          </a:p>
        </p:txBody>
      </p:sp>
    </p:spTree>
    <p:extLst>
      <p:ext uri="{BB962C8B-B14F-4D97-AF65-F5344CB8AC3E}">
        <p14:creationId xmlns:p14="http://schemas.microsoft.com/office/powerpoint/2010/main" val="4044249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7DC12-12F1-4540-BC30-DA14D48A7AF7}"/>
              </a:ext>
            </a:extLst>
          </p:cNvPr>
          <p:cNvSpPr>
            <a:spLocks noGrp="1"/>
          </p:cNvSpPr>
          <p:nvPr>
            <p:ph type="title"/>
          </p:nvPr>
        </p:nvSpPr>
        <p:spPr>
          <a:xfrm>
            <a:off x="838200" y="365125"/>
            <a:ext cx="10515600" cy="777875"/>
          </a:xfrm>
        </p:spPr>
        <p:txBody>
          <a:bodyPr>
            <a:normAutofit/>
          </a:bodyPr>
          <a:lstStyle/>
          <a:p>
            <a:r>
              <a:rPr lang="en-US" sz="3600" dirty="0"/>
              <a:t>Penalize complex models</a:t>
            </a:r>
          </a:p>
        </p:txBody>
      </p:sp>
      <p:sp>
        <p:nvSpPr>
          <p:cNvPr id="6" name="Rectangle 5">
            <a:extLst>
              <a:ext uri="{FF2B5EF4-FFF2-40B4-BE49-F238E27FC236}">
                <a16:creationId xmlns:a16="http://schemas.microsoft.com/office/drawing/2014/main" id="{7131CE54-E934-4E47-AB26-EB619A8C6FA2}"/>
              </a:ext>
            </a:extLst>
          </p:cNvPr>
          <p:cNvSpPr/>
          <p:nvPr/>
        </p:nvSpPr>
        <p:spPr>
          <a:xfrm>
            <a:off x="838200" y="1201569"/>
            <a:ext cx="10091738" cy="461665"/>
          </a:xfrm>
          <a:prstGeom prst="rect">
            <a:avLst/>
          </a:prstGeom>
        </p:spPr>
        <p:txBody>
          <a:bodyPr wrap="square">
            <a:spAutoFit/>
          </a:bodyPr>
          <a:lstStyle/>
          <a:p>
            <a:r>
              <a:rPr lang="en-US" sz="2400" b="0" i="0" dirty="0">
                <a:solidFill>
                  <a:srgbClr val="202124"/>
                </a:solidFill>
                <a:effectLst/>
              </a:rPr>
              <a:t>In other words, instead of simply aiming to minimize loss:</a:t>
            </a:r>
            <a:endParaRPr lang="en-US" sz="2400" dirty="0"/>
          </a:p>
        </p:txBody>
      </p:sp>
      <p:sp>
        <p:nvSpPr>
          <p:cNvPr id="7" name="Rectangle 6">
            <a:extLst>
              <a:ext uri="{FF2B5EF4-FFF2-40B4-BE49-F238E27FC236}">
                <a16:creationId xmlns:a16="http://schemas.microsoft.com/office/drawing/2014/main" id="{30D91C57-3F5A-EF42-B845-A6FC154EDE20}"/>
              </a:ext>
            </a:extLst>
          </p:cNvPr>
          <p:cNvSpPr/>
          <p:nvPr/>
        </p:nvSpPr>
        <p:spPr>
          <a:xfrm>
            <a:off x="838200" y="3429000"/>
            <a:ext cx="10091738" cy="461665"/>
          </a:xfrm>
          <a:prstGeom prst="rect">
            <a:avLst/>
          </a:prstGeom>
        </p:spPr>
        <p:txBody>
          <a:bodyPr wrap="square">
            <a:spAutoFit/>
          </a:bodyPr>
          <a:lstStyle/>
          <a:p>
            <a:r>
              <a:rPr lang="en-US" sz="2400" b="0" i="0" dirty="0">
                <a:solidFill>
                  <a:srgbClr val="202124"/>
                </a:solidFill>
                <a:effectLst/>
              </a:rPr>
              <a:t>we'll now minimize </a:t>
            </a:r>
            <a:r>
              <a:rPr lang="en-US" sz="2400" b="0" i="0" dirty="0" err="1">
                <a:solidFill>
                  <a:srgbClr val="202124"/>
                </a:solidFill>
                <a:effectLst/>
              </a:rPr>
              <a:t>loss+complexity</a:t>
            </a:r>
            <a:r>
              <a:rPr lang="en-US" sz="2400" b="0" i="0" dirty="0">
                <a:solidFill>
                  <a:srgbClr val="202124"/>
                </a:solidFill>
                <a:effectLst/>
              </a:rPr>
              <a:t>:</a:t>
            </a:r>
            <a:endParaRPr lang="en-US" sz="2400" dirty="0"/>
          </a:p>
        </p:txBody>
      </p:sp>
      <p:pic>
        <p:nvPicPr>
          <p:cNvPr id="8" name="Picture 7">
            <a:extLst>
              <a:ext uri="{FF2B5EF4-FFF2-40B4-BE49-F238E27FC236}">
                <a16:creationId xmlns:a16="http://schemas.microsoft.com/office/drawing/2014/main" id="{03CF2726-0439-8849-8E6A-42FC0267DEB5}"/>
              </a:ext>
            </a:extLst>
          </p:cNvPr>
          <p:cNvPicPr>
            <a:picLocks noChangeAspect="1"/>
          </p:cNvPicPr>
          <p:nvPr/>
        </p:nvPicPr>
        <p:blipFill>
          <a:blip r:embed="rId3"/>
          <a:stretch>
            <a:fillRect/>
          </a:stretch>
        </p:blipFill>
        <p:spPr>
          <a:xfrm>
            <a:off x="3717925" y="2298466"/>
            <a:ext cx="4522472" cy="610299"/>
          </a:xfrm>
          <a:prstGeom prst="rect">
            <a:avLst/>
          </a:prstGeom>
        </p:spPr>
      </p:pic>
      <p:pic>
        <p:nvPicPr>
          <p:cNvPr id="9" name="Picture 8">
            <a:extLst>
              <a:ext uri="{FF2B5EF4-FFF2-40B4-BE49-F238E27FC236}">
                <a16:creationId xmlns:a16="http://schemas.microsoft.com/office/drawing/2014/main" id="{76ABFC30-0C63-6A45-9952-B5C4112C7BEE}"/>
              </a:ext>
            </a:extLst>
          </p:cNvPr>
          <p:cNvPicPr>
            <a:picLocks noChangeAspect="1"/>
          </p:cNvPicPr>
          <p:nvPr/>
        </p:nvPicPr>
        <p:blipFill>
          <a:blip r:embed="rId4"/>
          <a:stretch>
            <a:fillRect/>
          </a:stretch>
        </p:blipFill>
        <p:spPr>
          <a:xfrm>
            <a:off x="2797969" y="4365751"/>
            <a:ext cx="6172200" cy="558800"/>
          </a:xfrm>
          <a:prstGeom prst="rect">
            <a:avLst/>
          </a:prstGeom>
        </p:spPr>
      </p:pic>
      <p:sp>
        <p:nvSpPr>
          <p:cNvPr id="10" name="Rectangle 9">
            <a:extLst>
              <a:ext uri="{FF2B5EF4-FFF2-40B4-BE49-F238E27FC236}">
                <a16:creationId xmlns:a16="http://schemas.microsoft.com/office/drawing/2014/main" id="{03AC97E8-3746-2548-945C-AFE02940B878}"/>
              </a:ext>
            </a:extLst>
          </p:cNvPr>
          <p:cNvSpPr/>
          <p:nvPr/>
        </p:nvSpPr>
        <p:spPr>
          <a:xfrm>
            <a:off x="647700" y="5628553"/>
            <a:ext cx="10091738" cy="461665"/>
          </a:xfrm>
          <a:prstGeom prst="rect">
            <a:avLst/>
          </a:prstGeom>
        </p:spPr>
        <p:txBody>
          <a:bodyPr wrap="square">
            <a:spAutoFit/>
          </a:bodyPr>
          <a:lstStyle/>
          <a:p>
            <a:r>
              <a:rPr lang="en-US" sz="2400" b="0" i="0" dirty="0">
                <a:solidFill>
                  <a:srgbClr val="202124"/>
                </a:solidFill>
                <a:effectLst/>
              </a:rPr>
              <a:t>We need a way to quantify model complexity</a:t>
            </a:r>
            <a:endParaRPr lang="en-US" sz="2400" dirty="0"/>
          </a:p>
        </p:txBody>
      </p:sp>
    </p:spTree>
    <p:extLst>
      <p:ext uri="{BB962C8B-B14F-4D97-AF65-F5344CB8AC3E}">
        <p14:creationId xmlns:p14="http://schemas.microsoft.com/office/powerpoint/2010/main" val="3202082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7DC12-12F1-4540-BC30-DA14D48A7AF7}"/>
              </a:ext>
            </a:extLst>
          </p:cNvPr>
          <p:cNvSpPr>
            <a:spLocks noGrp="1"/>
          </p:cNvSpPr>
          <p:nvPr>
            <p:ph type="title"/>
          </p:nvPr>
        </p:nvSpPr>
        <p:spPr>
          <a:xfrm>
            <a:off x="838200" y="365125"/>
            <a:ext cx="10515600" cy="777875"/>
          </a:xfrm>
        </p:spPr>
        <p:txBody>
          <a:bodyPr>
            <a:normAutofit/>
          </a:bodyPr>
          <a:lstStyle/>
          <a:p>
            <a:r>
              <a:rPr lang="en-US" sz="3600" dirty="0"/>
              <a:t>Model complexity quantification</a:t>
            </a:r>
          </a:p>
        </p:txBody>
      </p:sp>
      <p:sp>
        <p:nvSpPr>
          <p:cNvPr id="3" name="Content Placeholder 2">
            <a:extLst>
              <a:ext uri="{FF2B5EF4-FFF2-40B4-BE49-F238E27FC236}">
                <a16:creationId xmlns:a16="http://schemas.microsoft.com/office/drawing/2014/main" id="{9D3C4D19-5B2F-CE46-B34C-C1081DD33AE8}"/>
              </a:ext>
            </a:extLst>
          </p:cNvPr>
          <p:cNvSpPr>
            <a:spLocks noGrp="1"/>
          </p:cNvSpPr>
          <p:nvPr>
            <p:ph idx="1"/>
          </p:nvPr>
        </p:nvSpPr>
        <p:spPr>
          <a:xfrm>
            <a:off x="838200" y="1143000"/>
            <a:ext cx="10515600" cy="5033963"/>
          </a:xfrm>
        </p:spPr>
        <p:txBody>
          <a:bodyPr>
            <a:normAutofit/>
          </a:bodyPr>
          <a:lstStyle/>
          <a:p>
            <a:pPr marL="0" indent="0">
              <a:buNone/>
            </a:pPr>
            <a:r>
              <a:rPr lang="en-US" dirty="0"/>
              <a:t>Two common ways:</a:t>
            </a:r>
          </a:p>
          <a:p>
            <a:pPr marL="0" indent="0">
              <a:buNone/>
            </a:pPr>
            <a:endParaRPr lang="en-US" b="1" dirty="0"/>
          </a:p>
          <a:p>
            <a:r>
              <a:rPr lang="en-US" dirty="0"/>
              <a:t>Model complexity </a:t>
            </a:r>
            <a:r>
              <a:rPr lang="en-US" dirty="0">
                <a:solidFill>
                  <a:srgbClr val="0070C0"/>
                </a:solidFill>
              </a:rPr>
              <a:t>as a function of the </a:t>
            </a:r>
            <a:r>
              <a:rPr lang="en-US" i="1" dirty="0">
                <a:solidFill>
                  <a:srgbClr val="0070C0"/>
                </a:solidFill>
              </a:rPr>
              <a:t>total number of features</a:t>
            </a:r>
            <a:r>
              <a:rPr lang="en-US" dirty="0">
                <a:solidFill>
                  <a:srgbClr val="0070C0"/>
                </a:solidFill>
              </a:rPr>
              <a:t> </a:t>
            </a:r>
            <a:r>
              <a:rPr lang="en-US" dirty="0"/>
              <a:t>with nonzero weights: </a:t>
            </a:r>
            <a:r>
              <a:rPr lang="en-US" dirty="0">
                <a:solidFill>
                  <a:srgbClr val="0070C0"/>
                </a:solidFill>
              </a:rPr>
              <a:t>L1</a:t>
            </a:r>
          </a:p>
          <a:p>
            <a:endParaRPr lang="en-US" dirty="0">
              <a:solidFill>
                <a:srgbClr val="0070C0"/>
              </a:solidFill>
            </a:endParaRPr>
          </a:p>
          <a:p>
            <a:r>
              <a:rPr lang="en-US" dirty="0"/>
              <a:t>Model complexity as a </a:t>
            </a:r>
            <a:r>
              <a:rPr lang="en-US" dirty="0">
                <a:solidFill>
                  <a:srgbClr val="0070C0"/>
                </a:solidFill>
              </a:rPr>
              <a:t>function of the </a:t>
            </a:r>
            <a:r>
              <a:rPr lang="en-US" i="1" dirty="0">
                <a:solidFill>
                  <a:srgbClr val="0070C0"/>
                </a:solidFill>
              </a:rPr>
              <a:t>weights</a:t>
            </a:r>
            <a:r>
              <a:rPr lang="en-US" dirty="0">
                <a:solidFill>
                  <a:srgbClr val="0070C0"/>
                </a:solidFill>
              </a:rPr>
              <a:t> </a:t>
            </a:r>
            <a:r>
              <a:rPr lang="en-US" dirty="0"/>
              <a:t>of all the features in the model : </a:t>
            </a:r>
            <a:r>
              <a:rPr lang="en-US" dirty="0">
                <a:solidFill>
                  <a:srgbClr val="0070C0"/>
                </a:solidFill>
              </a:rPr>
              <a:t>L2</a:t>
            </a:r>
            <a:r>
              <a:rPr lang="en-US" dirty="0"/>
              <a:t> </a:t>
            </a:r>
          </a:p>
          <a:p>
            <a:endParaRPr lang="en-US" dirty="0"/>
          </a:p>
          <a:p>
            <a:pPr marL="0" indent="0">
              <a:buNone/>
            </a:pPr>
            <a:endParaRPr lang="en-US" b="1" dirty="0"/>
          </a:p>
          <a:p>
            <a:endParaRPr lang="en-US" sz="2600" dirty="0"/>
          </a:p>
        </p:txBody>
      </p:sp>
    </p:spTree>
    <p:extLst>
      <p:ext uri="{BB962C8B-B14F-4D97-AF65-F5344CB8AC3E}">
        <p14:creationId xmlns:p14="http://schemas.microsoft.com/office/powerpoint/2010/main" val="1258577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FA2D1-231B-AE4C-A6AC-619E7F63DE83}"/>
              </a:ext>
            </a:extLst>
          </p:cNvPr>
          <p:cNvSpPr>
            <a:spLocks noGrp="1"/>
          </p:cNvSpPr>
          <p:nvPr>
            <p:ph type="title"/>
          </p:nvPr>
        </p:nvSpPr>
        <p:spPr>
          <a:xfrm>
            <a:off x="838200" y="365126"/>
            <a:ext cx="10515600" cy="763588"/>
          </a:xfrm>
        </p:spPr>
        <p:txBody>
          <a:bodyPr/>
          <a:lstStyle/>
          <a:p>
            <a:r>
              <a:rPr lang="en-US" dirty="0"/>
              <a:t>L2 regularization</a:t>
            </a:r>
          </a:p>
        </p:txBody>
      </p:sp>
      <p:sp>
        <p:nvSpPr>
          <p:cNvPr id="3" name="Content Placeholder 2">
            <a:extLst>
              <a:ext uri="{FF2B5EF4-FFF2-40B4-BE49-F238E27FC236}">
                <a16:creationId xmlns:a16="http://schemas.microsoft.com/office/drawing/2014/main" id="{64A0C207-4599-FF4F-9FA9-145C94D03C68}"/>
              </a:ext>
            </a:extLst>
          </p:cNvPr>
          <p:cNvSpPr>
            <a:spLocks noGrp="1"/>
          </p:cNvSpPr>
          <p:nvPr>
            <p:ph idx="1"/>
          </p:nvPr>
        </p:nvSpPr>
        <p:spPr>
          <a:xfrm>
            <a:off x="838200" y="1128715"/>
            <a:ext cx="10515600" cy="2300286"/>
          </a:xfrm>
        </p:spPr>
        <p:txBody>
          <a:bodyPr>
            <a:normAutofit fontScale="92500" lnSpcReduction="20000"/>
          </a:bodyPr>
          <a:lstStyle/>
          <a:p>
            <a:endParaRPr lang="en-US" dirty="0"/>
          </a:p>
          <a:p>
            <a:r>
              <a:rPr lang="en-US" dirty="0"/>
              <a:t>Model complexity is a function of weights</a:t>
            </a:r>
          </a:p>
          <a:p>
            <a:endParaRPr lang="en-US" dirty="0"/>
          </a:p>
          <a:p>
            <a:r>
              <a:rPr lang="en-US" dirty="0"/>
              <a:t>Feature weight with a </a:t>
            </a:r>
            <a:r>
              <a:rPr lang="en-US" b="1" dirty="0"/>
              <a:t>high absolute value </a:t>
            </a:r>
            <a:r>
              <a:rPr lang="en-US" dirty="0"/>
              <a:t>is more </a:t>
            </a:r>
            <a:r>
              <a:rPr lang="en-US" b="1" dirty="0"/>
              <a:t>complex</a:t>
            </a:r>
            <a:r>
              <a:rPr lang="en-US" dirty="0"/>
              <a:t> than a feature weight with a low absolute value.</a:t>
            </a:r>
            <a:br>
              <a:rPr lang="en-US" dirty="0"/>
            </a:br>
            <a:endParaRPr lang="en-US" dirty="0"/>
          </a:p>
        </p:txBody>
      </p:sp>
      <p:pic>
        <p:nvPicPr>
          <p:cNvPr id="4" name="Picture 3">
            <a:extLst>
              <a:ext uri="{FF2B5EF4-FFF2-40B4-BE49-F238E27FC236}">
                <a16:creationId xmlns:a16="http://schemas.microsoft.com/office/drawing/2014/main" id="{02F7BBD9-3B93-CF4B-B86D-0CF13E63FBF6}"/>
              </a:ext>
            </a:extLst>
          </p:cNvPr>
          <p:cNvPicPr>
            <a:picLocks noChangeAspect="1"/>
          </p:cNvPicPr>
          <p:nvPr/>
        </p:nvPicPr>
        <p:blipFill>
          <a:blip r:embed="rId3"/>
          <a:stretch>
            <a:fillRect/>
          </a:stretch>
        </p:blipFill>
        <p:spPr>
          <a:xfrm>
            <a:off x="1039812" y="4157663"/>
            <a:ext cx="8488017" cy="800100"/>
          </a:xfrm>
          <a:prstGeom prst="rect">
            <a:avLst/>
          </a:prstGeom>
        </p:spPr>
      </p:pic>
      <p:sp>
        <p:nvSpPr>
          <p:cNvPr id="5" name="TextBox 4">
            <a:extLst>
              <a:ext uri="{FF2B5EF4-FFF2-40B4-BE49-F238E27FC236}">
                <a16:creationId xmlns:a16="http://schemas.microsoft.com/office/drawing/2014/main" id="{8130EA16-BA40-6B42-9655-BA0BD8C82787}"/>
              </a:ext>
            </a:extLst>
          </p:cNvPr>
          <p:cNvSpPr txBox="1"/>
          <p:nvPr/>
        </p:nvSpPr>
        <p:spPr>
          <a:xfrm>
            <a:off x="9829801" y="4357658"/>
            <a:ext cx="2105063" cy="461665"/>
          </a:xfrm>
          <a:prstGeom prst="rect">
            <a:avLst/>
          </a:prstGeom>
          <a:noFill/>
        </p:spPr>
        <p:txBody>
          <a:bodyPr wrap="none" rtlCol="0">
            <a:spAutoFit/>
          </a:bodyPr>
          <a:lstStyle/>
          <a:p>
            <a:r>
              <a:rPr lang="en-US" sz="2400" b="1" dirty="0" err="1"/>
              <a:t>w</a:t>
            </a:r>
            <a:r>
              <a:rPr lang="en-US" sz="2400" b="1" baseline="-25000" dirty="0" err="1"/>
              <a:t>i</a:t>
            </a:r>
            <a:r>
              <a:rPr lang="en-US" sz="2400" b="1" dirty="0"/>
              <a:t> is same as </a:t>
            </a:r>
            <a:r>
              <a:rPr lang="en-US" sz="2400" b="1" dirty="0">
                <a:latin typeface="Symbol" pitchFamily="2" charset="2"/>
              </a:rPr>
              <a:t>q</a:t>
            </a:r>
            <a:r>
              <a:rPr lang="en-US" sz="2400" b="1" baseline="-25000" dirty="0"/>
              <a:t>i</a:t>
            </a:r>
          </a:p>
        </p:txBody>
      </p:sp>
    </p:spTree>
    <p:extLst>
      <p:ext uri="{BB962C8B-B14F-4D97-AF65-F5344CB8AC3E}">
        <p14:creationId xmlns:p14="http://schemas.microsoft.com/office/powerpoint/2010/main" val="221410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FA2D1-231B-AE4C-A6AC-619E7F63DE83}"/>
              </a:ext>
            </a:extLst>
          </p:cNvPr>
          <p:cNvSpPr>
            <a:spLocks noGrp="1"/>
          </p:cNvSpPr>
          <p:nvPr>
            <p:ph type="title"/>
          </p:nvPr>
        </p:nvSpPr>
        <p:spPr>
          <a:xfrm>
            <a:off x="838200" y="365126"/>
            <a:ext cx="10515600" cy="763588"/>
          </a:xfrm>
        </p:spPr>
        <p:txBody>
          <a:bodyPr/>
          <a:lstStyle/>
          <a:p>
            <a:r>
              <a:rPr lang="en-US" dirty="0"/>
              <a:t>L2 regularization</a:t>
            </a:r>
          </a:p>
        </p:txBody>
      </p:sp>
      <p:sp>
        <p:nvSpPr>
          <p:cNvPr id="3" name="Content Placeholder 2">
            <a:extLst>
              <a:ext uri="{FF2B5EF4-FFF2-40B4-BE49-F238E27FC236}">
                <a16:creationId xmlns:a16="http://schemas.microsoft.com/office/drawing/2014/main" id="{64A0C207-4599-FF4F-9FA9-145C94D03C68}"/>
              </a:ext>
            </a:extLst>
          </p:cNvPr>
          <p:cNvSpPr>
            <a:spLocks noGrp="1"/>
          </p:cNvSpPr>
          <p:nvPr>
            <p:ph idx="1"/>
          </p:nvPr>
        </p:nvSpPr>
        <p:spPr>
          <a:xfrm>
            <a:off x="670719" y="1460875"/>
            <a:ext cx="10515600" cy="763588"/>
          </a:xfrm>
        </p:spPr>
        <p:txBody>
          <a:bodyPr>
            <a:normAutofit/>
          </a:bodyPr>
          <a:lstStyle/>
          <a:p>
            <a:pPr marL="0" indent="0">
              <a:buNone/>
            </a:pPr>
            <a:r>
              <a:rPr lang="en-US" sz="2400" dirty="0"/>
              <a:t>Weights </a:t>
            </a:r>
            <a:r>
              <a:rPr lang="en-US" sz="2400" dirty="0">
                <a:solidFill>
                  <a:srgbClr val="0070C0"/>
                </a:solidFill>
              </a:rPr>
              <a:t>close to zero </a:t>
            </a:r>
            <a:r>
              <a:rPr lang="en-US" sz="2400" dirty="0"/>
              <a:t>have </a:t>
            </a:r>
            <a:r>
              <a:rPr lang="en-US" sz="2400" dirty="0">
                <a:solidFill>
                  <a:srgbClr val="0070C0"/>
                </a:solidFill>
              </a:rPr>
              <a:t>little</a:t>
            </a:r>
            <a:r>
              <a:rPr lang="en-US" sz="2400" dirty="0"/>
              <a:t> effect on model complexity, while </a:t>
            </a:r>
            <a:r>
              <a:rPr lang="en-US" sz="2400" dirty="0">
                <a:solidFill>
                  <a:srgbClr val="0070C0"/>
                </a:solidFill>
              </a:rPr>
              <a:t>outlier weights </a:t>
            </a:r>
            <a:r>
              <a:rPr lang="en-US" sz="2400" dirty="0"/>
              <a:t>can have a </a:t>
            </a:r>
            <a:r>
              <a:rPr lang="en-US" sz="2400" dirty="0">
                <a:solidFill>
                  <a:srgbClr val="0070C0"/>
                </a:solidFill>
              </a:rPr>
              <a:t>huge</a:t>
            </a:r>
            <a:r>
              <a:rPr lang="en-US" sz="2400" dirty="0"/>
              <a:t> impact.</a:t>
            </a:r>
          </a:p>
        </p:txBody>
      </p:sp>
      <p:pic>
        <p:nvPicPr>
          <p:cNvPr id="6" name="Picture 5">
            <a:extLst>
              <a:ext uri="{FF2B5EF4-FFF2-40B4-BE49-F238E27FC236}">
                <a16:creationId xmlns:a16="http://schemas.microsoft.com/office/drawing/2014/main" id="{8D928006-0DE5-2844-B992-3A3D7D3B9BB9}"/>
              </a:ext>
            </a:extLst>
          </p:cNvPr>
          <p:cNvPicPr>
            <a:picLocks noChangeAspect="1"/>
          </p:cNvPicPr>
          <p:nvPr/>
        </p:nvPicPr>
        <p:blipFill>
          <a:blip r:embed="rId2"/>
          <a:stretch>
            <a:fillRect/>
          </a:stretch>
        </p:blipFill>
        <p:spPr>
          <a:xfrm>
            <a:off x="1155699" y="2224463"/>
            <a:ext cx="10030619" cy="4329458"/>
          </a:xfrm>
          <a:prstGeom prst="rect">
            <a:avLst/>
          </a:prstGeom>
        </p:spPr>
      </p:pic>
    </p:spTree>
    <p:extLst>
      <p:ext uri="{BB962C8B-B14F-4D97-AF65-F5344CB8AC3E}">
        <p14:creationId xmlns:p14="http://schemas.microsoft.com/office/powerpoint/2010/main" val="26035486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 = g(\theta_0 + \theta_1 x_1 + \theta_2 x_2)&#10;$&#10;&#10;\end{document}"/>
  <p:tag name="IGUANATEXSIZE" val="24"/>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g$&#10;&#10;\end{document}"/>
  <p:tag name="IGUANATEXSIZE" val="24"/>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g(\theta_0 + \theta_1 x_1 + \theta_2 x_2$&#10;&#10;$+ \theta_3 x_1^2 + \theta_4 x_2^2$&#10;&#10;$+ \theta_5 x_1 x_2)&#10;$&#10;&#10;\end{document}"/>
  <p:tag name="IGUANATEXSIZE" val="24"/>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g(\theta_0 + \theta_1 x_1 + \theta_2 x_1^2$&#10;&#10;$+ \theta_3 x_1^2 x_2 + \theta_4 x_1^2 x_2^2 $&#10;&#10;$+ \theta_5 x_1^2 x_2^3 + \theta_6 x_1^3 x_2 + \dots)&#10;$&#10;&#10;\end{document}"/>
  <p:tag name="IGUANATEXSIZE" val="2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818</Words>
  <Application>Microsoft Office PowerPoint</Application>
  <PresentationFormat>Widescreen</PresentationFormat>
  <Paragraphs>101</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Symbol</vt:lpstr>
      <vt:lpstr>Office Theme</vt:lpstr>
      <vt:lpstr>AIM-AHEAD Introductory Courses in AI/ML Concepts</vt:lpstr>
      <vt:lpstr>Regularization  </vt:lpstr>
      <vt:lpstr>Addressing Overfitting</vt:lpstr>
      <vt:lpstr>PowerPoint Presentation</vt:lpstr>
      <vt:lpstr>Penalize complex models</vt:lpstr>
      <vt:lpstr>Penalize complex models</vt:lpstr>
      <vt:lpstr>Model complexity quantification</vt:lpstr>
      <vt:lpstr>L2 regularization</vt:lpstr>
      <vt:lpstr>L2 regularization</vt:lpstr>
      <vt:lpstr>L2 regularization : Lambda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AIM-AHEAD Introductory Courses in AI/ML Concepts</dc:title>
  <dc:creator>Matthew D. McCoy</dc:creator>
  <cp:lastModifiedBy>Matthew D. McCoy</cp:lastModifiedBy>
  <cp:revision>1</cp:revision>
  <dcterms:created xsi:type="dcterms:W3CDTF">2023-08-21T16:50:22Z</dcterms:created>
  <dcterms:modified xsi:type="dcterms:W3CDTF">2023-08-21T16:50:43Z</dcterms:modified>
</cp:coreProperties>
</file>