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052" r:id="rId2"/>
    <p:sldId id="2027" r:id="rId3"/>
    <p:sldId id="2029" r:id="rId4"/>
    <p:sldId id="2028" r:id="rId5"/>
    <p:sldId id="2030" r:id="rId6"/>
    <p:sldId id="2031" r:id="rId7"/>
    <p:sldId id="2032" r:id="rId8"/>
    <p:sldId id="2033" r:id="rId9"/>
    <p:sldId id="2034" r:id="rId10"/>
    <p:sldId id="203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68273" autoAdjust="0"/>
  </p:normalViewPr>
  <p:slideViewPr>
    <p:cSldViewPr snapToGrid="0">
      <p:cViewPr varScale="1">
        <p:scale>
          <a:sx n="74" d="100"/>
          <a:sy n="74" d="100"/>
        </p:scale>
        <p:origin x="1842"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48C017-4D89-455E-B8D1-58CDEE623279}" type="datetimeFigureOut">
              <a:rPr lang="en-US" smtClean="0"/>
              <a:t>8/21/2023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BCEF609-C315-4412-897B-3FB1D585A77C}" type="slidenum">
              <a:rPr lang="en-US" smtClean="0"/>
              <a:t>‹#›</a:t>
            </a:fld>
            <a:endParaRPr lang="en-US"/>
          </a:p>
        </p:txBody>
      </p:sp>
    </p:spTree>
    <p:extLst>
      <p:ext uri="{BB962C8B-B14F-4D97-AF65-F5344CB8AC3E}">
        <p14:creationId xmlns:p14="http://schemas.microsoft.com/office/powerpoint/2010/main" val="17208828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6ED28BA-7039-41A8-90E7-12E3FD3CE62C}" type="slidenum">
              <a:rPr lang="en-US" smtClean="0"/>
              <a:t>1</a:t>
            </a:fld>
            <a:endParaRPr lang="en-US"/>
          </a:p>
        </p:txBody>
      </p:sp>
    </p:spTree>
    <p:extLst>
      <p:ext uri="{BB962C8B-B14F-4D97-AF65-F5344CB8AC3E}">
        <p14:creationId xmlns:p14="http://schemas.microsoft.com/office/powerpoint/2010/main" val="5993015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say we’ve identified a dataset we want to use for a classification task.</a:t>
            </a:r>
          </a:p>
          <a:p>
            <a:r>
              <a:rPr lang="en-US" dirty="0"/>
              <a:t>Once we’ve cleaned up and formatted the raw data, it can be split into a training set and a test set.</a:t>
            </a:r>
          </a:p>
          <a:p>
            <a:endParaRPr lang="en-US" dirty="0"/>
          </a:p>
          <a:p>
            <a:r>
              <a:rPr lang="en-US" dirty="0"/>
              <a:t>The training set is the data we will use to learn the model parameters. To review, the training data contains a the feature matrix, commonly referred to as “X”, and the labels, which is referred to as “y”. The feature matrix contains columns of different datapoints, where each row of this matrix is a separate example. For each example, there is an associated categorical label. </a:t>
            </a:r>
          </a:p>
          <a:p>
            <a:endParaRPr lang="en-US" dirty="0"/>
          </a:p>
          <a:p>
            <a:r>
              <a:rPr lang="en-US" dirty="0"/>
              <a:t>The question then becomes which model will provide the best predictive model. This is not straight forward, as each model has different hyperparameters that we need to choose.</a:t>
            </a:r>
          </a:p>
          <a:p>
            <a:endParaRPr lang="en-US" dirty="0"/>
          </a:p>
          <a:p>
            <a:r>
              <a:rPr lang="en-US" dirty="0"/>
              <a:t>Depending on the model, there are a number of ways we can impact the machine learning process. </a:t>
            </a:r>
          </a:p>
          <a:p>
            <a:endParaRPr lang="en-US" dirty="0"/>
          </a:p>
          <a:p>
            <a:r>
              <a:rPr lang="en-US" dirty="0"/>
              <a:t>The learning rate is one example, which impacts how much the internal model parameters update with each pass through the training set.</a:t>
            </a:r>
          </a:p>
          <a:p>
            <a:endParaRPr lang="en-US" dirty="0"/>
          </a:p>
          <a:p>
            <a:r>
              <a:rPr lang="en-US" dirty="0"/>
              <a:t>Others include things like regularization and polynomial degree, which impact how complexity and non-linearity of the learned model. </a:t>
            </a:r>
          </a:p>
        </p:txBody>
      </p:sp>
      <p:sp>
        <p:nvSpPr>
          <p:cNvPr id="4" name="Slide Number Placeholder 3"/>
          <p:cNvSpPr>
            <a:spLocks noGrp="1"/>
          </p:cNvSpPr>
          <p:nvPr>
            <p:ph type="sldNum" sz="quarter" idx="5"/>
          </p:nvPr>
        </p:nvSpPr>
        <p:spPr/>
        <p:txBody>
          <a:bodyPr/>
          <a:lstStyle/>
          <a:p>
            <a:fld id="{BBCEF609-C315-4412-897B-3FB1D585A77C}" type="slidenum">
              <a:rPr lang="en-US" smtClean="0"/>
              <a:t>3</a:t>
            </a:fld>
            <a:endParaRPr lang="en-US"/>
          </a:p>
        </p:txBody>
      </p:sp>
    </p:spTree>
    <p:extLst>
      <p:ext uri="{BB962C8B-B14F-4D97-AF65-F5344CB8AC3E}">
        <p14:creationId xmlns:p14="http://schemas.microsoft.com/office/powerpoint/2010/main" val="4692553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we have a situation where we can train many different models. </a:t>
            </a:r>
          </a:p>
          <a:p>
            <a:endParaRPr lang="en-US" dirty="0"/>
          </a:p>
          <a:p>
            <a:r>
              <a:rPr lang="en-US" dirty="0"/>
              <a:t>And for each of those models we choose a value for each of our hyperparameters. </a:t>
            </a:r>
          </a:p>
          <a:p>
            <a:endParaRPr lang="en-US" dirty="0"/>
          </a:p>
          <a:p>
            <a:r>
              <a:rPr lang="en-US" dirty="0"/>
              <a:t>Since each model-hyperparameter set will perform differently on the training set, how do we choose which combination is the best?</a:t>
            </a:r>
          </a:p>
        </p:txBody>
      </p:sp>
      <p:sp>
        <p:nvSpPr>
          <p:cNvPr id="4" name="Slide Number Placeholder 3"/>
          <p:cNvSpPr>
            <a:spLocks noGrp="1"/>
          </p:cNvSpPr>
          <p:nvPr>
            <p:ph type="sldNum" sz="quarter" idx="5"/>
          </p:nvPr>
        </p:nvSpPr>
        <p:spPr/>
        <p:txBody>
          <a:bodyPr/>
          <a:lstStyle/>
          <a:p>
            <a:fld id="{BBCEF609-C315-4412-897B-3FB1D585A77C}" type="slidenum">
              <a:rPr lang="en-US" smtClean="0"/>
              <a:t>4</a:t>
            </a:fld>
            <a:endParaRPr lang="en-US"/>
          </a:p>
        </p:txBody>
      </p:sp>
    </p:spTree>
    <p:extLst>
      <p:ext uri="{BB962C8B-B14F-4D97-AF65-F5344CB8AC3E}">
        <p14:creationId xmlns:p14="http://schemas.microsoft.com/office/powerpoint/2010/main" val="1413397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answer is we don’t choose!</a:t>
            </a:r>
          </a:p>
          <a:p>
            <a:endParaRPr lang="en-US" dirty="0"/>
          </a:p>
          <a:p>
            <a:r>
              <a:rPr lang="en-US" dirty="0"/>
              <a:t>Instead, we can take advantage of the power of modern computing to evaluate all the possible combinations of models and hyperparameters.</a:t>
            </a:r>
          </a:p>
          <a:p>
            <a:endParaRPr lang="en-US" dirty="0"/>
          </a:p>
          <a:p>
            <a:r>
              <a:rPr lang="en-US" dirty="0"/>
              <a:t>We can start be defining the set of models, and the set of values we want to use for each of our parameters. </a:t>
            </a:r>
          </a:p>
          <a:p>
            <a:endParaRPr lang="en-US" dirty="0"/>
          </a:p>
          <a:p>
            <a:r>
              <a:rPr lang="en-US" dirty="0"/>
              <a:t>Then, we go through the process that is illustrated in the dashed-line box…</a:t>
            </a:r>
          </a:p>
          <a:p>
            <a:endParaRPr lang="en-US" dirty="0"/>
          </a:p>
          <a:p>
            <a:r>
              <a:rPr lang="en-US" dirty="0"/>
              <a:t>The first model-hyperparameter candidate is trained using the Training Set, and evaluated using the Test set. </a:t>
            </a:r>
          </a:p>
          <a:p>
            <a:endParaRPr lang="en-US" dirty="0"/>
          </a:p>
          <a:p>
            <a:r>
              <a:rPr lang="en-US" dirty="0"/>
              <a:t>Once the performance has been quantified, the model is “tweaked”, which in this case means processing the dataset to improve performance. This typically refers to removing features and/or adjusting model specific parameters until the particular model-hyperparameter performance is optimized. </a:t>
            </a:r>
          </a:p>
          <a:p>
            <a:endParaRPr lang="en-US" dirty="0"/>
          </a:p>
          <a:p>
            <a:r>
              <a:rPr lang="en-US" dirty="0"/>
              <a:t>Once all the potential model-hyperparameter combinations have been evaluated on the test set, we can select the one that performs best for future prediction tasks.</a:t>
            </a:r>
          </a:p>
          <a:p>
            <a:endParaRPr lang="en-US" dirty="0"/>
          </a:p>
        </p:txBody>
      </p:sp>
      <p:sp>
        <p:nvSpPr>
          <p:cNvPr id="4" name="Slide Number Placeholder 3"/>
          <p:cNvSpPr>
            <a:spLocks noGrp="1"/>
          </p:cNvSpPr>
          <p:nvPr>
            <p:ph type="sldNum" sz="quarter" idx="5"/>
          </p:nvPr>
        </p:nvSpPr>
        <p:spPr/>
        <p:txBody>
          <a:bodyPr/>
          <a:lstStyle/>
          <a:p>
            <a:fld id="{BBCEF609-C315-4412-897B-3FB1D585A77C}" type="slidenum">
              <a:rPr lang="en-US" smtClean="0"/>
              <a:t>5</a:t>
            </a:fld>
            <a:endParaRPr lang="en-US"/>
          </a:p>
        </p:txBody>
      </p:sp>
    </p:spTree>
    <p:extLst>
      <p:ext uri="{BB962C8B-B14F-4D97-AF65-F5344CB8AC3E}">
        <p14:creationId xmlns:p14="http://schemas.microsoft.com/office/powerpoint/2010/main" val="5957158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However, an issues arises when using the test set to both tweak individual model performance, and evaluate the best performing model from a set of model-hyperparameter options. </a:t>
            </a:r>
          </a:p>
          <a:p>
            <a:endParaRPr lang="en-US" dirty="0"/>
          </a:p>
          <a:p>
            <a:r>
              <a:rPr lang="en-US" dirty="0"/>
              <a:t>Using the same dataset introduces a significant risk of not picking the optimal model.</a:t>
            </a:r>
          </a:p>
          <a:p>
            <a:endParaRPr lang="en-US" dirty="0"/>
          </a:p>
          <a:p>
            <a:r>
              <a:rPr lang="en-US" dirty="0"/>
              <a:t>Since we are using the same data to both tune and evaluate performance, there isn’t an independent comparison of performance on data the models haven’t already seen.</a:t>
            </a:r>
          </a:p>
          <a:p>
            <a:endParaRPr lang="en-US" dirty="0"/>
          </a:p>
          <a:p>
            <a:r>
              <a:rPr lang="en-US" dirty="0"/>
              <a:t>We can only really be confidant that we picked the best model for our test set.</a:t>
            </a:r>
          </a:p>
        </p:txBody>
      </p:sp>
      <p:sp>
        <p:nvSpPr>
          <p:cNvPr id="4" name="Slide Number Placeholder 3"/>
          <p:cNvSpPr>
            <a:spLocks noGrp="1"/>
          </p:cNvSpPr>
          <p:nvPr>
            <p:ph type="sldNum" sz="quarter" idx="5"/>
          </p:nvPr>
        </p:nvSpPr>
        <p:spPr/>
        <p:txBody>
          <a:bodyPr/>
          <a:lstStyle/>
          <a:p>
            <a:fld id="{BBCEF609-C315-4412-897B-3FB1D585A77C}" type="slidenum">
              <a:rPr lang="en-US" smtClean="0"/>
              <a:t>6</a:t>
            </a:fld>
            <a:endParaRPr lang="en-US"/>
          </a:p>
        </p:txBody>
      </p:sp>
    </p:spTree>
    <p:extLst>
      <p:ext uri="{BB962C8B-B14F-4D97-AF65-F5344CB8AC3E}">
        <p14:creationId xmlns:p14="http://schemas.microsoft.com/office/powerpoint/2010/main" val="28817421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Ideally, the training of the models should minimize the influence of the test set, and really not use it to both tweak and evaluate model performance.</a:t>
            </a:r>
          </a:p>
          <a:p>
            <a:endParaRPr lang="en-US" dirty="0"/>
          </a:p>
          <a:p>
            <a:r>
              <a:rPr lang="en-US" dirty="0"/>
              <a:t>The solution is to define a new partition to our original dataset.</a:t>
            </a:r>
          </a:p>
          <a:p>
            <a:endParaRPr lang="en-US" dirty="0"/>
          </a:p>
          <a:p>
            <a:r>
              <a:rPr lang="en-US" dirty="0"/>
              <a:t>From the training set, we define a “validation” set that we can use for tweaking the performance of individual model-hyperparameter combinations.</a:t>
            </a:r>
          </a:p>
          <a:p>
            <a:endParaRPr lang="en-US" dirty="0"/>
          </a:p>
          <a:p>
            <a:r>
              <a:rPr lang="en-US" dirty="0"/>
              <a:t>The test set can then be reserved to make a final comparison of all the model-hyperparameter options.</a:t>
            </a:r>
          </a:p>
        </p:txBody>
      </p:sp>
      <p:sp>
        <p:nvSpPr>
          <p:cNvPr id="4" name="Slide Number Placeholder 3"/>
          <p:cNvSpPr>
            <a:spLocks noGrp="1"/>
          </p:cNvSpPr>
          <p:nvPr>
            <p:ph type="sldNum" sz="quarter" idx="5"/>
          </p:nvPr>
        </p:nvSpPr>
        <p:spPr/>
        <p:txBody>
          <a:bodyPr/>
          <a:lstStyle/>
          <a:p>
            <a:fld id="{BBCEF609-C315-4412-897B-3FB1D585A77C}" type="slidenum">
              <a:rPr lang="en-US" smtClean="0"/>
              <a:t>7</a:t>
            </a:fld>
            <a:endParaRPr lang="en-US"/>
          </a:p>
        </p:txBody>
      </p:sp>
    </p:spTree>
    <p:extLst>
      <p:ext uri="{BB962C8B-B14F-4D97-AF65-F5344CB8AC3E}">
        <p14:creationId xmlns:p14="http://schemas.microsoft.com/office/powerpoint/2010/main" val="3697320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 can see how the validation set alters the workflow. </a:t>
            </a:r>
          </a:p>
          <a:p>
            <a:endParaRPr lang="en-US" dirty="0"/>
          </a:p>
          <a:p>
            <a:r>
              <a:rPr lang="en-US" dirty="0"/>
              <a:t>By using independent Validation and Test sets, we can be more confidant we are selection the optimal model.</a:t>
            </a:r>
          </a:p>
        </p:txBody>
      </p:sp>
      <p:sp>
        <p:nvSpPr>
          <p:cNvPr id="4" name="Slide Number Placeholder 3"/>
          <p:cNvSpPr>
            <a:spLocks noGrp="1"/>
          </p:cNvSpPr>
          <p:nvPr>
            <p:ph type="sldNum" sz="quarter" idx="5"/>
          </p:nvPr>
        </p:nvSpPr>
        <p:spPr/>
        <p:txBody>
          <a:bodyPr/>
          <a:lstStyle/>
          <a:p>
            <a:fld id="{BBCEF609-C315-4412-897B-3FB1D585A77C}" type="slidenum">
              <a:rPr lang="en-US" smtClean="0"/>
              <a:t>8</a:t>
            </a:fld>
            <a:endParaRPr lang="en-US"/>
          </a:p>
        </p:txBody>
      </p:sp>
    </p:spTree>
    <p:extLst>
      <p:ext uri="{BB962C8B-B14F-4D97-AF65-F5344CB8AC3E}">
        <p14:creationId xmlns:p14="http://schemas.microsoft.com/office/powerpoint/2010/main" val="8718779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However, using a validation set is not an option if your dataset is too small. </a:t>
            </a:r>
          </a:p>
          <a:p>
            <a:endParaRPr lang="en-US" dirty="0"/>
          </a:p>
          <a:p>
            <a:r>
              <a:rPr lang="en-US" dirty="0"/>
              <a:t>That is to say, the partition may not contain enough diversity within its examples to properly define a classification decision boundary. </a:t>
            </a:r>
          </a:p>
          <a:p>
            <a:endParaRPr lang="en-US" dirty="0"/>
          </a:p>
          <a:p>
            <a:r>
              <a:rPr lang="en-US" dirty="0"/>
              <a:t>When this is the case, we can turn to a method called K-fold cross-validation. </a:t>
            </a:r>
          </a:p>
          <a:p>
            <a:endParaRPr lang="en-US" dirty="0"/>
          </a:p>
          <a:p>
            <a:r>
              <a:rPr lang="en-US" dirty="0"/>
              <a:t>First, the training data is split into k groups. </a:t>
            </a:r>
          </a:p>
          <a:p>
            <a:endParaRPr lang="en-US" dirty="0"/>
          </a:p>
          <a:p>
            <a:r>
              <a:rPr lang="en-US" dirty="0"/>
              <a:t>Each model-hyperparameter combination is independently trained on all but one of the groups, resulting in k-1 models. Each of these uses the excluded group as the validation set.</a:t>
            </a:r>
          </a:p>
          <a:p>
            <a:endParaRPr lang="en-US" dirty="0"/>
          </a:p>
          <a:p>
            <a:r>
              <a:rPr lang="en-US" dirty="0"/>
              <a:t>The process is repeated k times, ensuring each group gets used as a validation set.</a:t>
            </a:r>
          </a:p>
          <a:p>
            <a:endParaRPr lang="en-US" dirty="0"/>
          </a:p>
          <a:p>
            <a:r>
              <a:rPr lang="en-US" dirty="0"/>
              <a:t>Finally, the performance of the model-hyperparameter combination is evaluated by taking the mean performance across all k iterations. </a:t>
            </a:r>
          </a:p>
        </p:txBody>
      </p:sp>
      <p:sp>
        <p:nvSpPr>
          <p:cNvPr id="4" name="Slide Number Placeholder 3"/>
          <p:cNvSpPr>
            <a:spLocks noGrp="1"/>
          </p:cNvSpPr>
          <p:nvPr>
            <p:ph type="sldNum" sz="quarter" idx="5"/>
          </p:nvPr>
        </p:nvSpPr>
        <p:spPr/>
        <p:txBody>
          <a:bodyPr/>
          <a:lstStyle/>
          <a:p>
            <a:fld id="{BBCEF609-C315-4412-897B-3FB1D585A77C}" type="slidenum">
              <a:rPr lang="en-US" smtClean="0"/>
              <a:t>9</a:t>
            </a:fld>
            <a:endParaRPr lang="en-US"/>
          </a:p>
        </p:txBody>
      </p:sp>
    </p:spTree>
    <p:extLst>
      <p:ext uri="{BB962C8B-B14F-4D97-AF65-F5344CB8AC3E}">
        <p14:creationId xmlns:p14="http://schemas.microsoft.com/office/powerpoint/2010/main" val="41235759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illustrate k-fold cross validation, lets consider a k of 5.</a:t>
            </a:r>
          </a:p>
          <a:p>
            <a:endParaRPr lang="en-US" dirty="0"/>
          </a:p>
          <a:p>
            <a:r>
              <a:rPr lang="en-US" dirty="0"/>
              <a:t>As shown in the figure, the training data is divided into 5 “Folds”.</a:t>
            </a:r>
          </a:p>
          <a:p>
            <a:endParaRPr lang="en-US" dirty="0"/>
          </a:p>
          <a:p>
            <a:r>
              <a:rPr lang="en-US" dirty="0"/>
              <a:t>During each of the 5 splits, a different Fold will be used as an internal test set.</a:t>
            </a:r>
          </a:p>
          <a:p>
            <a:endParaRPr lang="en-US" dirty="0"/>
          </a:p>
          <a:p>
            <a:r>
              <a:rPr lang="en-US" dirty="0"/>
              <a:t>The optimal parameters are defined by looking at the performance across the splits, and the final evaluation is on the test set.</a:t>
            </a:r>
          </a:p>
          <a:p>
            <a:endParaRPr lang="en-US" dirty="0"/>
          </a:p>
          <a:p>
            <a:r>
              <a:rPr lang="en-US" dirty="0"/>
              <a:t>The final evaluation for different model-hyperparameter combinations is a more accurate and unbiased comparison of performance. </a:t>
            </a:r>
          </a:p>
        </p:txBody>
      </p:sp>
      <p:sp>
        <p:nvSpPr>
          <p:cNvPr id="4" name="Slide Number Placeholder 3"/>
          <p:cNvSpPr>
            <a:spLocks noGrp="1"/>
          </p:cNvSpPr>
          <p:nvPr>
            <p:ph type="sldNum" sz="quarter" idx="5"/>
          </p:nvPr>
        </p:nvSpPr>
        <p:spPr/>
        <p:txBody>
          <a:bodyPr/>
          <a:lstStyle/>
          <a:p>
            <a:fld id="{BBCEF609-C315-4412-897B-3FB1D585A77C}" type="slidenum">
              <a:rPr lang="en-US" smtClean="0"/>
              <a:t>10</a:t>
            </a:fld>
            <a:endParaRPr lang="en-US"/>
          </a:p>
        </p:txBody>
      </p:sp>
    </p:spTree>
    <p:extLst>
      <p:ext uri="{BB962C8B-B14F-4D97-AF65-F5344CB8AC3E}">
        <p14:creationId xmlns:p14="http://schemas.microsoft.com/office/powerpoint/2010/main" val="21766450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476171-CC2E-81FD-4B91-15304795B97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93161C5-3B3C-79C8-C041-898584A9527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222027-250C-4DBE-23C0-1D2AF9C31F3B}"/>
              </a:ext>
            </a:extLst>
          </p:cNvPr>
          <p:cNvSpPr>
            <a:spLocks noGrp="1"/>
          </p:cNvSpPr>
          <p:nvPr>
            <p:ph type="dt" sz="half" idx="10"/>
          </p:nvPr>
        </p:nvSpPr>
        <p:spPr/>
        <p:txBody>
          <a:bodyPr/>
          <a:lstStyle/>
          <a:p>
            <a:fld id="{1AB5B1EA-E5E8-4B50-BADB-0D62A2AA0F05}" type="datetimeFigureOut">
              <a:rPr lang="en-US" smtClean="0"/>
              <a:t>8/21/2023</a:t>
            </a:fld>
            <a:endParaRPr lang="en-US"/>
          </a:p>
        </p:txBody>
      </p:sp>
      <p:sp>
        <p:nvSpPr>
          <p:cNvPr id="5" name="Footer Placeholder 4">
            <a:extLst>
              <a:ext uri="{FF2B5EF4-FFF2-40B4-BE49-F238E27FC236}">
                <a16:creationId xmlns:a16="http://schemas.microsoft.com/office/drawing/2014/main" id="{90C446CC-66BA-F3FA-DC0E-008A36FD2E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9EF831-666D-5BDB-EB2C-FC8AE80A38FE}"/>
              </a:ext>
            </a:extLst>
          </p:cNvPr>
          <p:cNvSpPr>
            <a:spLocks noGrp="1"/>
          </p:cNvSpPr>
          <p:nvPr>
            <p:ph type="sldNum" sz="quarter" idx="12"/>
          </p:nvPr>
        </p:nvSpPr>
        <p:spPr/>
        <p:txBody>
          <a:bodyPr/>
          <a:lstStyle/>
          <a:p>
            <a:fld id="{46BEEE4B-EAC1-495C-8AA0-BE6461EC057D}" type="slidenum">
              <a:rPr lang="en-US" smtClean="0"/>
              <a:t>‹#›</a:t>
            </a:fld>
            <a:endParaRPr lang="en-US"/>
          </a:p>
        </p:txBody>
      </p:sp>
    </p:spTree>
    <p:extLst>
      <p:ext uri="{BB962C8B-B14F-4D97-AF65-F5344CB8AC3E}">
        <p14:creationId xmlns:p14="http://schemas.microsoft.com/office/powerpoint/2010/main" val="108418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F3B5A-BFDC-33A0-AF48-7C3D69023B3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1798FFD-572A-16C6-6B99-D54BE6C253B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041A824-C010-5607-9439-417014F3ABAA}"/>
              </a:ext>
            </a:extLst>
          </p:cNvPr>
          <p:cNvSpPr>
            <a:spLocks noGrp="1"/>
          </p:cNvSpPr>
          <p:nvPr>
            <p:ph type="dt" sz="half" idx="10"/>
          </p:nvPr>
        </p:nvSpPr>
        <p:spPr/>
        <p:txBody>
          <a:bodyPr/>
          <a:lstStyle/>
          <a:p>
            <a:fld id="{1AB5B1EA-E5E8-4B50-BADB-0D62A2AA0F05}" type="datetimeFigureOut">
              <a:rPr lang="en-US" smtClean="0"/>
              <a:t>8/21/2023</a:t>
            </a:fld>
            <a:endParaRPr lang="en-US"/>
          </a:p>
        </p:txBody>
      </p:sp>
      <p:sp>
        <p:nvSpPr>
          <p:cNvPr id="5" name="Footer Placeholder 4">
            <a:extLst>
              <a:ext uri="{FF2B5EF4-FFF2-40B4-BE49-F238E27FC236}">
                <a16:creationId xmlns:a16="http://schemas.microsoft.com/office/drawing/2014/main" id="{95C27127-EB07-935D-5799-8DA03F87A2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B2719E-1452-35FC-EE31-2F6ED873BB7F}"/>
              </a:ext>
            </a:extLst>
          </p:cNvPr>
          <p:cNvSpPr>
            <a:spLocks noGrp="1"/>
          </p:cNvSpPr>
          <p:nvPr>
            <p:ph type="sldNum" sz="quarter" idx="12"/>
          </p:nvPr>
        </p:nvSpPr>
        <p:spPr/>
        <p:txBody>
          <a:bodyPr/>
          <a:lstStyle/>
          <a:p>
            <a:fld id="{46BEEE4B-EAC1-495C-8AA0-BE6461EC057D}" type="slidenum">
              <a:rPr lang="en-US" smtClean="0"/>
              <a:t>‹#›</a:t>
            </a:fld>
            <a:endParaRPr lang="en-US"/>
          </a:p>
        </p:txBody>
      </p:sp>
    </p:spTree>
    <p:extLst>
      <p:ext uri="{BB962C8B-B14F-4D97-AF65-F5344CB8AC3E}">
        <p14:creationId xmlns:p14="http://schemas.microsoft.com/office/powerpoint/2010/main" val="32861569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61BBD19-076B-D1DC-C8D8-311280D31C9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D438259-B67B-62C2-F7CD-9894CCCB529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DE66E0-28E9-EFAE-954E-327A73AA8E60}"/>
              </a:ext>
            </a:extLst>
          </p:cNvPr>
          <p:cNvSpPr>
            <a:spLocks noGrp="1"/>
          </p:cNvSpPr>
          <p:nvPr>
            <p:ph type="dt" sz="half" idx="10"/>
          </p:nvPr>
        </p:nvSpPr>
        <p:spPr/>
        <p:txBody>
          <a:bodyPr/>
          <a:lstStyle/>
          <a:p>
            <a:fld id="{1AB5B1EA-E5E8-4B50-BADB-0D62A2AA0F05}" type="datetimeFigureOut">
              <a:rPr lang="en-US" smtClean="0"/>
              <a:t>8/21/2023</a:t>
            </a:fld>
            <a:endParaRPr lang="en-US"/>
          </a:p>
        </p:txBody>
      </p:sp>
      <p:sp>
        <p:nvSpPr>
          <p:cNvPr id="5" name="Footer Placeholder 4">
            <a:extLst>
              <a:ext uri="{FF2B5EF4-FFF2-40B4-BE49-F238E27FC236}">
                <a16:creationId xmlns:a16="http://schemas.microsoft.com/office/drawing/2014/main" id="{18CF6529-300E-B0CF-8290-A9AAAD6071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A40737-A6CA-5EA9-5F95-DEB921E74E9E}"/>
              </a:ext>
            </a:extLst>
          </p:cNvPr>
          <p:cNvSpPr>
            <a:spLocks noGrp="1"/>
          </p:cNvSpPr>
          <p:nvPr>
            <p:ph type="sldNum" sz="quarter" idx="12"/>
          </p:nvPr>
        </p:nvSpPr>
        <p:spPr/>
        <p:txBody>
          <a:bodyPr/>
          <a:lstStyle/>
          <a:p>
            <a:fld id="{46BEEE4B-EAC1-495C-8AA0-BE6461EC057D}" type="slidenum">
              <a:rPr lang="en-US" smtClean="0"/>
              <a:t>‹#›</a:t>
            </a:fld>
            <a:endParaRPr lang="en-US"/>
          </a:p>
        </p:txBody>
      </p:sp>
    </p:spTree>
    <p:extLst>
      <p:ext uri="{BB962C8B-B14F-4D97-AF65-F5344CB8AC3E}">
        <p14:creationId xmlns:p14="http://schemas.microsoft.com/office/powerpoint/2010/main" val="26090669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5F549-AFF8-12DA-CDEA-ADAA8C63269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392C63B-9370-DD6E-B4A2-106CA8D1EB4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7EDE0D9-A865-1DF3-EA03-46CB4F9715FC}"/>
              </a:ext>
            </a:extLst>
          </p:cNvPr>
          <p:cNvSpPr>
            <a:spLocks noGrp="1"/>
          </p:cNvSpPr>
          <p:nvPr>
            <p:ph type="dt" sz="half" idx="10"/>
          </p:nvPr>
        </p:nvSpPr>
        <p:spPr/>
        <p:txBody>
          <a:bodyPr/>
          <a:lstStyle/>
          <a:p>
            <a:fld id="{1AB5B1EA-E5E8-4B50-BADB-0D62A2AA0F05}" type="datetimeFigureOut">
              <a:rPr lang="en-US" smtClean="0"/>
              <a:t>8/21/2023</a:t>
            </a:fld>
            <a:endParaRPr lang="en-US"/>
          </a:p>
        </p:txBody>
      </p:sp>
      <p:sp>
        <p:nvSpPr>
          <p:cNvPr id="5" name="Footer Placeholder 4">
            <a:extLst>
              <a:ext uri="{FF2B5EF4-FFF2-40B4-BE49-F238E27FC236}">
                <a16:creationId xmlns:a16="http://schemas.microsoft.com/office/drawing/2014/main" id="{5598115A-3D27-335F-63E1-DF9C129BFB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6C0E531-D4E9-2737-4F5E-2F4426B4BB41}"/>
              </a:ext>
            </a:extLst>
          </p:cNvPr>
          <p:cNvSpPr>
            <a:spLocks noGrp="1"/>
          </p:cNvSpPr>
          <p:nvPr>
            <p:ph type="sldNum" sz="quarter" idx="12"/>
          </p:nvPr>
        </p:nvSpPr>
        <p:spPr/>
        <p:txBody>
          <a:bodyPr/>
          <a:lstStyle/>
          <a:p>
            <a:fld id="{46BEEE4B-EAC1-495C-8AA0-BE6461EC057D}" type="slidenum">
              <a:rPr lang="en-US" smtClean="0"/>
              <a:t>‹#›</a:t>
            </a:fld>
            <a:endParaRPr lang="en-US"/>
          </a:p>
        </p:txBody>
      </p:sp>
    </p:spTree>
    <p:extLst>
      <p:ext uri="{BB962C8B-B14F-4D97-AF65-F5344CB8AC3E}">
        <p14:creationId xmlns:p14="http://schemas.microsoft.com/office/powerpoint/2010/main" val="11412182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36E5B3-103B-76A3-3DF2-948F6EA2CC8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DD45EA4-A0A3-E017-A9CA-3046C5E5709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ACE25A8-3607-6060-2B52-A4B9395908AB}"/>
              </a:ext>
            </a:extLst>
          </p:cNvPr>
          <p:cNvSpPr>
            <a:spLocks noGrp="1"/>
          </p:cNvSpPr>
          <p:nvPr>
            <p:ph type="dt" sz="half" idx="10"/>
          </p:nvPr>
        </p:nvSpPr>
        <p:spPr/>
        <p:txBody>
          <a:bodyPr/>
          <a:lstStyle/>
          <a:p>
            <a:fld id="{1AB5B1EA-E5E8-4B50-BADB-0D62A2AA0F05}" type="datetimeFigureOut">
              <a:rPr lang="en-US" smtClean="0"/>
              <a:t>8/21/2023</a:t>
            </a:fld>
            <a:endParaRPr lang="en-US"/>
          </a:p>
        </p:txBody>
      </p:sp>
      <p:sp>
        <p:nvSpPr>
          <p:cNvPr id="5" name="Footer Placeholder 4">
            <a:extLst>
              <a:ext uri="{FF2B5EF4-FFF2-40B4-BE49-F238E27FC236}">
                <a16:creationId xmlns:a16="http://schemas.microsoft.com/office/drawing/2014/main" id="{C555AA68-1ED7-EB06-1C54-6A3E6E021C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C3AA62-FE32-C7D5-27E1-7F3A4AA4F17B}"/>
              </a:ext>
            </a:extLst>
          </p:cNvPr>
          <p:cNvSpPr>
            <a:spLocks noGrp="1"/>
          </p:cNvSpPr>
          <p:nvPr>
            <p:ph type="sldNum" sz="quarter" idx="12"/>
          </p:nvPr>
        </p:nvSpPr>
        <p:spPr/>
        <p:txBody>
          <a:bodyPr/>
          <a:lstStyle/>
          <a:p>
            <a:fld id="{46BEEE4B-EAC1-495C-8AA0-BE6461EC057D}" type="slidenum">
              <a:rPr lang="en-US" smtClean="0"/>
              <a:t>‹#›</a:t>
            </a:fld>
            <a:endParaRPr lang="en-US"/>
          </a:p>
        </p:txBody>
      </p:sp>
    </p:spTree>
    <p:extLst>
      <p:ext uri="{BB962C8B-B14F-4D97-AF65-F5344CB8AC3E}">
        <p14:creationId xmlns:p14="http://schemas.microsoft.com/office/powerpoint/2010/main" val="5512206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4F4F86-B7E5-9F30-0A8E-83F15B68114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2DCCD50-DB4C-DE95-EB11-5F3C015507F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3864885-8E69-6C8A-0D63-7D3A5C20DF4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136D392-5AA1-C60A-AEE5-8E928AAE2920}"/>
              </a:ext>
            </a:extLst>
          </p:cNvPr>
          <p:cNvSpPr>
            <a:spLocks noGrp="1"/>
          </p:cNvSpPr>
          <p:nvPr>
            <p:ph type="dt" sz="half" idx="10"/>
          </p:nvPr>
        </p:nvSpPr>
        <p:spPr/>
        <p:txBody>
          <a:bodyPr/>
          <a:lstStyle/>
          <a:p>
            <a:fld id="{1AB5B1EA-E5E8-4B50-BADB-0D62A2AA0F05}" type="datetimeFigureOut">
              <a:rPr lang="en-US" smtClean="0"/>
              <a:t>8/21/2023</a:t>
            </a:fld>
            <a:endParaRPr lang="en-US"/>
          </a:p>
        </p:txBody>
      </p:sp>
      <p:sp>
        <p:nvSpPr>
          <p:cNvPr id="6" name="Footer Placeholder 5">
            <a:extLst>
              <a:ext uri="{FF2B5EF4-FFF2-40B4-BE49-F238E27FC236}">
                <a16:creationId xmlns:a16="http://schemas.microsoft.com/office/drawing/2014/main" id="{93C291C1-FD8F-DE4A-7666-BA823C0FB57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A11D46A-6056-652A-6C59-F07466D01543}"/>
              </a:ext>
            </a:extLst>
          </p:cNvPr>
          <p:cNvSpPr>
            <a:spLocks noGrp="1"/>
          </p:cNvSpPr>
          <p:nvPr>
            <p:ph type="sldNum" sz="quarter" idx="12"/>
          </p:nvPr>
        </p:nvSpPr>
        <p:spPr/>
        <p:txBody>
          <a:bodyPr/>
          <a:lstStyle/>
          <a:p>
            <a:fld id="{46BEEE4B-EAC1-495C-8AA0-BE6461EC057D}" type="slidenum">
              <a:rPr lang="en-US" smtClean="0"/>
              <a:t>‹#›</a:t>
            </a:fld>
            <a:endParaRPr lang="en-US"/>
          </a:p>
        </p:txBody>
      </p:sp>
    </p:spTree>
    <p:extLst>
      <p:ext uri="{BB962C8B-B14F-4D97-AF65-F5344CB8AC3E}">
        <p14:creationId xmlns:p14="http://schemas.microsoft.com/office/powerpoint/2010/main" val="33701760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3EDF9-8FEB-3046-81EA-6961B03F72A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45EADF0-DE80-94B1-9581-89E8FB1F8F1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D72BF92-6A9E-5E8C-044A-84C014E41A5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612C790-F9F4-E40F-3419-7E42B54136E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3ADB71D-3D32-11AA-1396-D7B057FF39B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C0AB2B4-419B-7A27-2A6F-C7A4D6D12E03}"/>
              </a:ext>
            </a:extLst>
          </p:cNvPr>
          <p:cNvSpPr>
            <a:spLocks noGrp="1"/>
          </p:cNvSpPr>
          <p:nvPr>
            <p:ph type="dt" sz="half" idx="10"/>
          </p:nvPr>
        </p:nvSpPr>
        <p:spPr/>
        <p:txBody>
          <a:bodyPr/>
          <a:lstStyle/>
          <a:p>
            <a:fld id="{1AB5B1EA-E5E8-4B50-BADB-0D62A2AA0F05}" type="datetimeFigureOut">
              <a:rPr lang="en-US" smtClean="0"/>
              <a:t>8/21/2023</a:t>
            </a:fld>
            <a:endParaRPr lang="en-US"/>
          </a:p>
        </p:txBody>
      </p:sp>
      <p:sp>
        <p:nvSpPr>
          <p:cNvPr id="8" name="Footer Placeholder 7">
            <a:extLst>
              <a:ext uri="{FF2B5EF4-FFF2-40B4-BE49-F238E27FC236}">
                <a16:creationId xmlns:a16="http://schemas.microsoft.com/office/drawing/2014/main" id="{FBDB36F9-5A6E-D1D4-CBD2-0DFCC1FCD99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6851065-A60F-9841-4E7C-B9E7823834AC}"/>
              </a:ext>
            </a:extLst>
          </p:cNvPr>
          <p:cNvSpPr>
            <a:spLocks noGrp="1"/>
          </p:cNvSpPr>
          <p:nvPr>
            <p:ph type="sldNum" sz="quarter" idx="12"/>
          </p:nvPr>
        </p:nvSpPr>
        <p:spPr/>
        <p:txBody>
          <a:bodyPr/>
          <a:lstStyle/>
          <a:p>
            <a:fld id="{46BEEE4B-EAC1-495C-8AA0-BE6461EC057D}" type="slidenum">
              <a:rPr lang="en-US" smtClean="0"/>
              <a:t>‹#›</a:t>
            </a:fld>
            <a:endParaRPr lang="en-US"/>
          </a:p>
        </p:txBody>
      </p:sp>
    </p:spTree>
    <p:extLst>
      <p:ext uri="{BB962C8B-B14F-4D97-AF65-F5344CB8AC3E}">
        <p14:creationId xmlns:p14="http://schemas.microsoft.com/office/powerpoint/2010/main" val="37445901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850A8E-330C-DDBC-4515-65F42C04D5E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EEDD4F7-8181-032B-B8A0-EE89E9832E70}"/>
              </a:ext>
            </a:extLst>
          </p:cNvPr>
          <p:cNvSpPr>
            <a:spLocks noGrp="1"/>
          </p:cNvSpPr>
          <p:nvPr>
            <p:ph type="dt" sz="half" idx="10"/>
          </p:nvPr>
        </p:nvSpPr>
        <p:spPr/>
        <p:txBody>
          <a:bodyPr/>
          <a:lstStyle/>
          <a:p>
            <a:fld id="{1AB5B1EA-E5E8-4B50-BADB-0D62A2AA0F05}" type="datetimeFigureOut">
              <a:rPr lang="en-US" smtClean="0"/>
              <a:t>8/21/2023</a:t>
            </a:fld>
            <a:endParaRPr lang="en-US"/>
          </a:p>
        </p:txBody>
      </p:sp>
      <p:sp>
        <p:nvSpPr>
          <p:cNvPr id="4" name="Footer Placeholder 3">
            <a:extLst>
              <a:ext uri="{FF2B5EF4-FFF2-40B4-BE49-F238E27FC236}">
                <a16:creationId xmlns:a16="http://schemas.microsoft.com/office/drawing/2014/main" id="{4A6E990B-A7B9-1368-7B63-986B0238D5E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B63BFF4-0DF6-6F72-DE56-FD280CA74177}"/>
              </a:ext>
            </a:extLst>
          </p:cNvPr>
          <p:cNvSpPr>
            <a:spLocks noGrp="1"/>
          </p:cNvSpPr>
          <p:nvPr>
            <p:ph type="sldNum" sz="quarter" idx="12"/>
          </p:nvPr>
        </p:nvSpPr>
        <p:spPr/>
        <p:txBody>
          <a:bodyPr/>
          <a:lstStyle/>
          <a:p>
            <a:fld id="{46BEEE4B-EAC1-495C-8AA0-BE6461EC057D}" type="slidenum">
              <a:rPr lang="en-US" smtClean="0"/>
              <a:t>‹#›</a:t>
            </a:fld>
            <a:endParaRPr lang="en-US"/>
          </a:p>
        </p:txBody>
      </p:sp>
    </p:spTree>
    <p:extLst>
      <p:ext uri="{BB962C8B-B14F-4D97-AF65-F5344CB8AC3E}">
        <p14:creationId xmlns:p14="http://schemas.microsoft.com/office/powerpoint/2010/main" val="28238386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80F44BF-F7D5-E97F-ABE4-2556875BE9E5}"/>
              </a:ext>
            </a:extLst>
          </p:cNvPr>
          <p:cNvSpPr>
            <a:spLocks noGrp="1"/>
          </p:cNvSpPr>
          <p:nvPr>
            <p:ph type="dt" sz="half" idx="10"/>
          </p:nvPr>
        </p:nvSpPr>
        <p:spPr/>
        <p:txBody>
          <a:bodyPr/>
          <a:lstStyle/>
          <a:p>
            <a:fld id="{1AB5B1EA-E5E8-4B50-BADB-0D62A2AA0F05}" type="datetimeFigureOut">
              <a:rPr lang="en-US" smtClean="0"/>
              <a:t>8/21/2023</a:t>
            </a:fld>
            <a:endParaRPr lang="en-US"/>
          </a:p>
        </p:txBody>
      </p:sp>
      <p:sp>
        <p:nvSpPr>
          <p:cNvPr id="3" name="Footer Placeholder 2">
            <a:extLst>
              <a:ext uri="{FF2B5EF4-FFF2-40B4-BE49-F238E27FC236}">
                <a16:creationId xmlns:a16="http://schemas.microsoft.com/office/drawing/2014/main" id="{81E76B40-0D9F-573F-37C7-744920FFCA6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9CE29F7-8685-0DFA-B8D5-240C37D6B082}"/>
              </a:ext>
            </a:extLst>
          </p:cNvPr>
          <p:cNvSpPr>
            <a:spLocks noGrp="1"/>
          </p:cNvSpPr>
          <p:nvPr>
            <p:ph type="sldNum" sz="quarter" idx="12"/>
          </p:nvPr>
        </p:nvSpPr>
        <p:spPr/>
        <p:txBody>
          <a:bodyPr/>
          <a:lstStyle/>
          <a:p>
            <a:fld id="{46BEEE4B-EAC1-495C-8AA0-BE6461EC057D}" type="slidenum">
              <a:rPr lang="en-US" smtClean="0"/>
              <a:t>‹#›</a:t>
            </a:fld>
            <a:endParaRPr lang="en-US"/>
          </a:p>
        </p:txBody>
      </p:sp>
    </p:spTree>
    <p:extLst>
      <p:ext uri="{BB962C8B-B14F-4D97-AF65-F5344CB8AC3E}">
        <p14:creationId xmlns:p14="http://schemas.microsoft.com/office/powerpoint/2010/main" val="7783516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20B5A9-4B4B-7482-B557-4B14F7AA96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856E3B1-A79F-74B5-F6BC-E5A6CE0192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1D4372E-0B33-8A7F-6F1F-F06A4FD4D03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315081-DA52-B00C-79D6-4C897747EA70}"/>
              </a:ext>
            </a:extLst>
          </p:cNvPr>
          <p:cNvSpPr>
            <a:spLocks noGrp="1"/>
          </p:cNvSpPr>
          <p:nvPr>
            <p:ph type="dt" sz="half" idx="10"/>
          </p:nvPr>
        </p:nvSpPr>
        <p:spPr/>
        <p:txBody>
          <a:bodyPr/>
          <a:lstStyle/>
          <a:p>
            <a:fld id="{1AB5B1EA-E5E8-4B50-BADB-0D62A2AA0F05}" type="datetimeFigureOut">
              <a:rPr lang="en-US" smtClean="0"/>
              <a:t>8/21/2023</a:t>
            </a:fld>
            <a:endParaRPr lang="en-US"/>
          </a:p>
        </p:txBody>
      </p:sp>
      <p:sp>
        <p:nvSpPr>
          <p:cNvPr id="6" name="Footer Placeholder 5">
            <a:extLst>
              <a:ext uri="{FF2B5EF4-FFF2-40B4-BE49-F238E27FC236}">
                <a16:creationId xmlns:a16="http://schemas.microsoft.com/office/drawing/2014/main" id="{0ADDC530-20AF-9319-623B-41C0546FDD6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8887C2C-87C3-173A-9FF3-605F3E7F3F94}"/>
              </a:ext>
            </a:extLst>
          </p:cNvPr>
          <p:cNvSpPr>
            <a:spLocks noGrp="1"/>
          </p:cNvSpPr>
          <p:nvPr>
            <p:ph type="sldNum" sz="quarter" idx="12"/>
          </p:nvPr>
        </p:nvSpPr>
        <p:spPr/>
        <p:txBody>
          <a:bodyPr/>
          <a:lstStyle/>
          <a:p>
            <a:fld id="{46BEEE4B-EAC1-495C-8AA0-BE6461EC057D}" type="slidenum">
              <a:rPr lang="en-US" smtClean="0"/>
              <a:t>‹#›</a:t>
            </a:fld>
            <a:endParaRPr lang="en-US"/>
          </a:p>
        </p:txBody>
      </p:sp>
    </p:spTree>
    <p:extLst>
      <p:ext uri="{BB962C8B-B14F-4D97-AF65-F5344CB8AC3E}">
        <p14:creationId xmlns:p14="http://schemas.microsoft.com/office/powerpoint/2010/main" val="23846548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8D0D0-9C68-4CCC-5C51-ECDC291566D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48CCED0-5CDA-A332-A62A-E4913B05CD2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D6092D9-317A-8209-A78F-AD0262D259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63E19A3-7E7E-449B-5BFC-C9641A9F8CC1}"/>
              </a:ext>
            </a:extLst>
          </p:cNvPr>
          <p:cNvSpPr>
            <a:spLocks noGrp="1"/>
          </p:cNvSpPr>
          <p:nvPr>
            <p:ph type="dt" sz="half" idx="10"/>
          </p:nvPr>
        </p:nvSpPr>
        <p:spPr/>
        <p:txBody>
          <a:bodyPr/>
          <a:lstStyle/>
          <a:p>
            <a:fld id="{1AB5B1EA-E5E8-4B50-BADB-0D62A2AA0F05}" type="datetimeFigureOut">
              <a:rPr lang="en-US" smtClean="0"/>
              <a:t>8/21/2023</a:t>
            </a:fld>
            <a:endParaRPr lang="en-US"/>
          </a:p>
        </p:txBody>
      </p:sp>
      <p:sp>
        <p:nvSpPr>
          <p:cNvPr id="6" name="Footer Placeholder 5">
            <a:extLst>
              <a:ext uri="{FF2B5EF4-FFF2-40B4-BE49-F238E27FC236}">
                <a16:creationId xmlns:a16="http://schemas.microsoft.com/office/drawing/2014/main" id="{0EB2C291-A777-A8CA-82A1-521B6B0351A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8DFCA3-9FC2-3EAF-092D-C99508589D86}"/>
              </a:ext>
            </a:extLst>
          </p:cNvPr>
          <p:cNvSpPr>
            <a:spLocks noGrp="1"/>
          </p:cNvSpPr>
          <p:nvPr>
            <p:ph type="sldNum" sz="quarter" idx="12"/>
          </p:nvPr>
        </p:nvSpPr>
        <p:spPr/>
        <p:txBody>
          <a:bodyPr/>
          <a:lstStyle/>
          <a:p>
            <a:fld id="{46BEEE4B-EAC1-495C-8AA0-BE6461EC057D}" type="slidenum">
              <a:rPr lang="en-US" smtClean="0"/>
              <a:t>‹#›</a:t>
            </a:fld>
            <a:endParaRPr lang="en-US"/>
          </a:p>
        </p:txBody>
      </p:sp>
    </p:spTree>
    <p:extLst>
      <p:ext uri="{BB962C8B-B14F-4D97-AF65-F5344CB8AC3E}">
        <p14:creationId xmlns:p14="http://schemas.microsoft.com/office/powerpoint/2010/main" val="5919398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929DA5E-7DBD-75A6-CF8F-26F9B010EF9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3143050-CC1E-F4E5-2BE0-47FE40550F5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3284F0-C0FA-50C3-7909-577C0812F22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B5B1EA-E5E8-4B50-BADB-0D62A2AA0F05}" type="datetimeFigureOut">
              <a:rPr lang="en-US" smtClean="0"/>
              <a:t>8/21/2023</a:t>
            </a:fld>
            <a:endParaRPr lang="en-US"/>
          </a:p>
        </p:txBody>
      </p:sp>
      <p:sp>
        <p:nvSpPr>
          <p:cNvPr id="5" name="Footer Placeholder 4">
            <a:extLst>
              <a:ext uri="{FF2B5EF4-FFF2-40B4-BE49-F238E27FC236}">
                <a16:creationId xmlns:a16="http://schemas.microsoft.com/office/drawing/2014/main" id="{1E2B3590-C284-536E-6C5F-8564B5DFCC2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D3E70A4-1B03-141E-148F-9A42CD740DD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BEEE4B-EAC1-495C-8AA0-BE6461EC057D}" type="slidenum">
              <a:rPr lang="en-US" smtClean="0"/>
              <a:t>‹#›</a:t>
            </a:fld>
            <a:endParaRPr lang="en-US"/>
          </a:p>
        </p:txBody>
      </p:sp>
    </p:spTree>
    <p:extLst>
      <p:ext uri="{BB962C8B-B14F-4D97-AF65-F5344CB8AC3E}">
        <p14:creationId xmlns:p14="http://schemas.microsoft.com/office/powerpoint/2010/main" val="33620097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E1C6FAD-F819-40BE-9402-81FBE98EF21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58361" y="127820"/>
            <a:ext cx="7075277" cy="4694655"/>
          </a:xfrm>
          <a:prstGeom prst="rect">
            <a:avLst/>
          </a:prstGeom>
        </p:spPr>
      </p:pic>
      <p:sp>
        <p:nvSpPr>
          <p:cNvPr id="2" name="Title 1">
            <a:extLst>
              <a:ext uri="{FF2B5EF4-FFF2-40B4-BE49-F238E27FC236}">
                <a16:creationId xmlns:a16="http://schemas.microsoft.com/office/drawing/2014/main" id="{A6FAFACC-3A77-4930-806F-AEC046CCD12E}"/>
              </a:ext>
            </a:extLst>
          </p:cNvPr>
          <p:cNvSpPr>
            <a:spLocks noGrp="1"/>
          </p:cNvSpPr>
          <p:nvPr>
            <p:ph type="ctrTitle"/>
          </p:nvPr>
        </p:nvSpPr>
        <p:spPr>
          <a:xfrm>
            <a:off x="1524000" y="2814638"/>
            <a:ext cx="9144000" cy="2387600"/>
          </a:xfrm>
        </p:spPr>
        <p:txBody>
          <a:bodyPr>
            <a:normAutofit/>
          </a:bodyPr>
          <a:lstStyle/>
          <a:p>
            <a:r>
              <a:rPr lang="en-US" dirty="0"/>
              <a:t>AIM-AHEAD Introductory Courses in AI/ML Concepts</a:t>
            </a:r>
          </a:p>
        </p:txBody>
      </p:sp>
      <p:sp>
        <p:nvSpPr>
          <p:cNvPr id="3" name="Subtitle 2">
            <a:extLst>
              <a:ext uri="{FF2B5EF4-FFF2-40B4-BE49-F238E27FC236}">
                <a16:creationId xmlns:a16="http://schemas.microsoft.com/office/drawing/2014/main" id="{D33701D1-BCDF-4163-B365-80F2E75A5E5B}"/>
              </a:ext>
            </a:extLst>
          </p:cNvPr>
          <p:cNvSpPr>
            <a:spLocks noGrp="1"/>
          </p:cNvSpPr>
          <p:nvPr>
            <p:ph type="subTitle" idx="1"/>
          </p:nvPr>
        </p:nvSpPr>
        <p:spPr>
          <a:xfrm>
            <a:off x="1524000" y="5202238"/>
            <a:ext cx="9144000" cy="1655762"/>
          </a:xfrm>
        </p:spPr>
        <p:txBody>
          <a:bodyPr/>
          <a:lstStyle/>
          <a:p>
            <a:r>
              <a:rPr lang="en-US" dirty="0"/>
              <a:t>Module 4: Model Selection and Hyperparameter Tuning</a:t>
            </a:r>
          </a:p>
          <a:p>
            <a:r>
              <a:rPr lang="en-US" sz="1600" dirty="0"/>
              <a:t>Adapted from the Health Informatics and Data Science Masters Degree Program, Georgetown University</a:t>
            </a:r>
          </a:p>
        </p:txBody>
      </p:sp>
    </p:spTree>
    <p:extLst>
      <p:ext uri="{BB962C8B-B14F-4D97-AF65-F5344CB8AC3E}">
        <p14:creationId xmlns:p14="http://schemas.microsoft.com/office/powerpoint/2010/main" val="2496621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406AEA-584B-724C-AF80-5F7C06E97F1B}"/>
              </a:ext>
            </a:extLst>
          </p:cNvPr>
          <p:cNvSpPr>
            <a:spLocks noGrp="1"/>
          </p:cNvSpPr>
          <p:nvPr>
            <p:ph type="title"/>
          </p:nvPr>
        </p:nvSpPr>
        <p:spPr>
          <a:xfrm>
            <a:off x="838200" y="365125"/>
            <a:ext cx="10406063" cy="792163"/>
          </a:xfrm>
        </p:spPr>
        <p:txBody>
          <a:bodyPr>
            <a:normAutofit/>
          </a:bodyPr>
          <a:lstStyle/>
          <a:p>
            <a:r>
              <a:rPr lang="en-US" sz="3600" dirty="0"/>
              <a:t>Example: 5 fold cross validation</a:t>
            </a:r>
          </a:p>
        </p:txBody>
      </p:sp>
      <p:pic>
        <p:nvPicPr>
          <p:cNvPr id="2050" name="Picture 2">
            <a:extLst>
              <a:ext uri="{FF2B5EF4-FFF2-40B4-BE49-F238E27FC236}">
                <a16:creationId xmlns:a16="http://schemas.microsoft.com/office/drawing/2014/main" id="{62557E7C-AE43-5844-BA39-4D62B0D734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4588" y="1157288"/>
            <a:ext cx="9571037" cy="55105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58986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1EDA1F-07CD-3349-9902-6FBDD13FA13A}"/>
              </a:ext>
            </a:extLst>
          </p:cNvPr>
          <p:cNvSpPr>
            <a:spLocks noGrp="1"/>
          </p:cNvSpPr>
          <p:nvPr>
            <p:ph type="title"/>
          </p:nvPr>
        </p:nvSpPr>
        <p:spPr>
          <a:xfrm>
            <a:off x="974354" y="1127848"/>
            <a:ext cx="10515600" cy="2852737"/>
          </a:xfrm>
        </p:spPr>
        <p:txBody>
          <a:bodyPr>
            <a:normAutofit/>
          </a:bodyPr>
          <a:lstStyle/>
          <a:p>
            <a:r>
              <a:rPr lang="en-US" sz="4800" dirty="0"/>
              <a:t>Model Selection and Hyperparameter tuning</a:t>
            </a:r>
          </a:p>
        </p:txBody>
      </p:sp>
      <p:sp>
        <p:nvSpPr>
          <p:cNvPr id="6" name="Text Placeholder 5">
            <a:extLst>
              <a:ext uri="{FF2B5EF4-FFF2-40B4-BE49-F238E27FC236}">
                <a16:creationId xmlns:a16="http://schemas.microsoft.com/office/drawing/2014/main" id="{4824EB56-9B70-3145-AECE-F50984C1ADEF}"/>
              </a:ext>
            </a:extLst>
          </p:cNvPr>
          <p:cNvSpPr>
            <a:spLocks noGrp="1"/>
          </p:cNvSpPr>
          <p:nvPr>
            <p:ph type="body" idx="1"/>
          </p:nvPr>
        </p:nvSpPr>
        <p:spPr/>
        <p:txBody>
          <a:bodyPr/>
          <a:lstStyle/>
          <a:p>
            <a:pPr lvl="1"/>
            <a:endParaRPr lang="en-US" i="1" dirty="0"/>
          </a:p>
        </p:txBody>
      </p:sp>
    </p:spTree>
    <p:extLst>
      <p:ext uri="{BB962C8B-B14F-4D97-AF65-F5344CB8AC3E}">
        <p14:creationId xmlns:p14="http://schemas.microsoft.com/office/powerpoint/2010/main" val="10039352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5EE3D5D-1622-FD47-BBCB-F8D517C42EFB}"/>
              </a:ext>
            </a:extLst>
          </p:cNvPr>
          <p:cNvSpPr>
            <a:spLocks noGrp="1"/>
          </p:cNvSpPr>
          <p:nvPr>
            <p:ph type="title"/>
          </p:nvPr>
        </p:nvSpPr>
        <p:spPr>
          <a:xfrm>
            <a:off x="838200" y="365125"/>
            <a:ext cx="10408920" cy="835025"/>
          </a:xfrm>
        </p:spPr>
        <p:txBody>
          <a:bodyPr>
            <a:normAutofit/>
          </a:bodyPr>
          <a:lstStyle/>
          <a:p>
            <a:r>
              <a:rPr lang="en-US" sz="3600" dirty="0"/>
              <a:t>Best model and hyperparameters to deploy</a:t>
            </a:r>
          </a:p>
        </p:txBody>
      </p:sp>
      <p:sp>
        <p:nvSpPr>
          <p:cNvPr id="5" name="Content Placeholder 4">
            <a:extLst>
              <a:ext uri="{FF2B5EF4-FFF2-40B4-BE49-F238E27FC236}">
                <a16:creationId xmlns:a16="http://schemas.microsoft.com/office/drawing/2014/main" id="{1936A440-8064-5B49-8286-4F56A3240C91}"/>
              </a:ext>
            </a:extLst>
          </p:cNvPr>
          <p:cNvSpPr>
            <a:spLocks noGrp="1"/>
          </p:cNvSpPr>
          <p:nvPr>
            <p:ph idx="1"/>
          </p:nvPr>
        </p:nvSpPr>
        <p:spPr>
          <a:xfrm>
            <a:off x="838200" y="1360170"/>
            <a:ext cx="10515600" cy="4816793"/>
          </a:xfrm>
        </p:spPr>
        <p:txBody>
          <a:bodyPr>
            <a:normAutofit/>
          </a:bodyPr>
          <a:lstStyle/>
          <a:p>
            <a:r>
              <a:rPr lang="en-US" sz="2600" dirty="0"/>
              <a:t>Given a training, test dataset and a classification task, you will need to select:</a:t>
            </a:r>
          </a:p>
          <a:p>
            <a:endParaRPr lang="en-US" sz="2600" dirty="0"/>
          </a:p>
          <a:p>
            <a:pPr lvl="1"/>
            <a:r>
              <a:rPr lang="en-US" sz="2200" dirty="0"/>
              <a:t>The best model (Logistic regression, Support Vector Machines, Random Forest etc.)</a:t>
            </a:r>
          </a:p>
          <a:p>
            <a:pPr lvl="1"/>
            <a:endParaRPr lang="en-US" sz="2200" dirty="0"/>
          </a:p>
          <a:p>
            <a:pPr lvl="1"/>
            <a:r>
              <a:rPr lang="en-US" sz="2200" dirty="0"/>
              <a:t>Best hyperparameters for each model</a:t>
            </a:r>
            <a:br>
              <a:rPr lang="en-US" sz="2200" dirty="0"/>
            </a:br>
            <a:endParaRPr lang="en-US" sz="2200" dirty="0"/>
          </a:p>
          <a:p>
            <a:pPr lvl="2"/>
            <a:r>
              <a:rPr lang="en-US" sz="2200" i="1" dirty="0"/>
              <a:t>What are the different hyperparameters that we learned?</a:t>
            </a:r>
            <a:br>
              <a:rPr lang="en-US" sz="2200" i="1" dirty="0"/>
            </a:br>
            <a:endParaRPr lang="en-US" sz="2200" i="1" dirty="0"/>
          </a:p>
          <a:p>
            <a:pPr lvl="3"/>
            <a:r>
              <a:rPr lang="en-US" sz="2000" b="1" i="1" dirty="0"/>
              <a:t>Learning rate : </a:t>
            </a:r>
            <a:r>
              <a:rPr lang="en-US" sz="2000" i="1" dirty="0"/>
              <a:t>for gradient descent convergence</a:t>
            </a:r>
          </a:p>
          <a:p>
            <a:pPr lvl="3"/>
            <a:r>
              <a:rPr lang="en-US" sz="2000" b="1" i="1" dirty="0"/>
              <a:t>Regularization:</a:t>
            </a:r>
            <a:r>
              <a:rPr lang="en-US" sz="2000" i="1" dirty="0"/>
              <a:t> for model complexity</a:t>
            </a:r>
          </a:p>
          <a:p>
            <a:pPr lvl="3"/>
            <a:r>
              <a:rPr lang="en-US" sz="2000" b="1" i="1" dirty="0"/>
              <a:t>Polynomial degree: </a:t>
            </a:r>
            <a:r>
              <a:rPr lang="en-US" sz="2000" i="1" dirty="0"/>
              <a:t>for feature crosses</a:t>
            </a:r>
          </a:p>
        </p:txBody>
      </p:sp>
    </p:spTree>
    <p:extLst>
      <p:ext uri="{BB962C8B-B14F-4D97-AF65-F5344CB8AC3E}">
        <p14:creationId xmlns:p14="http://schemas.microsoft.com/office/powerpoint/2010/main" val="114034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7DC12-12F1-4540-BC30-DA14D48A7AF7}"/>
              </a:ext>
            </a:extLst>
          </p:cNvPr>
          <p:cNvSpPr>
            <a:spLocks noGrp="1"/>
          </p:cNvSpPr>
          <p:nvPr>
            <p:ph type="title"/>
          </p:nvPr>
        </p:nvSpPr>
        <p:spPr>
          <a:xfrm>
            <a:off x="838200" y="365125"/>
            <a:ext cx="10515600" cy="777875"/>
          </a:xfrm>
        </p:spPr>
        <p:txBody>
          <a:bodyPr>
            <a:normAutofit/>
          </a:bodyPr>
          <a:lstStyle/>
          <a:p>
            <a:r>
              <a:rPr lang="en-US" sz="3600" dirty="0"/>
              <a:t>Best model and hyperparameters to deploy</a:t>
            </a:r>
          </a:p>
        </p:txBody>
      </p:sp>
      <p:sp>
        <p:nvSpPr>
          <p:cNvPr id="3" name="Rectangle 2">
            <a:extLst>
              <a:ext uri="{FF2B5EF4-FFF2-40B4-BE49-F238E27FC236}">
                <a16:creationId xmlns:a16="http://schemas.microsoft.com/office/drawing/2014/main" id="{C19CD517-B814-A044-ACEA-522A1B45C0F1}"/>
              </a:ext>
            </a:extLst>
          </p:cNvPr>
          <p:cNvSpPr/>
          <p:nvPr/>
        </p:nvSpPr>
        <p:spPr>
          <a:xfrm>
            <a:off x="838200" y="1143000"/>
            <a:ext cx="10515600" cy="4462760"/>
          </a:xfrm>
          <a:prstGeom prst="rect">
            <a:avLst/>
          </a:prstGeom>
        </p:spPr>
        <p:txBody>
          <a:bodyPr wrap="square">
            <a:spAutoFit/>
          </a:bodyPr>
          <a:lstStyle/>
          <a:p>
            <a:pPr marL="342900" indent="-342900">
              <a:buFont typeface="Arial" panose="020B0604020202020204" pitchFamily="34" charset="0"/>
              <a:buChar char="•"/>
            </a:pPr>
            <a:r>
              <a:rPr lang="en-US" sz="2400" dirty="0"/>
              <a:t>The best model (Logistic regression, Support Vector Machines, Random Forest etc.)</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Best hyperparameters may not be the same for each model</a:t>
            </a:r>
            <a:br>
              <a:rPr lang="en-US" sz="2400" dirty="0"/>
            </a:br>
            <a:endParaRPr lang="en-US" sz="2400" i="1" dirty="0"/>
          </a:p>
          <a:p>
            <a:pPr marL="800100" lvl="1" indent="-342900">
              <a:buFont typeface="Arial" panose="020B0604020202020204" pitchFamily="34" charset="0"/>
              <a:buChar char="•"/>
            </a:pPr>
            <a:r>
              <a:rPr lang="en-US" sz="2400" b="1" i="1" dirty="0"/>
              <a:t>Learning rate : </a:t>
            </a:r>
            <a:r>
              <a:rPr lang="en-US" sz="2400" i="1" dirty="0"/>
              <a:t> </a:t>
            </a:r>
            <a:r>
              <a:rPr lang="en-US" sz="2400" i="1" dirty="0">
                <a:latin typeface="Symbol" pitchFamily="2" charset="2"/>
              </a:rPr>
              <a:t>a </a:t>
            </a:r>
            <a:r>
              <a:rPr lang="en-US" sz="2400" i="1" dirty="0"/>
              <a:t>= 0.01, 0.05, 0.1, 1, 10 …</a:t>
            </a:r>
          </a:p>
          <a:p>
            <a:pPr marL="800100" lvl="1" indent="-342900">
              <a:buFont typeface="Arial" panose="020B0604020202020204" pitchFamily="34" charset="0"/>
              <a:buChar char="•"/>
            </a:pPr>
            <a:r>
              <a:rPr lang="en-US" sz="2400" b="1" i="1" dirty="0"/>
              <a:t>Regularization: </a:t>
            </a:r>
            <a:r>
              <a:rPr lang="en-US" sz="2400" i="1" dirty="0"/>
              <a:t>L1 or L2, </a:t>
            </a:r>
            <a:r>
              <a:rPr lang="en-US" sz="2400" i="1" dirty="0">
                <a:latin typeface="Symbol" pitchFamily="2" charset="2"/>
              </a:rPr>
              <a:t>l </a:t>
            </a:r>
            <a:r>
              <a:rPr lang="en-US" sz="2400" i="1" dirty="0"/>
              <a:t>value = 0.001, 0.05, 0.1, 1, 5, 10 …</a:t>
            </a:r>
          </a:p>
          <a:p>
            <a:pPr marL="800100" lvl="1" indent="-342900">
              <a:buFont typeface="Arial" panose="020B0604020202020204" pitchFamily="34" charset="0"/>
              <a:buChar char="•"/>
            </a:pPr>
            <a:r>
              <a:rPr lang="en-US" sz="2400" b="1" i="1" dirty="0"/>
              <a:t>Polynomial degree: </a:t>
            </a:r>
            <a:r>
              <a:rPr lang="en-US" sz="2400" i="1" dirty="0"/>
              <a:t>degree = 2, 3 , 4 ..</a:t>
            </a:r>
          </a:p>
          <a:p>
            <a:br>
              <a:rPr lang="en-US" sz="2400" i="1" dirty="0">
                <a:solidFill>
                  <a:srgbClr val="0070C0"/>
                </a:solidFill>
              </a:rPr>
            </a:br>
            <a:endParaRPr lang="en-US" sz="2400" dirty="0">
              <a:solidFill>
                <a:srgbClr val="0070C0"/>
              </a:solidFill>
            </a:endParaRPr>
          </a:p>
          <a:p>
            <a:r>
              <a:rPr lang="en-US" sz="2400" b="1" i="1" dirty="0"/>
              <a:t>How do we select which model and set of parameters is the best?</a:t>
            </a:r>
          </a:p>
          <a:p>
            <a:pPr marL="800100" lvl="1" indent="-342900">
              <a:buFont typeface="Arial" panose="020B0604020202020204" pitchFamily="34" charset="0"/>
              <a:buChar char="•"/>
            </a:pPr>
            <a:endParaRPr lang="en-US" sz="2000" i="1" dirty="0"/>
          </a:p>
        </p:txBody>
      </p:sp>
    </p:spTree>
    <p:extLst>
      <p:ext uri="{BB962C8B-B14F-4D97-AF65-F5344CB8AC3E}">
        <p14:creationId xmlns:p14="http://schemas.microsoft.com/office/powerpoint/2010/main" val="3528797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5EE3D5D-1622-FD47-BBCB-F8D517C42EFB}"/>
              </a:ext>
            </a:extLst>
          </p:cNvPr>
          <p:cNvSpPr>
            <a:spLocks noGrp="1"/>
          </p:cNvSpPr>
          <p:nvPr>
            <p:ph type="title"/>
          </p:nvPr>
        </p:nvSpPr>
        <p:spPr>
          <a:xfrm>
            <a:off x="838200" y="365125"/>
            <a:ext cx="10408920" cy="835025"/>
          </a:xfrm>
        </p:spPr>
        <p:txBody>
          <a:bodyPr>
            <a:normAutofit/>
          </a:bodyPr>
          <a:lstStyle/>
          <a:p>
            <a:r>
              <a:rPr lang="en-US" sz="3600" dirty="0"/>
              <a:t>Model selection and Hyperparameter tuning</a:t>
            </a:r>
          </a:p>
        </p:txBody>
      </p:sp>
      <p:sp>
        <p:nvSpPr>
          <p:cNvPr id="5" name="Content Placeholder 4">
            <a:extLst>
              <a:ext uri="{FF2B5EF4-FFF2-40B4-BE49-F238E27FC236}">
                <a16:creationId xmlns:a16="http://schemas.microsoft.com/office/drawing/2014/main" id="{1936A440-8064-5B49-8286-4F56A3240C91}"/>
              </a:ext>
            </a:extLst>
          </p:cNvPr>
          <p:cNvSpPr>
            <a:spLocks noGrp="1"/>
          </p:cNvSpPr>
          <p:nvPr>
            <p:ph idx="1"/>
          </p:nvPr>
        </p:nvSpPr>
        <p:spPr>
          <a:xfrm>
            <a:off x="838199" y="1360170"/>
            <a:ext cx="10563225" cy="1462932"/>
          </a:xfrm>
        </p:spPr>
        <p:txBody>
          <a:bodyPr>
            <a:normAutofit/>
          </a:bodyPr>
          <a:lstStyle/>
          <a:p>
            <a:r>
              <a:rPr lang="en-US" sz="2600" dirty="0"/>
              <a:t>Fit all possible combinations on training set</a:t>
            </a:r>
          </a:p>
          <a:p>
            <a:r>
              <a:rPr lang="en-US" sz="2600" dirty="0"/>
              <a:t>Return the best combination (model, parameter), which has the best result on the test set</a:t>
            </a:r>
          </a:p>
          <a:p>
            <a:endParaRPr lang="en-US" sz="2600" dirty="0"/>
          </a:p>
          <a:p>
            <a:endParaRPr lang="en-US" sz="2600" dirty="0"/>
          </a:p>
          <a:p>
            <a:endParaRPr lang="en-US" sz="2600" dirty="0"/>
          </a:p>
        </p:txBody>
      </p:sp>
      <p:pic>
        <p:nvPicPr>
          <p:cNvPr id="6" name="Picture 5">
            <a:extLst>
              <a:ext uri="{FF2B5EF4-FFF2-40B4-BE49-F238E27FC236}">
                <a16:creationId xmlns:a16="http://schemas.microsoft.com/office/drawing/2014/main" id="{39FB5310-5D8D-2046-ACAB-81AB83DB2075}"/>
              </a:ext>
            </a:extLst>
          </p:cNvPr>
          <p:cNvPicPr>
            <a:picLocks noChangeAspect="1"/>
          </p:cNvPicPr>
          <p:nvPr/>
        </p:nvPicPr>
        <p:blipFill>
          <a:blip r:embed="rId3"/>
          <a:stretch>
            <a:fillRect/>
          </a:stretch>
        </p:blipFill>
        <p:spPr>
          <a:xfrm>
            <a:off x="3286126" y="2823102"/>
            <a:ext cx="7762876" cy="3596500"/>
          </a:xfrm>
          <a:prstGeom prst="rect">
            <a:avLst/>
          </a:prstGeom>
        </p:spPr>
      </p:pic>
    </p:spTree>
    <p:extLst>
      <p:ext uri="{BB962C8B-B14F-4D97-AF65-F5344CB8AC3E}">
        <p14:creationId xmlns:p14="http://schemas.microsoft.com/office/powerpoint/2010/main" val="33941818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5EE3D5D-1622-FD47-BBCB-F8D517C42EFB}"/>
              </a:ext>
            </a:extLst>
          </p:cNvPr>
          <p:cNvSpPr>
            <a:spLocks noGrp="1"/>
          </p:cNvSpPr>
          <p:nvPr>
            <p:ph type="title"/>
          </p:nvPr>
        </p:nvSpPr>
        <p:spPr>
          <a:xfrm>
            <a:off x="838200" y="365125"/>
            <a:ext cx="10291763" cy="484121"/>
          </a:xfrm>
        </p:spPr>
        <p:txBody>
          <a:bodyPr>
            <a:normAutofit fontScale="90000"/>
          </a:bodyPr>
          <a:lstStyle/>
          <a:p>
            <a:r>
              <a:rPr lang="en-US" sz="3600" dirty="0"/>
              <a:t>Issue</a:t>
            </a:r>
          </a:p>
        </p:txBody>
      </p:sp>
      <p:sp>
        <p:nvSpPr>
          <p:cNvPr id="5" name="Content Placeholder 4">
            <a:extLst>
              <a:ext uri="{FF2B5EF4-FFF2-40B4-BE49-F238E27FC236}">
                <a16:creationId xmlns:a16="http://schemas.microsoft.com/office/drawing/2014/main" id="{1936A440-8064-5B49-8286-4F56A3240C91}"/>
              </a:ext>
            </a:extLst>
          </p:cNvPr>
          <p:cNvSpPr>
            <a:spLocks noGrp="1"/>
          </p:cNvSpPr>
          <p:nvPr>
            <p:ph idx="1"/>
          </p:nvPr>
        </p:nvSpPr>
        <p:spPr>
          <a:xfrm>
            <a:off x="642938" y="4558333"/>
            <a:ext cx="11063285" cy="1861269"/>
          </a:xfrm>
        </p:spPr>
        <p:txBody>
          <a:bodyPr>
            <a:normAutofit fontScale="92500"/>
          </a:bodyPr>
          <a:lstStyle/>
          <a:p>
            <a:r>
              <a:rPr lang="en-US" dirty="0"/>
              <a:t>"Tweak model” =&gt; selecting best hyperparameters (learning rate) or some processing: removing features</a:t>
            </a:r>
          </a:p>
          <a:p>
            <a:endParaRPr lang="en-US" sz="2600" dirty="0"/>
          </a:p>
          <a:p>
            <a:r>
              <a:rPr lang="en-US" dirty="0"/>
              <a:t>At the end of this workflow, you pick the </a:t>
            </a:r>
            <a:r>
              <a:rPr lang="en-US" dirty="0">
                <a:solidFill>
                  <a:srgbClr val="0070C0"/>
                </a:solidFill>
              </a:rPr>
              <a:t>model that does best on the </a:t>
            </a:r>
            <a:r>
              <a:rPr lang="en-US" i="1" dirty="0">
                <a:solidFill>
                  <a:srgbClr val="0070C0"/>
                </a:solidFill>
              </a:rPr>
              <a:t>test set</a:t>
            </a:r>
            <a:r>
              <a:rPr lang="en-US" dirty="0">
                <a:solidFill>
                  <a:srgbClr val="0070C0"/>
                </a:solidFill>
              </a:rPr>
              <a:t>.</a:t>
            </a:r>
            <a:endParaRPr lang="en-US" sz="2600" dirty="0">
              <a:solidFill>
                <a:srgbClr val="0070C0"/>
              </a:solidFill>
            </a:endParaRPr>
          </a:p>
          <a:p>
            <a:endParaRPr lang="en-US" sz="2600" dirty="0">
              <a:solidFill>
                <a:srgbClr val="0070C0"/>
              </a:solidFill>
            </a:endParaRPr>
          </a:p>
          <a:p>
            <a:endParaRPr lang="en-US" sz="2600" dirty="0"/>
          </a:p>
        </p:txBody>
      </p:sp>
      <p:pic>
        <p:nvPicPr>
          <p:cNvPr id="6" name="Picture 5">
            <a:extLst>
              <a:ext uri="{FF2B5EF4-FFF2-40B4-BE49-F238E27FC236}">
                <a16:creationId xmlns:a16="http://schemas.microsoft.com/office/drawing/2014/main" id="{39FB5310-5D8D-2046-ACAB-81AB83DB2075}"/>
              </a:ext>
            </a:extLst>
          </p:cNvPr>
          <p:cNvPicPr>
            <a:picLocks noChangeAspect="1"/>
          </p:cNvPicPr>
          <p:nvPr/>
        </p:nvPicPr>
        <p:blipFill>
          <a:blip r:embed="rId3"/>
          <a:stretch>
            <a:fillRect/>
          </a:stretch>
        </p:blipFill>
        <p:spPr>
          <a:xfrm>
            <a:off x="2000251" y="961833"/>
            <a:ext cx="7762876" cy="3596500"/>
          </a:xfrm>
          <a:prstGeom prst="rect">
            <a:avLst/>
          </a:prstGeom>
        </p:spPr>
      </p:pic>
    </p:spTree>
    <p:extLst>
      <p:ext uri="{BB962C8B-B14F-4D97-AF65-F5344CB8AC3E}">
        <p14:creationId xmlns:p14="http://schemas.microsoft.com/office/powerpoint/2010/main" val="3947185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5EE3D5D-1622-FD47-BBCB-F8D517C42EFB}"/>
              </a:ext>
            </a:extLst>
          </p:cNvPr>
          <p:cNvSpPr>
            <a:spLocks noGrp="1"/>
          </p:cNvSpPr>
          <p:nvPr>
            <p:ph type="title"/>
          </p:nvPr>
        </p:nvSpPr>
        <p:spPr>
          <a:xfrm>
            <a:off x="838200" y="365125"/>
            <a:ext cx="10291763" cy="484121"/>
          </a:xfrm>
        </p:spPr>
        <p:txBody>
          <a:bodyPr>
            <a:normAutofit fontScale="90000"/>
          </a:bodyPr>
          <a:lstStyle/>
          <a:p>
            <a:r>
              <a:rPr lang="en-US" sz="3600" dirty="0"/>
              <a:t>Solution: Another partition</a:t>
            </a:r>
          </a:p>
        </p:txBody>
      </p:sp>
      <p:sp>
        <p:nvSpPr>
          <p:cNvPr id="5" name="Content Placeholder 4">
            <a:extLst>
              <a:ext uri="{FF2B5EF4-FFF2-40B4-BE49-F238E27FC236}">
                <a16:creationId xmlns:a16="http://schemas.microsoft.com/office/drawing/2014/main" id="{1936A440-8064-5B49-8286-4F56A3240C91}"/>
              </a:ext>
            </a:extLst>
          </p:cNvPr>
          <p:cNvSpPr>
            <a:spLocks noGrp="1"/>
          </p:cNvSpPr>
          <p:nvPr>
            <p:ph idx="1"/>
          </p:nvPr>
        </p:nvSpPr>
        <p:spPr>
          <a:xfrm>
            <a:off x="564357" y="1129334"/>
            <a:ext cx="11063285" cy="2682812"/>
          </a:xfrm>
        </p:spPr>
        <p:txBody>
          <a:bodyPr>
            <a:normAutofit/>
          </a:bodyPr>
          <a:lstStyle/>
          <a:p>
            <a:r>
              <a:rPr lang="en-US" sz="2400" dirty="0"/>
              <a:t>This is fine, but test set is generally not used to tweak the model</a:t>
            </a:r>
          </a:p>
          <a:p>
            <a:endParaRPr lang="en-US" sz="2400" dirty="0"/>
          </a:p>
          <a:p>
            <a:r>
              <a:rPr lang="en-US" sz="2400" dirty="0"/>
              <a:t>General advice: Need fewer exposures to the test set</a:t>
            </a:r>
          </a:p>
          <a:p>
            <a:endParaRPr lang="en-US" sz="2400" dirty="0">
              <a:solidFill>
                <a:srgbClr val="0070C0"/>
              </a:solidFill>
            </a:endParaRPr>
          </a:p>
          <a:p>
            <a:r>
              <a:rPr lang="en-US" sz="2400" dirty="0">
                <a:solidFill>
                  <a:srgbClr val="0070C0"/>
                </a:solidFill>
              </a:rPr>
              <a:t>Solution: Another partition</a:t>
            </a:r>
          </a:p>
          <a:p>
            <a:endParaRPr lang="en-US" sz="2400" dirty="0"/>
          </a:p>
        </p:txBody>
      </p:sp>
      <p:pic>
        <p:nvPicPr>
          <p:cNvPr id="2" name="Picture 1">
            <a:extLst>
              <a:ext uri="{FF2B5EF4-FFF2-40B4-BE49-F238E27FC236}">
                <a16:creationId xmlns:a16="http://schemas.microsoft.com/office/drawing/2014/main" id="{A20AD367-240D-C049-B024-C93B9A7B6840}"/>
              </a:ext>
            </a:extLst>
          </p:cNvPr>
          <p:cNvPicPr>
            <a:picLocks noChangeAspect="1"/>
          </p:cNvPicPr>
          <p:nvPr/>
        </p:nvPicPr>
        <p:blipFill>
          <a:blip r:embed="rId3"/>
          <a:stretch>
            <a:fillRect/>
          </a:stretch>
        </p:blipFill>
        <p:spPr>
          <a:xfrm>
            <a:off x="415131" y="4255728"/>
            <a:ext cx="11137900" cy="1587500"/>
          </a:xfrm>
          <a:prstGeom prst="rect">
            <a:avLst/>
          </a:prstGeom>
        </p:spPr>
      </p:pic>
    </p:spTree>
    <p:extLst>
      <p:ext uri="{BB962C8B-B14F-4D97-AF65-F5344CB8AC3E}">
        <p14:creationId xmlns:p14="http://schemas.microsoft.com/office/powerpoint/2010/main" val="2578779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5EE3D5D-1622-FD47-BBCB-F8D517C42EFB}"/>
              </a:ext>
            </a:extLst>
          </p:cNvPr>
          <p:cNvSpPr>
            <a:spLocks noGrp="1"/>
          </p:cNvSpPr>
          <p:nvPr>
            <p:ph type="title"/>
          </p:nvPr>
        </p:nvSpPr>
        <p:spPr>
          <a:xfrm>
            <a:off x="838200" y="365125"/>
            <a:ext cx="10291763" cy="484121"/>
          </a:xfrm>
        </p:spPr>
        <p:txBody>
          <a:bodyPr>
            <a:normAutofit fontScale="90000"/>
          </a:bodyPr>
          <a:lstStyle/>
          <a:p>
            <a:r>
              <a:rPr lang="en-US" sz="3600" dirty="0"/>
              <a:t>Improved Workflow</a:t>
            </a:r>
          </a:p>
        </p:txBody>
      </p:sp>
      <p:pic>
        <p:nvPicPr>
          <p:cNvPr id="7" name="Picture 6">
            <a:extLst>
              <a:ext uri="{FF2B5EF4-FFF2-40B4-BE49-F238E27FC236}">
                <a16:creationId xmlns:a16="http://schemas.microsoft.com/office/drawing/2014/main" id="{6F27C78E-3742-ED43-BA5F-C7B8DD24465D}"/>
              </a:ext>
            </a:extLst>
          </p:cNvPr>
          <p:cNvPicPr>
            <a:picLocks noChangeAspect="1"/>
          </p:cNvPicPr>
          <p:nvPr/>
        </p:nvPicPr>
        <p:blipFill>
          <a:blip r:embed="rId3"/>
          <a:stretch>
            <a:fillRect/>
          </a:stretch>
        </p:blipFill>
        <p:spPr>
          <a:xfrm>
            <a:off x="425450" y="1071562"/>
            <a:ext cx="11383618" cy="5100638"/>
          </a:xfrm>
          <a:prstGeom prst="rect">
            <a:avLst/>
          </a:prstGeom>
        </p:spPr>
      </p:pic>
    </p:spTree>
    <p:extLst>
      <p:ext uri="{BB962C8B-B14F-4D97-AF65-F5344CB8AC3E}">
        <p14:creationId xmlns:p14="http://schemas.microsoft.com/office/powerpoint/2010/main" val="42075085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406AEA-584B-724C-AF80-5F7C06E97F1B}"/>
              </a:ext>
            </a:extLst>
          </p:cNvPr>
          <p:cNvSpPr>
            <a:spLocks noGrp="1"/>
          </p:cNvSpPr>
          <p:nvPr>
            <p:ph type="title"/>
          </p:nvPr>
        </p:nvSpPr>
        <p:spPr>
          <a:xfrm>
            <a:off x="838200" y="365125"/>
            <a:ext cx="10406063" cy="792163"/>
          </a:xfrm>
        </p:spPr>
        <p:txBody>
          <a:bodyPr>
            <a:normAutofit/>
          </a:bodyPr>
          <a:lstStyle/>
          <a:p>
            <a:r>
              <a:rPr lang="en-US" sz="3600" dirty="0"/>
              <a:t>Validation set</a:t>
            </a:r>
          </a:p>
        </p:txBody>
      </p:sp>
      <p:sp>
        <p:nvSpPr>
          <p:cNvPr id="3" name="Content Placeholder 2">
            <a:extLst>
              <a:ext uri="{FF2B5EF4-FFF2-40B4-BE49-F238E27FC236}">
                <a16:creationId xmlns:a16="http://schemas.microsoft.com/office/drawing/2014/main" id="{2914DD20-B4F0-E540-BE21-176D97960478}"/>
              </a:ext>
            </a:extLst>
          </p:cNvPr>
          <p:cNvSpPr>
            <a:spLocks noGrp="1"/>
          </p:cNvSpPr>
          <p:nvPr>
            <p:ph idx="1"/>
          </p:nvPr>
        </p:nvSpPr>
        <p:spPr>
          <a:xfrm>
            <a:off x="838200" y="1157288"/>
            <a:ext cx="10515600" cy="5019675"/>
          </a:xfrm>
        </p:spPr>
        <p:txBody>
          <a:bodyPr/>
          <a:lstStyle/>
          <a:p>
            <a:r>
              <a:rPr lang="en-US" i="1" dirty="0"/>
              <a:t>Is a random X % (say 20%) of the dataset as </a:t>
            </a:r>
            <a:r>
              <a:rPr lang="en-US" i="1" dirty="0">
                <a:solidFill>
                  <a:srgbClr val="0070C0"/>
                </a:solidFill>
              </a:rPr>
              <a:t>Validation</a:t>
            </a:r>
            <a:r>
              <a:rPr lang="en-US" i="1" dirty="0"/>
              <a:t> enough to evaluate and pick models?</a:t>
            </a:r>
          </a:p>
          <a:p>
            <a:endParaRPr lang="en-US" i="1" dirty="0"/>
          </a:p>
          <a:p>
            <a:r>
              <a:rPr lang="en-US" dirty="0"/>
              <a:t>If your dataset is </a:t>
            </a:r>
            <a:r>
              <a:rPr lang="en-US" b="1" dirty="0"/>
              <a:t>small</a:t>
            </a:r>
            <a:r>
              <a:rPr lang="en-US" dirty="0"/>
              <a:t>, this might </a:t>
            </a:r>
            <a:r>
              <a:rPr lang="en-US" b="1" dirty="0"/>
              <a:t>not be sufficient </a:t>
            </a:r>
            <a:r>
              <a:rPr lang="en-US" dirty="0"/>
              <a:t>to properly evaluate your models and parameters</a:t>
            </a:r>
          </a:p>
          <a:p>
            <a:endParaRPr lang="en-US" dirty="0"/>
          </a:p>
          <a:p>
            <a:r>
              <a:rPr lang="en-US" dirty="0"/>
              <a:t>Solution: k-fold cross-validation</a:t>
            </a:r>
          </a:p>
          <a:p>
            <a:pPr lvl="1"/>
            <a:r>
              <a:rPr lang="en-US" dirty="0">
                <a:solidFill>
                  <a:srgbClr val="0070C0"/>
                </a:solidFill>
              </a:rPr>
              <a:t>Split</a:t>
            </a:r>
            <a:r>
              <a:rPr lang="en-US" dirty="0"/>
              <a:t> your dataset randomly into k groups</a:t>
            </a:r>
          </a:p>
          <a:p>
            <a:pPr lvl="1"/>
            <a:r>
              <a:rPr lang="en-US" dirty="0">
                <a:solidFill>
                  <a:srgbClr val="0070C0"/>
                </a:solidFill>
              </a:rPr>
              <a:t>Train</a:t>
            </a:r>
            <a:r>
              <a:rPr lang="en-US" dirty="0"/>
              <a:t> on k-1 groups and validate on the remaining 1 group</a:t>
            </a:r>
          </a:p>
          <a:p>
            <a:pPr lvl="1"/>
            <a:r>
              <a:rPr lang="en-US" dirty="0"/>
              <a:t>Do this </a:t>
            </a:r>
            <a:r>
              <a:rPr lang="en-US" dirty="0">
                <a:solidFill>
                  <a:srgbClr val="0070C0"/>
                </a:solidFill>
              </a:rPr>
              <a:t>k times </a:t>
            </a:r>
            <a:r>
              <a:rPr lang="en-US" dirty="0"/>
              <a:t>(n= number of samples)</a:t>
            </a:r>
          </a:p>
          <a:p>
            <a:pPr lvl="1"/>
            <a:r>
              <a:rPr lang="en-US" dirty="0"/>
              <a:t>Return </a:t>
            </a:r>
            <a:r>
              <a:rPr lang="en-US" dirty="0">
                <a:solidFill>
                  <a:srgbClr val="0070C0"/>
                </a:solidFill>
              </a:rPr>
              <a:t>mean metric across the k iterations</a:t>
            </a:r>
          </a:p>
        </p:txBody>
      </p:sp>
    </p:spTree>
    <p:extLst>
      <p:ext uri="{BB962C8B-B14F-4D97-AF65-F5344CB8AC3E}">
        <p14:creationId xmlns:p14="http://schemas.microsoft.com/office/powerpoint/2010/main" val="971368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1337</TotalTime>
  <Words>1254</Words>
  <Application>Microsoft Office PowerPoint</Application>
  <PresentationFormat>Widescreen</PresentationFormat>
  <Paragraphs>127</Paragraphs>
  <Slides>10</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Symbol</vt:lpstr>
      <vt:lpstr>Office Theme</vt:lpstr>
      <vt:lpstr>AIM-AHEAD Introductory Courses in AI/ML Concepts</vt:lpstr>
      <vt:lpstr>Model Selection and Hyperparameter tuning</vt:lpstr>
      <vt:lpstr>Best model and hyperparameters to deploy</vt:lpstr>
      <vt:lpstr>Best model and hyperparameters to deploy</vt:lpstr>
      <vt:lpstr>Model selection and Hyperparameter tuning</vt:lpstr>
      <vt:lpstr>Issue</vt:lpstr>
      <vt:lpstr>Solution: Another partition</vt:lpstr>
      <vt:lpstr>Improved Workflow</vt:lpstr>
      <vt:lpstr>Validation set</vt:lpstr>
      <vt:lpstr>Example: 5 fold cross validation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HIDS-506:  AI for Health Applications</dc:title>
  <dc:creator>Samir</dc:creator>
  <cp:lastModifiedBy>Matthew D. McCoy</cp:lastModifiedBy>
  <cp:revision>10</cp:revision>
  <dcterms:created xsi:type="dcterms:W3CDTF">2023-06-13T06:13:12Z</dcterms:created>
  <dcterms:modified xsi:type="dcterms:W3CDTF">2023-08-21T16:52:20Z</dcterms:modified>
</cp:coreProperties>
</file>