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1995" r:id="rId2"/>
    <p:sldId id="1974" r:id="rId3"/>
    <p:sldId id="1975" r:id="rId4"/>
    <p:sldId id="1979" r:id="rId5"/>
    <p:sldId id="1980" r:id="rId6"/>
    <p:sldId id="1982" r:id="rId7"/>
    <p:sldId id="1916" r:id="rId8"/>
    <p:sldId id="1984" r:id="rId9"/>
    <p:sldId id="1983" r:id="rId10"/>
    <p:sldId id="198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15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2.png"/><Relationship Id="rId3" Type="http://schemas.openxmlformats.org/officeDocument/2006/relationships/tags" Target="../tags/tag2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1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0.png"/><Relationship Id="rId5" Type="http://schemas.openxmlformats.org/officeDocument/2006/relationships/tags" Target="../tags/tag25.xml"/><Relationship Id="rId10" Type="http://schemas.openxmlformats.org/officeDocument/2006/relationships/image" Target="../media/image14.png"/><Relationship Id="rId4" Type="http://schemas.openxmlformats.org/officeDocument/2006/relationships/tags" Target="../tags/tag24.xml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9.png"/><Relationship Id="rId5" Type="http://schemas.openxmlformats.org/officeDocument/2006/relationships/tags" Target="../tags/tag6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tags" Target="../tags/tag5.xml"/><Relationship Id="rId9" Type="http://schemas.openxmlformats.org/officeDocument/2006/relationships/image" Target="../media/image7.pn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9.png"/><Relationship Id="rId5" Type="http://schemas.openxmlformats.org/officeDocument/2006/relationships/tags" Target="../tags/tag12.xml"/><Relationship Id="rId15" Type="http://schemas.openxmlformats.org/officeDocument/2006/relationships/image" Target="../media/image12.png"/><Relationship Id="rId10" Type="http://schemas.openxmlformats.org/officeDocument/2006/relationships/image" Target="../media/image8.png"/><Relationship Id="rId4" Type="http://schemas.openxmlformats.org/officeDocument/2006/relationships/tags" Target="../tags/tag11.xml"/><Relationship Id="rId9" Type="http://schemas.openxmlformats.org/officeDocument/2006/relationships/image" Target="../media/image7.png"/><Relationship Id="rId1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9.xml"/><Relationship Id="rId7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8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0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5CD072F4-4364-44BA-8AD1-AEAEEAB6E7E6}"/>
              </a:ext>
            </a:extLst>
          </p:cNvPr>
          <p:cNvSpPr/>
          <p:nvPr/>
        </p:nvSpPr>
        <p:spPr>
          <a:xfrm>
            <a:off x="2495198" y="2478099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22C8-42C0-462F-97DC-EDBD653D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dirty="0"/>
              <a:t>More complex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5D475-87FB-476A-817F-E55CF9BA2362}"/>
              </a:ext>
            </a:extLst>
          </p:cNvPr>
          <p:cNvSpPr txBox="1"/>
          <p:nvPr/>
        </p:nvSpPr>
        <p:spPr>
          <a:xfrm>
            <a:off x="4154248" y="2879618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3D22-D811-4872-8FE0-0E2A9E4CDD81}"/>
              </a:ext>
            </a:extLst>
          </p:cNvPr>
          <p:cNvSpPr txBox="1"/>
          <p:nvPr/>
        </p:nvSpPr>
        <p:spPr>
          <a:xfrm>
            <a:off x="2741731" y="161732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5A2C9-8199-404A-B871-F962C343F04E}"/>
              </a:ext>
            </a:extLst>
          </p:cNvPr>
          <p:cNvCxnSpPr/>
          <p:nvPr/>
        </p:nvCxnSpPr>
        <p:spPr>
          <a:xfrm flipV="1">
            <a:off x="3085057" y="1927189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7E53-DBC4-41FD-B0BA-2FEB699282DD}"/>
              </a:ext>
            </a:extLst>
          </p:cNvPr>
          <p:cNvCxnSpPr/>
          <p:nvPr/>
        </p:nvCxnSpPr>
        <p:spPr>
          <a:xfrm>
            <a:off x="2051262" y="3023546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02CA60-8729-4884-88E6-2BDEDDDDD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4" y="1998448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402BA-9566-4CB9-BA7B-3CF851381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1" y="2485158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C014C-97EE-493F-B025-89C113991CA9}"/>
              </a:ext>
            </a:extLst>
          </p:cNvPr>
          <p:cNvSpPr txBox="1"/>
          <p:nvPr/>
        </p:nvSpPr>
        <p:spPr>
          <a:xfrm>
            <a:off x="4181336" y="3436723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C82EE-B9BF-426B-8D60-D4587DA724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2" y="3567160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FE135-2E95-4F40-A6E3-8B372BF4FB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04" y="3545423"/>
            <a:ext cx="2650998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73BFF-D93D-4972-B8BD-33EC54BB564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27" y="4787349"/>
            <a:ext cx="5267325" cy="384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D4828-E3B7-455D-B14F-396AD81F59DF}"/>
              </a:ext>
            </a:extLst>
          </p:cNvPr>
          <p:cNvSpPr txBox="1"/>
          <p:nvPr/>
        </p:nvSpPr>
        <p:spPr>
          <a:xfrm>
            <a:off x="3522622" y="493608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6BC66-5383-4E96-BFDC-0465EF42CE1F}"/>
              </a:ext>
            </a:extLst>
          </p:cNvPr>
          <p:cNvSpPr txBox="1"/>
          <p:nvPr/>
        </p:nvSpPr>
        <p:spPr>
          <a:xfrm>
            <a:off x="2332392" y="389431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135DFE-EC6C-4B2C-A1F4-0ED31BFAF095}"/>
              </a:ext>
            </a:extLst>
          </p:cNvPr>
          <p:cNvCxnSpPr/>
          <p:nvPr/>
        </p:nvCxnSpPr>
        <p:spPr>
          <a:xfrm flipV="1">
            <a:off x="2666286" y="4204174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55D88-78D0-486E-8D47-1CED925363D6}"/>
              </a:ext>
            </a:extLst>
          </p:cNvPr>
          <p:cNvCxnSpPr/>
          <p:nvPr/>
        </p:nvCxnSpPr>
        <p:spPr>
          <a:xfrm>
            <a:off x="1821245" y="5101462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87B9F4-F40D-4AE4-8753-C8F932EB48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5262475"/>
            <a:ext cx="5277993" cy="3840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6DC815-3675-472B-8213-C9E0AAF2C1C5}"/>
              </a:ext>
            </a:extLst>
          </p:cNvPr>
          <p:cNvGrpSpPr/>
          <p:nvPr/>
        </p:nvGrpSpPr>
        <p:grpSpPr>
          <a:xfrm>
            <a:off x="2122671" y="2077293"/>
            <a:ext cx="1814029" cy="1829875"/>
            <a:chOff x="812855" y="1212320"/>
            <a:chExt cx="1814029" cy="18298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4DAD53-143B-4F93-904A-696DD05C8F66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27E32E-D17F-441C-9A47-FE9F611E232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CCFCA3-8E8B-448C-B567-7772DE77D2EC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993957-A2C6-4B75-A917-FFA690E87D03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F0426-EE25-4328-8F5C-0098DD259F8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8B4522-39BD-4818-B439-1B444A87E36F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07982-EA2C-4D19-8DB8-FF0DAF110E4D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B22560-C79C-4655-9190-766C2C9478FB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6B207B42-789F-4485-AC4F-9C2D0AA9DE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D52B3030-6A59-46BF-880C-05D696C5F99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A98646BF-5FAA-4A2D-A447-A9C25109D3E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2EE09689-B336-40AB-AA97-97BB9DADD9F3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AEEDD4A3-F56B-445B-976A-17EB4E481996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CDB8FB1D-772D-4201-9855-BE320DB559D3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69EF8-8258-46A1-945D-8F113442A889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FD6E51-7DAF-40AC-94CC-47C471C44F4F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49EA01-5D9B-4AE1-80A2-FAA62E7BF72E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74B05B-4A52-4B26-8134-24F84D2FB909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F10F9043-9139-4BF6-BB8B-F1F10309FD50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0282E96B-6F7C-4EBF-8BEA-CDA2FC9EF642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2ED4062C-36D5-4852-B51B-868E182E514F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C4D878D8-D0AE-4D99-B09A-D2C3B8BA363B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92E9437B-A061-4048-8DF7-34405B795634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049D9EBB-1AE5-4E45-ABB7-5CAFC4D27D29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9E3856-D2ED-4C1F-83E9-1B19BCE63718}"/>
              </a:ext>
            </a:extLst>
          </p:cNvPr>
          <p:cNvSpPr txBox="1"/>
          <p:nvPr/>
        </p:nvSpPr>
        <p:spPr>
          <a:xfrm>
            <a:off x="3508670" y="3007274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8F4780-3362-4D98-848D-4EE4A29EF6BC}"/>
              </a:ext>
            </a:extLst>
          </p:cNvPr>
          <p:cNvCxnSpPr/>
          <p:nvPr/>
        </p:nvCxnSpPr>
        <p:spPr>
          <a:xfrm rot="16200000">
            <a:off x="3594400" y="301541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F53EB-42B4-48F6-BDDD-000C00EDD1A9}"/>
              </a:ext>
            </a:extLst>
          </p:cNvPr>
          <p:cNvCxnSpPr/>
          <p:nvPr/>
        </p:nvCxnSpPr>
        <p:spPr>
          <a:xfrm rot="16200000">
            <a:off x="2458693" y="30172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D39190-CC09-4D36-8967-6EB6280E2859}"/>
              </a:ext>
            </a:extLst>
          </p:cNvPr>
          <p:cNvSpPr txBox="1"/>
          <p:nvPr/>
        </p:nvSpPr>
        <p:spPr>
          <a:xfrm>
            <a:off x="2359426" y="3023824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19D5-E5A9-4693-A858-03C4459A5470}"/>
              </a:ext>
            </a:extLst>
          </p:cNvPr>
          <p:cNvSpPr txBox="1"/>
          <p:nvPr/>
        </p:nvSpPr>
        <p:spPr>
          <a:xfrm>
            <a:off x="2805993" y="3447356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C30CDE-FE36-493A-97E1-F5F9D74BA47B}"/>
              </a:ext>
            </a:extLst>
          </p:cNvPr>
          <p:cNvCxnSpPr/>
          <p:nvPr/>
        </p:nvCxnSpPr>
        <p:spPr>
          <a:xfrm>
            <a:off x="3041150" y="355656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D287A7-C24E-41C1-A7D8-95B66C552A0A}"/>
              </a:ext>
            </a:extLst>
          </p:cNvPr>
          <p:cNvCxnSpPr/>
          <p:nvPr/>
        </p:nvCxnSpPr>
        <p:spPr>
          <a:xfrm>
            <a:off x="3041150" y="245675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C3A200-4348-412C-B71A-88A968ED93FD}"/>
              </a:ext>
            </a:extLst>
          </p:cNvPr>
          <p:cNvSpPr txBox="1"/>
          <p:nvPr/>
        </p:nvSpPr>
        <p:spPr>
          <a:xfrm>
            <a:off x="2832047" y="232739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A35B3-384F-47EC-9620-DAE3FCA70920}"/>
              </a:ext>
            </a:extLst>
          </p:cNvPr>
          <p:cNvSpPr txBox="1"/>
          <p:nvPr/>
        </p:nvSpPr>
        <p:spPr>
          <a:xfrm>
            <a:off x="9975933" y="3479839"/>
            <a:ext cx="180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Hypothesis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Making h(x)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4322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93838D-B854-4339-B385-3BDF8F633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5" y="1579708"/>
            <a:ext cx="6113950" cy="42976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Model: Sigmoid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EC06-D61A-4D42-A479-C6B6D7AEE08F}"/>
              </a:ext>
            </a:extLst>
          </p:cNvPr>
          <p:cNvSpPr txBox="1"/>
          <p:nvPr/>
        </p:nvSpPr>
        <p:spPr>
          <a:xfrm>
            <a:off x="838200" y="1579708"/>
            <a:ext cx="1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ACA8-5CFC-45A9-9D9D-CDB21509B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3" y="1684123"/>
            <a:ext cx="1801368" cy="3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50402-20EB-4C17-8D1B-EEDD33417CD8}"/>
              </a:ext>
            </a:extLst>
          </p:cNvPr>
          <p:cNvSpPr txBox="1"/>
          <p:nvPr/>
        </p:nvSpPr>
        <p:spPr>
          <a:xfrm>
            <a:off x="1955340" y="5877388"/>
            <a:ext cx="2318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*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</a:rPr>
              <a:t>1 </a:t>
            </a:r>
            <a:r>
              <a:rPr lang="en-US" sz="2400" dirty="0">
                <a:solidFill>
                  <a:srgbClr val="0070C0"/>
                </a:solidFill>
              </a:rPr>
              <a:t>+ …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DB86B-4F36-4031-9740-9A691BE62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44" y="5282120"/>
            <a:ext cx="2885159" cy="595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59DA6-EB8B-4529-903D-6ED56F2CEC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9456"/>
          <a:stretch/>
        </p:blipFill>
        <p:spPr>
          <a:xfrm>
            <a:off x="826720" y="3286562"/>
            <a:ext cx="2896241" cy="9589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FC07D-258E-4924-B761-4E8E2A788009}"/>
              </a:ext>
            </a:extLst>
          </p:cNvPr>
          <p:cNvSpPr txBox="1"/>
          <p:nvPr/>
        </p:nvSpPr>
        <p:spPr>
          <a:xfrm>
            <a:off x="838200" y="2049691"/>
            <a:ext cx="37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F7E796-8D16-479D-81BC-271C17965AFC}"/>
              </a:ext>
            </a:extLst>
          </p:cNvPr>
          <p:cNvSpPr txBox="1"/>
          <p:nvPr/>
        </p:nvSpPr>
        <p:spPr>
          <a:xfrm>
            <a:off x="8410613" y="5877388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C79B8-B3D1-4A38-837C-0BBDE8AA398F}"/>
              </a:ext>
            </a:extLst>
          </p:cNvPr>
          <p:cNvSpPr txBox="1"/>
          <p:nvPr/>
        </p:nvSpPr>
        <p:spPr>
          <a:xfrm>
            <a:off x="5700713" y="3419481"/>
            <a:ext cx="79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sz="2000" b="1" dirty="0"/>
              <a:t>(</a:t>
            </a:r>
            <a:r>
              <a:rPr lang="en-US" b="1" dirty="0"/>
              <a:t>z)</a:t>
            </a:r>
            <a:endParaRPr lang="en-US" b="1" baseline="-25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A5B877-C327-4278-B4A7-A364DEAE291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07" r="39201" b="56592"/>
          <a:stretch/>
        </p:blipFill>
        <p:spPr>
          <a:xfrm>
            <a:off x="811669" y="4424270"/>
            <a:ext cx="1760891" cy="68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75" y="1191880"/>
            <a:ext cx="2701083" cy="23378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10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191880"/>
            <a:ext cx="3294300" cy="2711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871AC-3368-4CBD-A4AA-893C9DA82758}"/>
              </a:ext>
            </a:extLst>
          </p:cNvPr>
          <p:cNvSpPr txBox="1"/>
          <p:nvPr/>
        </p:nvSpPr>
        <p:spPr>
          <a:xfrm>
            <a:off x="1936922" y="4168600"/>
            <a:ext cx="177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311C6-AD0E-44AA-AA3E-5CA0200C684E}"/>
              </a:ext>
            </a:extLst>
          </p:cNvPr>
          <p:cNvSpPr txBox="1"/>
          <p:nvPr/>
        </p:nvSpPr>
        <p:spPr>
          <a:xfrm>
            <a:off x="1936922" y="5936070"/>
            <a:ext cx="145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8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9303454" cy="2137054"/>
            <a:chOff x="1346805" y="2217869"/>
            <a:chExt cx="8728806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38644" y="2725052"/>
              <a:ext cx="1236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/>
                <a:t>g</a:t>
              </a:r>
              <a:r>
                <a:rPr lang="en-US" sz="2400" b="1" dirty="0">
                  <a:latin typeface="Symbol" panose="05050102010706020507" pitchFamily="18" charset="2"/>
                </a:rPr>
                <a:t>(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7053820" y="3341304"/>
            <a:ext cx="34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15830-8F3B-46A2-95E5-D0AB67BEC524}"/>
              </a:ext>
            </a:extLst>
          </p:cNvPr>
          <p:cNvCxnSpPr>
            <a:cxnSpLocks/>
          </p:cNvCxnSpPr>
          <p:nvPr/>
        </p:nvCxnSpPr>
        <p:spPr>
          <a:xfrm>
            <a:off x="2054130" y="2469354"/>
            <a:ext cx="1245694" cy="1621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835E43-F36E-456A-A285-607257BB99FC}"/>
              </a:ext>
            </a:extLst>
          </p:cNvPr>
          <p:cNvSpPr txBox="1"/>
          <p:nvPr/>
        </p:nvSpPr>
        <p:spPr>
          <a:xfrm>
            <a:off x="890040" y="4560911"/>
            <a:ext cx="735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[-3, 1, 1] i.e.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0</a:t>
            </a:r>
            <a:r>
              <a:rPr lang="en-US" sz="2400" dirty="0"/>
              <a:t>=-3,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2</a:t>
            </a:r>
            <a:r>
              <a:rPr lang="en-US" sz="2400" dirty="0"/>
              <a:t>=1. then</a:t>
            </a:r>
          </a:p>
          <a:p>
            <a:endParaRPr lang="en-US" sz="2400" dirty="0"/>
          </a:p>
          <a:p>
            <a:r>
              <a:rPr lang="en-US" sz="2400" dirty="0" err="1">
                <a:latin typeface="Symbol" panose="05050102010706020507" pitchFamily="18" charset="2"/>
              </a:rPr>
              <a:t>q</a:t>
            </a:r>
            <a:r>
              <a:rPr lang="en-US" sz="2400" baseline="30000" dirty="0" err="1"/>
              <a:t>T</a:t>
            </a:r>
            <a:r>
              <a:rPr lang="en-US" sz="2400" dirty="0" err="1"/>
              <a:t>x</a:t>
            </a:r>
            <a:r>
              <a:rPr lang="en-US" sz="2400" dirty="0"/>
              <a:t> = -3 +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A016B8-E672-4279-93D1-A2E53BB8CD72}"/>
              </a:ext>
            </a:extLst>
          </p:cNvPr>
          <p:cNvSpPr txBox="1"/>
          <p:nvPr/>
        </p:nvSpPr>
        <p:spPr>
          <a:xfrm>
            <a:off x="964004" y="57725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14C07-EB8B-4F3D-9129-DB9080E870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0" y="5902949"/>
            <a:ext cx="800100" cy="3093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105866-E2DA-4772-B099-EFAA0F6F0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5890737"/>
            <a:ext cx="2650998" cy="29070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F8059F7-B0A8-40B1-BC39-72DAB279B3BA}"/>
              </a:ext>
            </a:extLst>
          </p:cNvPr>
          <p:cNvSpPr txBox="1"/>
          <p:nvPr/>
        </p:nvSpPr>
        <p:spPr>
          <a:xfrm>
            <a:off x="7769063" y="564776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x1+x2 &gt;= 3; y=1</a:t>
            </a:r>
          </a:p>
          <a:p>
            <a:r>
              <a:rPr lang="en-US" sz="2400" dirty="0"/>
              <a:t>x1+ x2 &lt; 3 ; y =0</a:t>
            </a:r>
          </a:p>
        </p:txBody>
      </p:sp>
    </p:spTree>
    <p:extLst>
      <p:ext uri="{BB962C8B-B14F-4D97-AF65-F5344CB8AC3E}">
        <p14:creationId xmlns:p14="http://schemas.microsoft.com/office/powerpoint/2010/main" val="13150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A754-FF5B-41C1-B0A6-5B3606CE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42" y="220285"/>
            <a:ext cx="11043451" cy="1950378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Prediction function f(x) here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(decision boundary) </a:t>
            </a:r>
            <a:r>
              <a:rPr lang="en-US" dirty="0"/>
              <a:t>separating the labels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Equation of the line =&gt;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*x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latin typeface="Symbol" panose="05050102010706020507" pitchFamily="18" charset="2"/>
              </a:rPr>
              <a:t>q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b="1" dirty="0"/>
              <a:t>: </a:t>
            </a:r>
          </a:p>
          <a:p>
            <a:pPr lvl="1"/>
            <a:r>
              <a:rPr lang="en-US" dirty="0"/>
              <a:t>(Note x</a:t>
            </a:r>
            <a:r>
              <a:rPr lang="en-US" baseline="-25000" dirty="0"/>
              <a:t>0</a:t>
            </a:r>
            <a:r>
              <a:rPr lang="en-US" dirty="0"/>
              <a:t> is always 1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>
                <a:latin typeface="Symbol" panose="05050102010706020507" pitchFamily="18" charset="2"/>
              </a:rPr>
              <a:t>0</a:t>
            </a:r>
            <a:r>
              <a:rPr lang="en-US" dirty="0"/>
              <a:t> is the intercept)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prediction for new point x is determined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which side </a:t>
            </a:r>
            <a:r>
              <a:rPr lang="en-US" dirty="0"/>
              <a:t>of the line the point lies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b="1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50AC-D36B-4CC1-8759-EAD6270A4F1B}"/>
              </a:ext>
            </a:extLst>
          </p:cNvPr>
          <p:cNvCxnSpPr>
            <a:cxnSpLocks/>
          </p:cNvCxnSpPr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82D53-BF0B-47ED-9099-BBA093CE398B}"/>
              </a:ext>
            </a:extLst>
          </p:cNvPr>
          <p:cNvCxnSpPr>
            <a:cxnSpLocks/>
          </p:cNvCxnSpPr>
          <p:nvPr/>
        </p:nvCxnSpPr>
        <p:spPr>
          <a:xfrm flipH="1" flipV="1">
            <a:off x="2549039" y="2676524"/>
            <a:ext cx="1" cy="33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A3FD7-6454-4B55-AEDA-81F9FBD37CCD}"/>
              </a:ext>
            </a:extLst>
          </p:cNvPr>
          <p:cNvSpPr txBox="1"/>
          <p:nvPr/>
        </p:nvSpPr>
        <p:spPr>
          <a:xfrm>
            <a:off x="4676418" y="5895485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Tumor Size (x</a:t>
            </a:r>
            <a:r>
              <a:rPr lang="en-US" sz="2000" b="1" baseline="-25000" dirty="0"/>
              <a:t>1</a:t>
            </a:r>
            <a:r>
              <a:rPr lang="en-US" sz="20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1E74-0C42-46A9-A762-F2508D39043E}"/>
              </a:ext>
            </a:extLst>
          </p:cNvPr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Age</a:t>
            </a:r>
          </a:p>
          <a:p>
            <a:pPr algn="ctr"/>
            <a:r>
              <a:rPr lang="en-US" sz="2000" b="1" dirty="0"/>
              <a:t>(x</a:t>
            </a:r>
            <a:r>
              <a:rPr lang="en-US" sz="2000" b="1" baseline="-25000" dirty="0"/>
              <a:t>2</a:t>
            </a:r>
            <a:r>
              <a:rPr lang="en-US" sz="2000" b="1" dirty="0"/>
              <a:t>)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D82F552-CBE2-4EB1-ADFA-511E2F5E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1" y="2971801"/>
            <a:ext cx="339809" cy="33980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BAF3E20-76EF-4711-9941-167D728A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5268" y="3030382"/>
            <a:ext cx="339809" cy="33980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ED3028E6-4E94-4731-836E-3DA2E2CE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923" y="3365229"/>
            <a:ext cx="339809" cy="339809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344410B9-7EE9-4DCC-903E-6063898C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095" y="3649364"/>
            <a:ext cx="339809" cy="339809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B7A2DBE-9D51-4878-A7DC-5E6DF50B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012" y="3277629"/>
            <a:ext cx="339809" cy="339809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88F6F7C-DC00-46BB-870D-0CEFBD2A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2904" y="3819268"/>
            <a:ext cx="339809" cy="3398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BE1863-05A8-4859-88DC-113B0224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60" y="3693549"/>
            <a:ext cx="339809" cy="339809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F5CD62A-E515-4484-9FE5-1F776942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245" y="4041402"/>
            <a:ext cx="339809" cy="339809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3190C12-3E8D-4756-897A-0BA73A39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38" y="4324463"/>
            <a:ext cx="339809" cy="33980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9A48A28-DDA7-4F2F-9E22-1F87D12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85" y="4396208"/>
            <a:ext cx="339809" cy="339809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E453CF-B5D8-416D-9115-E55FE506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10" y="4406649"/>
            <a:ext cx="339809" cy="33980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31497E4-74B5-4D43-A1D1-EE25D43B5C90}"/>
              </a:ext>
            </a:extLst>
          </p:cNvPr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FD7737D-AAD3-4C3D-95B4-A89680AA720F}"/>
              </a:ext>
            </a:extLst>
          </p:cNvPr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46FA70-FCBE-4B1E-B419-C173B9B9C802}"/>
              </a:ext>
            </a:extLst>
          </p:cNvPr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9DCC367-C6A1-47B4-BD4B-1A9503CCB7E2}"/>
              </a:ext>
            </a:extLst>
          </p:cNvPr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221756F-18E8-4B30-9F65-B25BD0E53AB6}"/>
              </a:ext>
            </a:extLst>
          </p:cNvPr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0247AF8-30AB-465D-91EF-A6BACBF64FEA}"/>
              </a:ext>
            </a:extLst>
          </p:cNvPr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8D51B2-C23F-46A9-B1CD-44C80B973423}"/>
              </a:ext>
            </a:extLst>
          </p:cNvPr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94D442-FEDF-4A26-B4FE-C0646E07B479}"/>
              </a:ext>
            </a:extLst>
          </p:cNvPr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2FD8ED8-9ADD-4D4B-9A09-6E94926B94FE}"/>
              </a:ext>
            </a:extLst>
          </p:cNvPr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8EFBCE-AE82-4CB2-AE3E-4CD91CF3DA3E}"/>
              </a:ext>
            </a:extLst>
          </p:cNvPr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430E55C7-A376-4DDA-ACB7-4ECDC31F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029" y="3089191"/>
            <a:ext cx="339809" cy="33980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3D62BBE-4EB0-4FB0-B9C2-D7A2CA75C4A7}"/>
              </a:ext>
            </a:extLst>
          </p:cNvPr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735574B-31A4-4926-8DA7-D6E632E35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757" y="4474195"/>
            <a:ext cx="339809" cy="33980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6AB6803-DBCB-42BE-ADE3-6F66475D1BDE}"/>
              </a:ext>
            </a:extLst>
          </p:cNvPr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2C6B1-AEA1-4640-874F-D30097475E39}"/>
              </a:ext>
            </a:extLst>
          </p:cNvPr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Malignant (y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53A95-92CB-4CAE-9C63-179F4861A89F}"/>
              </a:ext>
            </a:extLst>
          </p:cNvPr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Benign (y = 0)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F08A205-F37D-4C1D-A3CE-5B29D6BEFA1D}"/>
              </a:ext>
            </a:extLst>
          </p:cNvPr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5BE66CE-8788-4D57-858C-18AE3D7C61ED}"/>
              </a:ext>
            </a:extLst>
          </p:cNvPr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8A6EB1-F4AA-4C7E-87FA-EC69C054B5EA}"/>
              </a:ext>
            </a:extLst>
          </p:cNvPr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x: New point (y=0)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E1ABD-B5B4-4D4D-8818-A744D5731ED0}"/>
              </a:ext>
            </a:extLst>
          </p:cNvPr>
          <p:cNvCxnSpPr>
            <a:cxnSpLocks/>
          </p:cNvCxnSpPr>
          <p:nvPr/>
        </p:nvCxnSpPr>
        <p:spPr>
          <a:xfrm>
            <a:off x="3342106" y="2703382"/>
            <a:ext cx="2907450" cy="305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8EDAB-0C8B-46EC-98A7-F4651EF61CBC}"/>
              </a:ext>
            </a:extLst>
          </p:cNvPr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F3B79-CA8A-4211-AE6A-7DA844F92530}"/>
              </a:ext>
            </a:extLst>
          </p:cNvPr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795628-4D86-4697-B940-779DCFBAD083}"/>
              </a:ext>
            </a:extLst>
          </p:cNvPr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81E92-AC2D-4D53-8338-498F0BD895BF}"/>
              </a:ext>
            </a:extLst>
          </p:cNvPr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FD537-D2F2-400D-81D5-E64AC270F65E}"/>
              </a:ext>
            </a:extLst>
          </p:cNvPr>
          <p:cNvCxnSpPr>
            <a:cxnSpLocks/>
          </p:cNvCxnSpPr>
          <p:nvPr/>
        </p:nvCxnSpPr>
        <p:spPr>
          <a:xfrm flipV="1">
            <a:off x="3715480" y="2440260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D7303-48D9-40CC-AD67-1657D69FF7E4}"/>
              </a:ext>
            </a:extLst>
          </p:cNvPr>
          <p:cNvCxnSpPr>
            <a:cxnSpLocks/>
          </p:cNvCxnSpPr>
          <p:nvPr/>
        </p:nvCxnSpPr>
        <p:spPr>
          <a:xfrm flipV="1">
            <a:off x="6170181" y="4933197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A5FDA-027B-46BE-8FBE-D4AD1D6D0E40}"/>
              </a:ext>
            </a:extLst>
          </p:cNvPr>
          <p:cNvSpPr txBox="1"/>
          <p:nvPr/>
        </p:nvSpPr>
        <p:spPr>
          <a:xfrm>
            <a:off x="381607" y="63481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How does this relate to our new hypothesis function?</a:t>
            </a:r>
          </a:p>
        </p:txBody>
      </p:sp>
    </p:spTree>
    <p:extLst>
      <p:ext uri="{BB962C8B-B14F-4D97-AF65-F5344CB8AC3E}">
        <p14:creationId xmlns:p14="http://schemas.microsoft.com/office/powerpoint/2010/main" val="184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D9310-4C11-4839-B231-1D03C9718628}"/>
              </a:ext>
            </a:extLst>
          </p:cNvPr>
          <p:cNvSpPr txBox="1"/>
          <p:nvPr/>
        </p:nvSpPr>
        <p:spPr>
          <a:xfrm>
            <a:off x="5854332" y="30526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C32F-429D-4BB7-8539-B1DFF36B2093}"/>
              </a:ext>
            </a:extLst>
          </p:cNvPr>
          <p:cNvSpPr txBox="1"/>
          <p:nvPr/>
        </p:nvSpPr>
        <p:spPr>
          <a:xfrm>
            <a:off x="4441815" y="17903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4BF70-CA98-4DBC-83A3-51EDCDC852BA}"/>
              </a:ext>
            </a:extLst>
          </p:cNvPr>
          <p:cNvCxnSpPr/>
          <p:nvPr/>
        </p:nvCxnSpPr>
        <p:spPr>
          <a:xfrm flipV="1">
            <a:off x="4785141" y="2100184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11D7A7-7859-4632-A316-CC0BFB8E3B22}"/>
              </a:ext>
            </a:extLst>
          </p:cNvPr>
          <p:cNvCxnSpPr/>
          <p:nvPr/>
        </p:nvCxnSpPr>
        <p:spPr>
          <a:xfrm>
            <a:off x="3751346" y="3196541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88F1B1-03EC-486A-A6EA-499937922134}"/>
              </a:ext>
            </a:extLst>
          </p:cNvPr>
          <p:cNvSpPr txBox="1"/>
          <p:nvPr/>
        </p:nvSpPr>
        <p:spPr>
          <a:xfrm>
            <a:off x="4032476" y="406730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DBB65-7248-47CD-9D91-F3F85E3D2F52}"/>
              </a:ext>
            </a:extLst>
          </p:cNvPr>
          <p:cNvGrpSpPr/>
          <p:nvPr/>
        </p:nvGrpSpPr>
        <p:grpSpPr>
          <a:xfrm>
            <a:off x="3822755" y="2250288"/>
            <a:ext cx="1814029" cy="1829875"/>
            <a:chOff x="812855" y="1212320"/>
            <a:chExt cx="1814029" cy="182987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E6D8B4-DB36-439C-B6C9-545FE115063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3314B8-8AA4-4766-B05C-F31FDF96B701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DD4FE-54F7-4398-8D20-8494AEAFDEF8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7D325B-0587-4382-848B-3E1EADB48D86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869168-88BE-479A-932C-3712D5404D8E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0C7CD4-4B7D-4B92-A8EC-0273CB402B87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84D5AC5-8DFE-4BE3-A69C-175700FD8234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FC0D9B-5104-42B6-BF7D-0C6A489F0525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066EC976-8B3D-4EC2-A64E-2E2624966471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3C461F1-8942-4738-B3CE-3778ABE730F3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A024AE6D-DECE-4FC5-A1F6-A7729628AAA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C80E2B0-1A19-4F01-9BC6-EEEDDB1CFCC0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51393FF8-2CD8-4403-94CD-602252320498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DD296EE6-3DE4-478E-9F28-ECFFBDB7FB60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9220F9-F91D-4720-BE59-E1A671F0E9DA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BCB2D5-8A01-4C17-B105-E400799A363C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8DB8A8-06DB-4F25-9F15-D491699FF4F6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FAF162-CA78-47CC-B351-33D16AF7F5F7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E620C71-3628-491A-92A5-164529681ABF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13B1E6C-D3E9-42CC-BDD4-DEF9EACE1EBF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1425E6C6-FCD1-465A-8616-86F0BAAB607E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A5D0E707-C1E4-4C02-B8CA-774BFA97E6C5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BCFA1D8D-E91A-463C-A282-86BF5A2C22FE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33AA412A-0EC3-4B12-810F-5EED4FC2108C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2B7696-E62B-4098-920C-37A8540E27D2}"/>
              </a:ext>
            </a:extLst>
          </p:cNvPr>
          <p:cNvSpPr txBox="1"/>
          <p:nvPr/>
        </p:nvSpPr>
        <p:spPr>
          <a:xfrm>
            <a:off x="5208754" y="3180269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F12775-4664-495A-9CAA-D4977963BA5A}"/>
              </a:ext>
            </a:extLst>
          </p:cNvPr>
          <p:cNvCxnSpPr/>
          <p:nvPr/>
        </p:nvCxnSpPr>
        <p:spPr>
          <a:xfrm rot="16200000">
            <a:off x="5294484" y="318840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BF6424-35F1-4EF1-ACE5-93E48862BF06}"/>
              </a:ext>
            </a:extLst>
          </p:cNvPr>
          <p:cNvCxnSpPr/>
          <p:nvPr/>
        </p:nvCxnSpPr>
        <p:spPr>
          <a:xfrm rot="16200000">
            <a:off x="4158777" y="31902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BBDFE0-DEFC-4151-B647-09D9847C8675}"/>
              </a:ext>
            </a:extLst>
          </p:cNvPr>
          <p:cNvSpPr txBox="1"/>
          <p:nvPr/>
        </p:nvSpPr>
        <p:spPr>
          <a:xfrm>
            <a:off x="4059510" y="3196819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E86D5-F893-447F-B97C-7BF4D0AD36F7}"/>
              </a:ext>
            </a:extLst>
          </p:cNvPr>
          <p:cNvSpPr txBox="1"/>
          <p:nvPr/>
        </p:nvSpPr>
        <p:spPr>
          <a:xfrm>
            <a:off x="4506077" y="36203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A9BB33-335D-4F97-A638-619C5D9548E3}"/>
              </a:ext>
            </a:extLst>
          </p:cNvPr>
          <p:cNvCxnSpPr/>
          <p:nvPr/>
        </p:nvCxnSpPr>
        <p:spPr>
          <a:xfrm>
            <a:off x="4741234" y="372956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0DA2A-5241-473E-8BCF-34D6F756D9A6}"/>
              </a:ext>
            </a:extLst>
          </p:cNvPr>
          <p:cNvCxnSpPr/>
          <p:nvPr/>
        </p:nvCxnSpPr>
        <p:spPr>
          <a:xfrm>
            <a:off x="4741234" y="262975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F106AF-B825-4B4F-A676-8D527EEBE8A9}"/>
              </a:ext>
            </a:extLst>
          </p:cNvPr>
          <p:cNvSpPr txBox="1"/>
          <p:nvPr/>
        </p:nvSpPr>
        <p:spPr>
          <a:xfrm>
            <a:off x="4532131" y="2500386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F3852-5DB4-4582-8406-A2D28DE32F6A}"/>
              </a:ext>
            </a:extLst>
          </p:cNvPr>
          <p:cNvSpPr txBox="1"/>
          <p:nvPr/>
        </p:nvSpPr>
        <p:spPr>
          <a:xfrm>
            <a:off x="1865870" y="4992130"/>
            <a:ext cx="576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decision boundary separating the y=1 and y=0?</a:t>
            </a:r>
          </a:p>
          <a:p>
            <a:endParaRPr lang="en-US" dirty="0"/>
          </a:p>
          <a:p>
            <a:r>
              <a:rPr lang="en-US" dirty="0"/>
              <a:t>How can we handle it?</a:t>
            </a:r>
          </a:p>
          <a:p>
            <a:r>
              <a:rPr lang="en-US" dirty="0"/>
              <a:t>	Generate synthetic polynomial features</a:t>
            </a:r>
          </a:p>
        </p:txBody>
      </p:sp>
    </p:spTree>
    <p:extLst>
      <p:ext uri="{BB962C8B-B14F-4D97-AF65-F5344CB8AC3E}">
        <p14:creationId xmlns:p14="http://schemas.microsoft.com/office/powerpoint/2010/main" val="778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E9EA18A-DA6F-4514-8EF7-7451044E967A}"/>
              </a:ext>
            </a:extLst>
          </p:cNvPr>
          <p:cNvSpPr/>
          <p:nvPr/>
        </p:nvSpPr>
        <p:spPr>
          <a:xfrm>
            <a:off x="1704073" y="2847685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3D46-9A10-4E69-8C3E-C9CB340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E18E-1EAE-421C-AD2C-203B4BE8B1D9}"/>
              </a:ext>
            </a:extLst>
          </p:cNvPr>
          <p:cNvSpPr txBox="1"/>
          <p:nvPr/>
        </p:nvSpPr>
        <p:spPr>
          <a:xfrm>
            <a:off x="3363812" y="327503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1CC1-5B29-43FF-98A2-4D4A7DE93992}"/>
              </a:ext>
            </a:extLst>
          </p:cNvPr>
          <p:cNvSpPr txBox="1"/>
          <p:nvPr/>
        </p:nvSpPr>
        <p:spPr>
          <a:xfrm>
            <a:off x="1951295" y="20127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BF2C8-F617-4769-A800-D7F70985C2F5}"/>
              </a:ext>
            </a:extLst>
          </p:cNvPr>
          <p:cNvCxnSpPr/>
          <p:nvPr/>
        </p:nvCxnSpPr>
        <p:spPr>
          <a:xfrm flipV="1">
            <a:off x="2294621" y="2322605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8313C-E58C-48ED-879E-224CAC4A5E31}"/>
              </a:ext>
            </a:extLst>
          </p:cNvPr>
          <p:cNvCxnSpPr/>
          <p:nvPr/>
        </p:nvCxnSpPr>
        <p:spPr>
          <a:xfrm>
            <a:off x="1260826" y="3418962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7F9-27D6-42D3-8553-73B405C25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8" y="2393864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068E-1772-4C5B-844C-98F5C5A307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95" y="2880574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37328-F460-4BEB-90F3-3EBFE4883604}"/>
              </a:ext>
            </a:extLst>
          </p:cNvPr>
          <p:cNvSpPr txBox="1"/>
          <p:nvPr/>
        </p:nvSpPr>
        <p:spPr>
          <a:xfrm>
            <a:off x="1104900" y="5289728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DE325-1FA6-448F-AC59-63FE8B8D43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6" y="5392574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EC8A-48F8-4CF3-8196-AD33D14F1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61" y="5380034"/>
            <a:ext cx="2650998" cy="3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8D76-A38F-47A2-A043-6364CD13E87D}"/>
              </a:ext>
            </a:extLst>
          </p:cNvPr>
          <p:cNvSpPr txBox="1"/>
          <p:nvPr/>
        </p:nvSpPr>
        <p:spPr>
          <a:xfrm>
            <a:off x="1541956" y="428973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F6F40-D8C6-442A-9010-1F198D669B6C}"/>
              </a:ext>
            </a:extLst>
          </p:cNvPr>
          <p:cNvGrpSpPr/>
          <p:nvPr/>
        </p:nvGrpSpPr>
        <p:grpSpPr>
          <a:xfrm>
            <a:off x="1332235" y="2472709"/>
            <a:ext cx="1814029" cy="1829875"/>
            <a:chOff x="812855" y="1212320"/>
            <a:chExt cx="1814029" cy="18298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A7636-4F83-4278-BBF6-32CB1AC07D2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76F9-4484-4A26-954B-1C18FBA1BA1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A8069-E388-4088-B0E6-5E0B5C805ED4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D86C3A-41E1-4996-800E-5BE656AF09ED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7502EB-DC41-4278-A54F-2C5CE9EEB7C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A64CA-8042-4A0F-A553-602DAB9833EC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6F866B-F98B-4109-9574-7097B1D11313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204575-CAEF-434C-AB2D-7A31D15B45CD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9E8292F-CE03-42A3-91A0-DC7F61EACC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41F5348-960C-4360-A4C6-7CC78D7F671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E8FA6CC2-5545-40AE-9D3A-9989F5C11044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95C5A63A-2A82-4DDC-838B-F8AFFA5D5AB6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7597D166-6D1D-4C64-B09D-61A234D2AD8C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836E8CC-8EDC-4FB8-85C5-E107D8BBE08E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835F3-156C-42D7-8C0E-C216BA39437F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3D5C61-9DF3-4213-983B-B39DA081749A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9AB4B6-4158-4EA1-BEBE-20B8EAABBBB2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C517F6-98D0-460F-A178-16275E3DAD05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875F3C16-BD2A-44EF-9338-75455E0026E7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878A3921-8ED8-4F8B-A896-BC4B80E096A7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793633B-8023-445E-A858-F8D1321E13F8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69A4C88-6E06-453E-8BAF-6FF197C2D26E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28EB489C-CDE4-4DE3-B597-10E0835CDE2C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DCC1B47-8281-4498-BEAF-481521EF1884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64BB2DB-5674-4F70-85D8-59B935A00CEC}"/>
              </a:ext>
            </a:extLst>
          </p:cNvPr>
          <p:cNvSpPr txBox="1"/>
          <p:nvPr/>
        </p:nvSpPr>
        <p:spPr>
          <a:xfrm>
            <a:off x="2718234" y="3402690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3471D-786E-4A3B-83B2-0B8A90AF9D24}"/>
              </a:ext>
            </a:extLst>
          </p:cNvPr>
          <p:cNvCxnSpPr/>
          <p:nvPr/>
        </p:nvCxnSpPr>
        <p:spPr>
          <a:xfrm rot="16200000">
            <a:off x="2803964" y="341082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A9F41-7526-4705-A91D-8EB7BE9414C8}"/>
              </a:ext>
            </a:extLst>
          </p:cNvPr>
          <p:cNvCxnSpPr/>
          <p:nvPr/>
        </p:nvCxnSpPr>
        <p:spPr>
          <a:xfrm rot="16200000">
            <a:off x="1668257" y="341271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B87F13-EFB6-47D7-B55F-BE43D802693B}"/>
              </a:ext>
            </a:extLst>
          </p:cNvPr>
          <p:cNvSpPr txBox="1"/>
          <p:nvPr/>
        </p:nvSpPr>
        <p:spPr>
          <a:xfrm>
            <a:off x="1568990" y="341924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ECFB-6BDF-47B2-8F12-FD62F0018D02}"/>
              </a:ext>
            </a:extLst>
          </p:cNvPr>
          <p:cNvSpPr txBox="1"/>
          <p:nvPr/>
        </p:nvSpPr>
        <p:spPr>
          <a:xfrm>
            <a:off x="2015557" y="3842772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77D22-9444-4B21-ABC5-574444C21320}"/>
              </a:ext>
            </a:extLst>
          </p:cNvPr>
          <p:cNvCxnSpPr/>
          <p:nvPr/>
        </p:nvCxnSpPr>
        <p:spPr>
          <a:xfrm>
            <a:off x="2250714" y="395198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D8445A-2B60-4070-8228-D0683326D647}"/>
              </a:ext>
            </a:extLst>
          </p:cNvPr>
          <p:cNvCxnSpPr/>
          <p:nvPr/>
        </p:nvCxnSpPr>
        <p:spPr>
          <a:xfrm>
            <a:off x="2250714" y="285217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C5A615-3514-486C-93FF-2D6550657109}"/>
              </a:ext>
            </a:extLst>
          </p:cNvPr>
          <p:cNvSpPr txBox="1"/>
          <p:nvPr/>
        </p:nvSpPr>
        <p:spPr>
          <a:xfrm>
            <a:off x="2041611" y="2722807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67455-DB89-46D4-9170-17F461863CC1}"/>
              </a:ext>
            </a:extLst>
          </p:cNvPr>
          <p:cNvSpPr txBox="1"/>
          <p:nvPr/>
        </p:nvSpPr>
        <p:spPr>
          <a:xfrm>
            <a:off x="4110878" y="39157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Suppose </a:t>
            </a:r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A5930-34DF-48DB-848E-32D27E73E858}"/>
              </a:ext>
            </a:extLst>
          </p:cNvPr>
          <p:cNvSpPr txBox="1"/>
          <p:nvPr/>
        </p:nvSpPr>
        <p:spPr>
          <a:xfrm>
            <a:off x="261254" y="2258563"/>
            <a:ext cx="17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^2+ 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^2 = 1</a:t>
            </a:r>
          </a:p>
        </p:txBody>
      </p:sp>
    </p:spTree>
    <p:extLst>
      <p:ext uri="{BB962C8B-B14F-4D97-AF65-F5344CB8AC3E}">
        <p14:creationId xmlns:p14="http://schemas.microsoft.com/office/powerpoint/2010/main" val="25511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49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4483</TotalTime>
  <Words>425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Symbol</vt:lpstr>
      <vt:lpstr>Calibri</vt:lpstr>
      <vt:lpstr>Arial</vt:lpstr>
      <vt:lpstr>Calibri Light</vt:lpstr>
      <vt:lpstr>Office Theme</vt:lpstr>
      <vt:lpstr>AIM-AHEAD Introductory Courses in AI/ML Concepts</vt:lpstr>
      <vt:lpstr>Logistic Regression: Hypothesis Representation</vt:lpstr>
      <vt:lpstr>Logistic Regression Model: Sigmoid function</vt:lpstr>
      <vt:lpstr>Logistic Regression: Thresholding h(x)</vt:lpstr>
      <vt:lpstr>Logistic Regression: Thresholding h(x)</vt:lpstr>
      <vt:lpstr>Decision Boundary</vt:lpstr>
      <vt:lpstr>PowerPoint Presentation</vt:lpstr>
      <vt:lpstr>Non-linear decision boundaries</vt:lpstr>
      <vt:lpstr>Polynomial Features</vt:lpstr>
      <vt:lpstr>More complex boundaries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10</cp:revision>
  <dcterms:created xsi:type="dcterms:W3CDTF">2022-11-15T15:20:37Z</dcterms:created>
  <dcterms:modified xsi:type="dcterms:W3CDTF">2023-01-06T17:41:14Z</dcterms:modified>
</cp:coreProperties>
</file>