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018" r:id="rId3"/>
    <p:sldId id="1965" r:id="rId4"/>
    <p:sldId id="2016" r:id="rId5"/>
    <p:sldId id="1967" r:id="rId6"/>
    <p:sldId id="1968" r:id="rId7"/>
    <p:sldId id="1970" r:id="rId8"/>
    <p:sldId id="1971" r:id="rId9"/>
    <p:sldId id="19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7BA16-693B-49DC-B4FA-AF7A11A8ED4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2EA0D-22F4-4AFD-9B05-B1DF3425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B4358-7947-418D-9893-A52EF810C4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B4358-7947-418D-9893-A52EF810C4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B4358-7947-418D-9893-A52EF810C4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5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FC70-667C-474B-9C86-A5CA27EF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E0E7-5065-457D-9E95-A0948855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6FC5-A3F7-4794-8C01-463056C1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3CA9-7547-4646-8213-A7CC9045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81F7-121A-4A7B-965C-75F6FAD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C478-FD02-4B38-8DC5-B97386B1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EE02D-D357-4E9C-82EA-580B0D19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6883-F8E8-4C8C-9D83-7E978E3D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9831-3C8B-4303-8DF0-0453B3A5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E865-482E-4FB7-82CA-344143C2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D622E-EF7D-4B95-83FE-50D63808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86606-A278-441F-BF65-521EE0448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DD61-D4D1-41D6-BCDF-58F53F03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3793-B3F7-4255-9E17-6E98377F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5B6B-0E2B-4526-B449-89A49ED9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F869-1DEB-43AA-8959-E67D5EDA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3E9C-1121-4F5D-A993-570EF6CE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2F28-9617-41FF-A05A-E481E242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F652-3094-4E7D-8FAA-40A8592E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2806-2A44-4AD4-BDAA-A1068E47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DA60-F1FB-4B06-AF92-49FB797D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06540-E78C-46E6-AB32-91E5F267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0E9BF-E1B6-44A1-A31D-BED1BDEF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C6F3-B495-49F4-AF91-B81FDCA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E864-230B-4EBC-9828-1C65DC28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DE1D-64E1-4219-80FC-B610B19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476E-9814-4DC4-A6A4-F4AC30DB9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0E1FD-7620-4995-B51C-3313DB63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E30D-E11E-4D58-AA68-DA86FEC2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3384-7E91-49CF-9BF2-1E72C25D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DD198-1C8E-4C5A-A1CF-27720791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6DA-B530-4393-BD19-0E0E5E0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4D36-73C8-4F3D-9E0B-321C820F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4D51-8157-4955-99D0-AC12AE5E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2CD48-EC7B-4912-9944-397693153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1940E-15F3-4257-B92F-BA6C38232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36C2E-A26A-49CC-80C4-2F8ACC0F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F5374-1F22-470B-81B1-998B5861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549AF-6420-4CC1-B1FB-66C97D98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3D8C-B9EA-4735-821F-5784895A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3C9D7-B30A-4B2C-BF60-8F383B4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408FA-D3B9-4F14-A7FA-57D05320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44423-F1CE-4C70-8765-CD443B0F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3C2A-4ABA-4A25-9D1B-9ECE5847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C494D-86AD-450E-B9A5-2FC8DE4D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21D8C-13F5-4515-874B-2CC1CF0B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1F8D-4707-43B9-856E-AA43D747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047B-A60F-4979-92DA-18BA1657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4E626-5CAF-4B22-B667-F5D808978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1608A-E653-4D28-A0E9-84034DF7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1EEB-D4FC-4A35-AA3F-83C9E006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40AE-17CE-4A4C-AF3C-9A74BC06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B3D4-C0FA-4165-BAEF-2ACE2F3E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9CDD-563F-49D7-84E3-7149E5D6A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DBE1-38EC-4C5C-9F94-9CBE8361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A21A-8281-41A3-A6B0-68D472D0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4303-24EA-4584-8F43-585D5F7C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4307E-22A4-47C7-8FBA-8F18CEEB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60A58-620D-4E20-A417-C04CEE37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990E9-C8EE-42A8-AF07-3C6869BD8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F4B8-755B-413C-85AC-1BADAD632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87E0-B200-42D7-BCB2-EBE26B33F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4853-8AE0-4510-B2FB-5AF0ACF94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1: Introduction to Classification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310183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Classification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Predicting Categorical Labels</a:t>
            </a:r>
          </a:p>
        </p:txBody>
      </p:sp>
    </p:spTree>
    <p:extLst>
      <p:ext uri="{BB962C8B-B14F-4D97-AF65-F5344CB8AC3E}">
        <p14:creationId xmlns:p14="http://schemas.microsoft.com/office/powerpoint/2010/main" val="323183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36C0E-01E1-4D5B-9ADC-F2746AE3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0855" cy="865159"/>
          </a:xfrm>
        </p:spPr>
        <p:txBody>
          <a:bodyPr>
            <a:normAutofit/>
          </a:bodyPr>
          <a:lstStyle/>
          <a:p>
            <a:r>
              <a:rPr lang="en-US" sz="3600" b="1" dirty="0"/>
              <a:t>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47EA8C-B9E0-42A2-A691-4D1C8AAC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5"/>
            <a:ext cx="10515600" cy="3070782"/>
          </a:xfrm>
        </p:spPr>
        <p:txBody>
          <a:bodyPr/>
          <a:lstStyle/>
          <a:p>
            <a:r>
              <a:rPr lang="en-US" sz="2600" i="1" dirty="0"/>
              <a:t>Predicting Categorial Values: Labels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Email: Spam / Not Spam?</a:t>
            </a:r>
          </a:p>
          <a:p>
            <a:pPr marL="0" indent="0">
              <a:buNone/>
            </a:pPr>
            <a:r>
              <a:rPr lang="en-US" sz="2600" dirty="0"/>
              <a:t>Online Transactions: Fraudulent (Yes / No)?</a:t>
            </a:r>
          </a:p>
          <a:p>
            <a:pPr marL="0" indent="0">
              <a:buNone/>
            </a:pPr>
            <a:r>
              <a:rPr lang="en-US" sz="2600" dirty="0"/>
              <a:t>Tumor: Malignant / Benign ?</a:t>
            </a:r>
          </a:p>
          <a:p>
            <a:pPr marL="0" indent="0">
              <a:buNone/>
            </a:pPr>
            <a:r>
              <a:rPr lang="en-US" sz="2600" dirty="0"/>
              <a:t>Patient: Dead/ Alive 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D34D8-3B0B-463C-A5E5-1A120A83D8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68" y="5076330"/>
            <a:ext cx="1729887" cy="426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D670E1-14EC-4D32-A330-1BF30E1ED645}"/>
              </a:ext>
            </a:extLst>
          </p:cNvPr>
          <p:cNvSpPr txBox="1"/>
          <p:nvPr/>
        </p:nvSpPr>
        <p:spPr>
          <a:xfrm>
            <a:off x="4687481" y="4821544"/>
            <a:ext cx="59003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0: “Negative Class” (e.g., benign tumor)</a:t>
            </a:r>
          </a:p>
          <a:p>
            <a:r>
              <a:rPr lang="en-US" sz="300" dirty="0"/>
              <a:t> </a:t>
            </a:r>
            <a:endParaRPr lang="en-US" sz="2400" dirty="0"/>
          </a:p>
          <a:p>
            <a:r>
              <a:rPr lang="en-US" sz="2400" dirty="0"/>
              <a:t>1: “Positive Class” (e.g., malignant tumor)</a:t>
            </a:r>
          </a:p>
        </p:txBody>
      </p:sp>
    </p:spTree>
    <p:extLst>
      <p:ext uri="{BB962C8B-B14F-4D97-AF65-F5344CB8AC3E}">
        <p14:creationId xmlns:p14="http://schemas.microsoft.com/office/powerpoint/2010/main" val="345676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9BF1-4523-4E74-90C2-45D97E4D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 function: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9258A-7192-4E84-946F-7E549B31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82" y="1565789"/>
            <a:ext cx="8896350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BDB463-DD08-4B28-8860-D418ED13E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9661"/>
            <a:ext cx="10210800" cy="86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1BC117-FB9F-4027-9DE2-12827E7BD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" y="4319029"/>
            <a:ext cx="10687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Example: Tumor Classification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B5B795-E999-417D-9E75-B3CD86C405ED}"/>
              </a:ext>
            </a:extLst>
          </p:cNvPr>
          <p:cNvGrpSpPr/>
          <p:nvPr/>
        </p:nvGrpSpPr>
        <p:grpSpPr>
          <a:xfrm>
            <a:off x="547195" y="2192609"/>
            <a:ext cx="8335908" cy="2192027"/>
            <a:chOff x="547195" y="2192609"/>
            <a:chExt cx="8335908" cy="21920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10CE42-FFD7-4DC4-8019-E4B270991B23}"/>
                </a:ext>
              </a:extLst>
            </p:cNvPr>
            <p:cNvCxnSpPr/>
            <p:nvPr/>
          </p:nvCxnSpPr>
          <p:spPr>
            <a:xfrm>
              <a:off x="2128435" y="3786852"/>
              <a:ext cx="6754668" cy="5957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1A7145-90DF-438E-B9B4-14875D240237}"/>
                </a:ext>
              </a:extLst>
            </p:cNvPr>
            <p:cNvCxnSpPr/>
            <p:nvPr/>
          </p:nvCxnSpPr>
          <p:spPr>
            <a:xfrm flipV="1">
              <a:off x="2237869" y="2192609"/>
              <a:ext cx="0" cy="1946645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031836-1362-4B1D-A895-837B7F83C0B2}"/>
                </a:ext>
              </a:extLst>
            </p:cNvPr>
            <p:cNvCxnSpPr/>
            <p:nvPr/>
          </p:nvCxnSpPr>
          <p:spPr>
            <a:xfrm>
              <a:off x="2128435" y="3786852"/>
              <a:ext cx="36304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8D3CF-4AF1-4E70-8C69-2F54FC7A1842}"/>
                </a:ext>
              </a:extLst>
            </p:cNvPr>
            <p:cNvSpPr txBox="1"/>
            <p:nvPr/>
          </p:nvSpPr>
          <p:spPr>
            <a:xfrm>
              <a:off x="3426886" y="3984526"/>
              <a:ext cx="2835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Tumor Size (x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95D0CE7-11BA-41B0-AA25-124F6E38F4D9}"/>
                </a:ext>
              </a:extLst>
            </p:cNvPr>
            <p:cNvSpPr/>
            <p:nvPr/>
          </p:nvSpPr>
          <p:spPr>
            <a:xfrm rot="2734294">
              <a:off x="2383234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7D47A857-C2DE-42A6-B53F-FF71ED02A90C}"/>
                </a:ext>
              </a:extLst>
            </p:cNvPr>
            <p:cNvSpPr/>
            <p:nvPr/>
          </p:nvSpPr>
          <p:spPr>
            <a:xfrm rot="2734294">
              <a:off x="2688035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F455D7C5-BAEC-4CF8-B5F9-C5A245169CA9}"/>
                </a:ext>
              </a:extLst>
            </p:cNvPr>
            <p:cNvSpPr/>
            <p:nvPr/>
          </p:nvSpPr>
          <p:spPr>
            <a:xfrm rot="2734294">
              <a:off x="3009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B59115FA-A44F-483D-A8CC-D415E6F96578}"/>
                </a:ext>
              </a:extLst>
            </p:cNvPr>
            <p:cNvSpPr/>
            <p:nvPr/>
          </p:nvSpPr>
          <p:spPr>
            <a:xfrm rot="2734294">
              <a:off x="3390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FDA131DC-A89E-48AD-9312-BBDD33D92E5D}"/>
                </a:ext>
              </a:extLst>
            </p:cNvPr>
            <p:cNvSpPr/>
            <p:nvPr/>
          </p:nvSpPr>
          <p:spPr>
            <a:xfrm rot="2734294">
              <a:off x="41358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825A2E6E-9040-40B2-8A6F-C696B88F8E83}"/>
                </a:ext>
              </a:extLst>
            </p:cNvPr>
            <p:cNvSpPr/>
            <p:nvPr/>
          </p:nvSpPr>
          <p:spPr>
            <a:xfrm rot="2734294">
              <a:off x="4533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31DF046C-34FF-493A-9181-7A7D21615874}"/>
                </a:ext>
              </a:extLst>
            </p:cNvPr>
            <p:cNvSpPr/>
            <p:nvPr/>
          </p:nvSpPr>
          <p:spPr>
            <a:xfrm rot="2734294">
              <a:off x="4914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F17D35C3-FA00-48CA-A247-9E2A7E0DFC25}"/>
                </a:ext>
              </a:extLst>
            </p:cNvPr>
            <p:cNvSpPr/>
            <p:nvPr/>
          </p:nvSpPr>
          <p:spPr>
            <a:xfrm rot="2734294">
              <a:off x="53550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94B452-0F58-42B8-B21D-D0289C139D25}"/>
                </a:ext>
              </a:extLst>
            </p:cNvPr>
            <p:cNvCxnSpPr/>
            <p:nvPr/>
          </p:nvCxnSpPr>
          <p:spPr>
            <a:xfrm>
              <a:off x="2128435" y="2527115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28145-3851-42BB-8874-7779A8F1F7EE}"/>
                </a:ext>
              </a:extLst>
            </p:cNvPr>
            <p:cNvSpPr txBox="1"/>
            <p:nvPr/>
          </p:nvSpPr>
          <p:spPr>
            <a:xfrm>
              <a:off x="1395136" y="2333134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(Yes)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D14641-78DC-47C3-A31B-F8B3BCFF81CC}"/>
                </a:ext>
              </a:extLst>
            </p:cNvPr>
            <p:cNvSpPr txBox="1"/>
            <p:nvPr/>
          </p:nvSpPr>
          <p:spPr>
            <a:xfrm>
              <a:off x="1395135" y="3587959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(No)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F9DFB-A3BF-44BD-875A-EB78D2B8EE1A}"/>
                </a:ext>
              </a:extLst>
            </p:cNvPr>
            <p:cNvSpPr txBox="1"/>
            <p:nvPr/>
          </p:nvSpPr>
          <p:spPr>
            <a:xfrm>
              <a:off x="547195" y="2941306"/>
              <a:ext cx="169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y=Malignant ?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A4402C-125D-4CE6-AB55-6A8649BD7E19}"/>
              </a:ext>
            </a:extLst>
          </p:cNvPr>
          <p:cNvSpPr txBox="1"/>
          <p:nvPr/>
        </p:nvSpPr>
        <p:spPr>
          <a:xfrm>
            <a:off x="1392301" y="4576353"/>
            <a:ext cx="73021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dataset for classifying tumors, where:</a:t>
            </a:r>
          </a:p>
          <a:p>
            <a:endParaRPr lang="en-US" baseline="-25000" dirty="0"/>
          </a:p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dirty="0"/>
              <a:t> is a feature : Tumor Size</a:t>
            </a:r>
          </a:p>
          <a:p>
            <a:r>
              <a:rPr lang="en-US" b="1" dirty="0"/>
              <a:t>y </a:t>
            </a:r>
            <a:r>
              <a:rPr lang="en-US" dirty="0"/>
              <a:t>is the label : 1 (malignant), 0 (not malignant/benign)</a:t>
            </a:r>
          </a:p>
          <a:p>
            <a:endParaRPr lang="en-US" dirty="0"/>
          </a:p>
          <a:p>
            <a:r>
              <a:rPr lang="en-US" i="1" dirty="0"/>
              <a:t>Can we use linear regression hypothesis?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3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Tumor Classification: Linear Regression?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B5B795-E999-417D-9E75-B3CD86C405ED}"/>
              </a:ext>
            </a:extLst>
          </p:cNvPr>
          <p:cNvGrpSpPr/>
          <p:nvPr/>
        </p:nvGrpSpPr>
        <p:grpSpPr>
          <a:xfrm>
            <a:off x="547195" y="2192609"/>
            <a:ext cx="8335908" cy="2192027"/>
            <a:chOff x="547195" y="2192609"/>
            <a:chExt cx="8335908" cy="21920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10CE42-FFD7-4DC4-8019-E4B270991B23}"/>
                </a:ext>
              </a:extLst>
            </p:cNvPr>
            <p:cNvCxnSpPr/>
            <p:nvPr/>
          </p:nvCxnSpPr>
          <p:spPr>
            <a:xfrm>
              <a:off x="2128435" y="3786852"/>
              <a:ext cx="6754668" cy="5957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1A7145-90DF-438E-B9B4-14875D240237}"/>
                </a:ext>
              </a:extLst>
            </p:cNvPr>
            <p:cNvCxnSpPr/>
            <p:nvPr/>
          </p:nvCxnSpPr>
          <p:spPr>
            <a:xfrm flipV="1">
              <a:off x="2237869" y="2192609"/>
              <a:ext cx="0" cy="1946645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031836-1362-4B1D-A895-837B7F83C0B2}"/>
                </a:ext>
              </a:extLst>
            </p:cNvPr>
            <p:cNvCxnSpPr/>
            <p:nvPr/>
          </p:nvCxnSpPr>
          <p:spPr>
            <a:xfrm>
              <a:off x="2128435" y="3786852"/>
              <a:ext cx="36304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8D3CF-4AF1-4E70-8C69-2F54FC7A1842}"/>
                </a:ext>
              </a:extLst>
            </p:cNvPr>
            <p:cNvSpPr txBox="1"/>
            <p:nvPr/>
          </p:nvSpPr>
          <p:spPr>
            <a:xfrm>
              <a:off x="3426886" y="3984526"/>
              <a:ext cx="2835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Tumor Size (x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95D0CE7-11BA-41B0-AA25-124F6E38F4D9}"/>
                </a:ext>
              </a:extLst>
            </p:cNvPr>
            <p:cNvSpPr/>
            <p:nvPr/>
          </p:nvSpPr>
          <p:spPr>
            <a:xfrm rot="2734294">
              <a:off x="2383234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7D47A857-C2DE-42A6-B53F-FF71ED02A90C}"/>
                </a:ext>
              </a:extLst>
            </p:cNvPr>
            <p:cNvSpPr/>
            <p:nvPr/>
          </p:nvSpPr>
          <p:spPr>
            <a:xfrm rot="2734294">
              <a:off x="2688035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F455D7C5-BAEC-4CF8-B5F9-C5A245169CA9}"/>
                </a:ext>
              </a:extLst>
            </p:cNvPr>
            <p:cNvSpPr/>
            <p:nvPr/>
          </p:nvSpPr>
          <p:spPr>
            <a:xfrm rot="2734294">
              <a:off x="3009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B59115FA-A44F-483D-A8CC-D415E6F96578}"/>
                </a:ext>
              </a:extLst>
            </p:cNvPr>
            <p:cNvSpPr/>
            <p:nvPr/>
          </p:nvSpPr>
          <p:spPr>
            <a:xfrm rot="2734294">
              <a:off x="3390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FDA131DC-A89E-48AD-9312-BBDD33D92E5D}"/>
                </a:ext>
              </a:extLst>
            </p:cNvPr>
            <p:cNvSpPr/>
            <p:nvPr/>
          </p:nvSpPr>
          <p:spPr>
            <a:xfrm rot="2734294">
              <a:off x="41358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825A2E6E-9040-40B2-8A6F-C696B88F8E83}"/>
                </a:ext>
              </a:extLst>
            </p:cNvPr>
            <p:cNvSpPr/>
            <p:nvPr/>
          </p:nvSpPr>
          <p:spPr>
            <a:xfrm rot="2734294">
              <a:off x="4533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31DF046C-34FF-493A-9181-7A7D21615874}"/>
                </a:ext>
              </a:extLst>
            </p:cNvPr>
            <p:cNvSpPr/>
            <p:nvPr/>
          </p:nvSpPr>
          <p:spPr>
            <a:xfrm rot="2734294">
              <a:off x="4914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F17D35C3-FA00-48CA-A247-9E2A7E0DFC25}"/>
                </a:ext>
              </a:extLst>
            </p:cNvPr>
            <p:cNvSpPr/>
            <p:nvPr/>
          </p:nvSpPr>
          <p:spPr>
            <a:xfrm rot="2734294">
              <a:off x="53550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94B452-0F58-42B8-B21D-D0289C139D25}"/>
                </a:ext>
              </a:extLst>
            </p:cNvPr>
            <p:cNvCxnSpPr/>
            <p:nvPr/>
          </p:nvCxnSpPr>
          <p:spPr>
            <a:xfrm>
              <a:off x="2128435" y="2527115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28145-3851-42BB-8874-7779A8F1F7EE}"/>
                </a:ext>
              </a:extLst>
            </p:cNvPr>
            <p:cNvSpPr txBox="1"/>
            <p:nvPr/>
          </p:nvSpPr>
          <p:spPr>
            <a:xfrm>
              <a:off x="1395136" y="2333134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(Yes)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D14641-78DC-47C3-A31B-F8B3BCFF81CC}"/>
                </a:ext>
              </a:extLst>
            </p:cNvPr>
            <p:cNvSpPr txBox="1"/>
            <p:nvPr/>
          </p:nvSpPr>
          <p:spPr>
            <a:xfrm>
              <a:off x="1395135" y="3587959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(No)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F9DFB-A3BF-44BD-875A-EB78D2B8EE1A}"/>
                </a:ext>
              </a:extLst>
            </p:cNvPr>
            <p:cNvSpPr txBox="1"/>
            <p:nvPr/>
          </p:nvSpPr>
          <p:spPr>
            <a:xfrm>
              <a:off x="547195" y="2941306"/>
              <a:ext cx="169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y=Malignant ?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A4402C-125D-4CE6-AB55-6A8649BD7E19}"/>
              </a:ext>
            </a:extLst>
          </p:cNvPr>
          <p:cNvSpPr txBox="1"/>
          <p:nvPr/>
        </p:nvSpPr>
        <p:spPr>
          <a:xfrm>
            <a:off x="163780" y="4628527"/>
            <a:ext cx="11586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can fit a </a:t>
            </a:r>
            <a:r>
              <a:rPr lang="en-US" sz="2200" b="1" dirty="0"/>
              <a:t>line</a:t>
            </a:r>
            <a:r>
              <a:rPr lang="en-US" sz="2200" dirty="0"/>
              <a:t> describing the relationship between tumor size (x1) and the malignant? label (y) like linear regression. </a:t>
            </a:r>
          </a:p>
          <a:p>
            <a:endParaRPr lang="en-US" sz="2200" dirty="0"/>
          </a:p>
          <a:p>
            <a:r>
              <a:rPr lang="en-US" sz="2200" dirty="0"/>
              <a:t>This described by the hypothesis function </a:t>
            </a:r>
            <a:r>
              <a:rPr lang="en-US" sz="2200" b="1" dirty="0">
                <a:solidFill>
                  <a:schemeClr val="accent1"/>
                </a:solidFill>
              </a:rPr>
              <a:t>h(x) = </a:t>
            </a:r>
            <a:r>
              <a:rPr lang="en-US" sz="2200" b="1" dirty="0" err="1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-US" sz="2200" b="1" baseline="30000" dirty="0" err="1">
                <a:solidFill>
                  <a:schemeClr val="accent1"/>
                </a:solidFill>
              </a:rPr>
              <a:t>T</a:t>
            </a:r>
            <a:r>
              <a:rPr lang="en-US" sz="2200" b="1" dirty="0" err="1">
                <a:solidFill>
                  <a:schemeClr val="accent1"/>
                </a:solidFill>
              </a:rPr>
              <a:t>x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D233E8-90E1-4BC1-8192-DA2C61F341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027" y="1727386"/>
            <a:ext cx="678942" cy="30632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0B827F-01EE-4EE3-B125-72FD2DA9E488}"/>
              </a:ext>
            </a:extLst>
          </p:cNvPr>
          <p:cNvCxnSpPr>
            <a:cxnSpLocks/>
          </p:cNvCxnSpPr>
          <p:nvPr/>
        </p:nvCxnSpPr>
        <p:spPr>
          <a:xfrm flipV="1">
            <a:off x="1864209" y="1684887"/>
            <a:ext cx="4553216" cy="2499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47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Tumor Classification: Linear Regression?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B5B795-E999-417D-9E75-B3CD86C405ED}"/>
              </a:ext>
            </a:extLst>
          </p:cNvPr>
          <p:cNvGrpSpPr/>
          <p:nvPr/>
        </p:nvGrpSpPr>
        <p:grpSpPr>
          <a:xfrm>
            <a:off x="547195" y="2192609"/>
            <a:ext cx="8335908" cy="2192027"/>
            <a:chOff x="547195" y="2192609"/>
            <a:chExt cx="8335908" cy="21920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10CE42-FFD7-4DC4-8019-E4B270991B23}"/>
                </a:ext>
              </a:extLst>
            </p:cNvPr>
            <p:cNvCxnSpPr/>
            <p:nvPr/>
          </p:nvCxnSpPr>
          <p:spPr>
            <a:xfrm>
              <a:off x="2128435" y="3786852"/>
              <a:ext cx="6754668" cy="5957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1A7145-90DF-438E-B9B4-14875D240237}"/>
                </a:ext>
              </a:extLst>
            </p:cNvPr>
            <p:cNvCxnSpPr/>
            <p:nvPr/>
          </p:nvCxnSpPr>
          <p:spPr>
            <a:xfrm flipV="1">
              <a:off x="2237869" y="2192609"/>
              <a:ext cx="0" cy="1946645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031836-1362-4B1D-A895-837B7F83C0B2}"/>
                </a:ext>
              </a:extLst>
            </p:cNvPr>
            <p:cNvCxnSpPr/>
            <p:nvPr/>
          </p:nvCxnSpPr>
          <p:spPr>
            <a:xfrm>
              <a:off x="2128435" y="3786852"/>
              <a:ext cx="36304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8D3CF-4AF1-4E70-8C69-2F54FC7A1842}"/>
                </a:ext>
              </a:extLst>
            </p:cNvPr>
            <p:cNvSpPr txBox="1"/>
            <p:nvPr/>
          </p:nvSpPr>
          <p:spPr>
            <a:xfrm>
              <a:off x="3426886" y="3984526"/>
              <a:ext cx="2835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Tumor Size (x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95D0CE7-11BA-41B0-AA25-124F6E38F4D9}"/>
                </a:ext>
              </a:extLst>
            </p:cNvPr>
            <p:cNvSpPr/>
            <p:nvPr/>
          </p:nvSpPr>
          <p:spPr>
            <a:xfrm rot="2734294">
              <a:off x="2383234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7D47A857-C2DE-42A6-B53F-FF71ED02A90C}"/>
                </a:ext>
              </a:extLst>
            </p:cNvPr>
            <p:cNvSpPr/>
            <p:nvPr/>
          </p:nvSpPr>
          <p:spPr>
            <a:xfrm rot="2734294">
              <a:off x="2688035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F455D7C5-BAEC-4CF8-B5F9-C5A245169CA9}"/>
                </a:ext>
              </a:extLst>
            </p:cNvPr>
            <p:cNvSpPr/>
            <p:nvPr/>
          </p:nvSpPr>
          <p:spPr>
            <a:xfrm rot="2734294">
              <a:off x="3009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B59115FA-A44F-483D-A8CC-D415E6F96578}"/>
                </a:ext>
              </a:extLst>
            </p:cNvPr>
            <p:cNvSpPr/>
            <p:nvPr/>
          </p:nvSpPr>
          <p:spPr>
            <a:xfrm rot="2734294">
              <a:off x="3390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FDA131DC-A89E-48AD-9312-BBDD33D92E5D}"/>
                </a:ext>
              </a:extLst>
            </p:cNvPr>
            <p:cNvSpPr/>
            <p:nvPr/>
          </p:nvSpPr>
          <p:spPr>
            <a:xfrm rot="2734294">
              <a:off x="41358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825A2E6E-9040-40B2-8A6F-C696B88F8E83}"/>
                </a:ext>
              </a:extLst>
            </p:cNvPr>
            <p:cNvSpPr/>
            <p:nvPr/>
          </p:nvSpPr>
          <p:spPr>
            <a:xfrm rot="2734294">
              <a:off x="4533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31DF046C-34FF-493A-9181-7A7D21615874}"/>
                </a:ext>
              </a:extLst>
            </p:cNvPr>
            <p:cNvSpPr/>
            <p:nvPr/>
          </p:nvSpPr>
          <p:spPr>
            <a:xfrm rot="2734294">
              <a:off x="4914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F17D35C3-FA00-48CA-A247-9E2A7E0DFC25}"/>
                </a:ext>
              </a:extLst>
            </p:cNvPr>
            <p:cNvSpPr/>
            <p:nvPr/>
          </p:nvSpPr>
          <p:spPr>
            <a:xfrm rot="2734294">
              <a:off x="53550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94B452-0F58-42B8-B21D-D0289C139D25}"/>
                </a:ext>
              </a:extLst>
            </p:cNvPr>
            <p:cNvCxnSpPr/>
            <p:nvPr/>
          </p:nvCxnSpPr>
          <p:spPr>
            <a:xfrm>
              <a:off x="2128435" y="2527115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28145-3851-42BB-8874-7779A8F1F7EE}"/>
                </a:ext>
              </a:extLst>
            </p:cNvPr>
            <p:cNvSpPr txBox="1"/>
            <p:nvPr/>
          </p:nvSpPr>
          <p:spPr>
            <a:xfrm>
              <a:off x="1395136" y="2333134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(Yes)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D14641-78DC-47C3-A31B-F8B3BCFF81CC}"/>
                </a:ext>
              </a:extLst>
            </p:cNvPr>
            <p:cNvSpPr txBox="1"/>
            <p:nvPr/>
          </p:nvSpPr>
          <p:spPr>
            <a:xfrm>
              <a:off x="1395135" y="3587959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(No)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F9DFB-A3BF-44BD-875A-EB78D2B8EE1A}"/>
                </a:ext>
              </a:extLst>
            </p:cNvPr>
            <p:cNvSpPr txBox="1"/>
            <p:nvPr/>
          </p:nvSpPr>
          <p:spPr>
            <a:xfrm>
              <a:off x="547195" y="2941306"/>
              <a:ext cx="169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y=Malignant ?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A4402C-125D-4CE6-AB55-6A8649BD7E19}"/>
              </a:ext>
            </a:extLst>
          </p:cNvPr>
          <p:cNvSpPr txBox="1"/>
          <p:nvPr/>
        </p:nvSpPr>
        <p:spPr>
          <a:xfrm>
            <a:off x="667298" y="4459656"/>
            <a:ext cx="11586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Using a threshold value for h(x), we can classify malignant (1) or benign (0)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D233E8-90E1-4BC1-8192-DA2C61F341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300" y="2276857"/>
            <a:ext cx="678942" cy="30632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0B827F-01EE-4EE3-B125-72FD2DA9E488}"/>
              </a:ext>
            </a:extLst>
          </p:cNvPr>
          <p:cNvCxnSpPr>
            <a:cxnSpLocks/>
          </p:cNvCxnSpPr>
          <p:nvPr/>
        </p:nvCxnSpPr>
        <p:spPr>
          <a:xfrm flipV="1">
            <a:off x="1859641" y="2023809"/>
            <a:ext cx="4376338" cy="21934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2D53A8-A93A-47C7-AC53-2DBAA0BE17F0}"/>
              </a:ext>
            </a:extLst>
          </p:cNvPr>
          <p:cNvGrpSpPr/>
          <p:nvPr/>
        </p:nvGrpSpPr>
        <p:grpSpPr>
          <a:xfrm>
            <a:off x="1124269" y="5142814"/>
            <a:ext cx="5638800" cy="461665"/>
            <a:chOff x="2286000" y="2573982"/>
            <a:chExt cx="5638800" cy="4616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46A9D0-2DCD-4001-AB14-E55C63CDF30E}"/>
                </a:ext>
              </a:extLst>
            </p:cNvPr>
            <p:cNvSpPr txBox="1"/>
            <p:nvPr/>
          </p:nvSpPr>
          <p:spPr>
            <a:xfrm>
              <a:off x="2286000" y="2573982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Threshold classifier output             at 0.5: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F16C418-22F8-4E28-B464-612DE9F1F22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F556FD-B7D4-4A8E-B0EB-E38EFD409D09}"/>
              </a:ext>
            </a:extLst>
          </p:cNvPr>
          <p:cNvGrpSpPr/>
          <p:nvPr/>
        </p:nvGrpSpPr>
        <p:grpSpPr>
          <a:xfrm>
            <a:off x="2128435" y="5609507"/>
            <a:ext cx="5638800" cy="461665"/>
            <a:chOff x="1219200" y="3311247"/>
            <a:chExt cx="5638800" cy="46166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3EAC66-CD49-4F30-B41A-DD42AAB392D3}"/>
                </a:ext>
              </a:extLst>
            </p:cNvPr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1”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52C0950-A87D-405B-A8AA-DF68B18E3D6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4B5230-BF52-4A23-A380-062420863EEA}"/>
              </a:ext>
            </a:extLst>
          </p:cNvPr>
          <p:cNvGrpSpPr/>
          <p:nvPr/>
        </p:nvGrpSpPr>
        <p:grpSpPr>
          <a:xfrm>
            <a:off x="2149540" y="6294646"/>
            <a:ext cx="5638800" cy="461665"/>
            <a:chOff x="1219200" y="3849379"/>
            <a:chExt cx="5638800" cy="4616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D864F9-338D-4C08-92A9-6B72CAD90BFB}"/>
                </a:ext>
              </a:extLst>
            </p:cNvPr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0”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1870149-B092-47A4-9E7F-1CC7E717C95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2C8974-168E-43F1-88F1-209DEB34329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243075" y="3130448"/>
            <a:ext cx="1700594" cy="109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94F35C-26F0-410D-9897-C832E35BD328}"/>
              </a:ext>
            </a:extLst>
          </p:cNvPr>
          <p:cNvCxnSpPr>
            <a:cxnSpLocks/>
          </p:cNvCxnSpPr>
          <p:nvPr/>
        </p:nvCxnSpPr>
        <p:spPr>
          <a:xfrm>
            <a:off x="3943669" y="3130447"/>
            <a:ext cx="0" cy="7373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76F30F0E-1A95-489C-9684-0B3B06864452}"/>
              </a:ext>
            </a:extLst>
          </p:cNvPr>
          <p:cNvSpPr/>
          <p:nvPr/>
        </p:nvSpPr>
        <p:spPr>
          <a:xfrm>
            <a:off x="3906136" y="3094602"/>
            <a:ext cx="75066" cy="71688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75635F-CAAF-47A1-8B72-A9D9DF029B27}"/>
              </a:ext>
            </a:extLst>
          </p:cNvPr>
          <p:cNvSpPr txBox="1"/>
          <p:nvPr/>
        </p:nvSpPr>
        <p:spPr>
          <a:xfrm>
            <a:off x="2194550" y="27797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CD5C99-E347-4044-B6E3-6DF9E9A26F08}"/>
              </a:ext>
            </a:extLst>
          </p:cNvPr>
          <p:cNvCxnSpPr/>
          <p:nvPr/>
        </p:nvCxnSpPr>
        <p:spPr>
          <a:xfrm>
            <a:off x="3999907" y="3440251"/>
            <a:ext cx="86169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845CE2-285F-4148-8CCE-7E3F13740008}"/>
              </a:ext>
            </a:extLst>
          </p:cNvPr>
          <p:cNvCxnSpPr>
            <a:cxnSpLocks/>
          </p:cNvCxnSpPr>
          <p:nvPr/>
        </p:nvCxnSpPr>
        <p:spPr>
          <a:xfrm flipH="1">
            <a:off x="3033238" y="3437028"/>
            <a:ext cx="815017" cy="180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22D06B-57BE-47FD-B19B-4ACCEAC24A9A}"/>
              </a:ext>
            </a:extLst>
          </p:cNvPr>
          <p:cNvSpPr txBox="1"/>
          <p:nvPr/>
        </p:nvSpPr>
        <p:spPr>
          <a:xfrm>
            <a:off x="3078204" y="314136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A1D5C6-8B46-4332-A963-8243D53FFAEA}"/>
              </a:ext>
            </a:extLst>
          </p:cNvPr>
          <p:cNvSpPr txBox="1"/>
          <p:nvPr/>
        </p:nvSpPr>
        <p:spPr>
          <a:xfrm>
            <a:off x="4339993" y="309477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99B020-EE22-49DA-AD63-AA0961BE27EA}"/>
              </a:ext>
            </a:extLst>
          </p:cNvPr>
          <p:cNvSpPr txBox="1"/>
          <p:nvPr/>
        </p:nvSpPr>
        <p:spPr>
          <a:xfrm>
            <a:off x="9107424" y="5604479"/>
            <a:ext cx="200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 this a good idea?</a:t>
            </a:r>
          </a:p>
        </p:txBody>
      </p:sp>
    </p:spTree>
    <p:extLst>
      <p:ext uri="{BB962C8B-B14F-4D97-AF65-F5344CB8AC3E}">
        <p14:creationId xmlns:p14="http://schemas.microsoft.com/office/powerpoint/2010/main" val="73296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7" grpId="0"/>
      <p:bldP spid="4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Tumor Classification: Linear Regression?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B5B795-E999-417D-9E75-B3CD86C405ED}"/>
              </a:ext>
            </a:extLst>
          </p:cNvPr>
          <p:cNvGrpSpPr/>
          <p:nvPr/>
        </p:nvGrpSpPr>
        <p:grpSpPr>
          <a:xfrm>
            <a:off x="547195" y="2192609"/>
            <a:ext cx="8335908" cy="2192027"/>
            <a:chOff x="547195" y="2192609"/>
            <a:chExt cx="8335908" cy="21920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10CE42-FFD7-4DC4-8019-E4B270991B23}"/>
                </a:ext>
              </a:extLst>
            </p:cNvPr>
            <p:cNvCxnSpPr/>
            <p:nvPr/>
          </p:nvCxnSpPr>
          <p:spPr>
            <a:xfrm>
              <a:off x="2128435" y="3786852"/>
              <a:ext cx="6754668" cy="5957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1A7145-90DF-438E-B9B4-14875D240237}"/>
                </a:ext>
              </a:extLst>
            </p:cNvPr>
            <p:cNvCxnSpPr/>
            <p:nvPr/>
          </p:nvCxnSpPr>
          <p:spPr>
            <a:xfrm flipV="1">
              <a:off x="2237869" y="2192609"/>
              <a:ext cx="0" cy="1946645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031836-1362-4B1D-A895-837B7F83C0B2}"/>
                </a:ext>
              </a:extLst>
            </p:cNvPr>
            <p:cNvCxnSpPr/>
            <p:nvPr/>
          </p:nvCxnSpPr>
          <p:spPr>
            <a:xfrm>
              <a:off x="2128435" y="3786852"/>
              <a:ext cx="36304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8D3CF-4AF1-4E70-8C69-2F54FC7A1842}"/>
                </a:ext>
              </a:extLst>
            </p:cNvPr>
            <p:cNvSpPr txBox="1"/>
            <p:nvPr/>
          </p:nvSpPr>
          <p:spPr>
            <a:xfrm>
              <a:off x="3426886" y="3984526"/>
              <a:ext cx="2835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Tumor Size (x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95D0CE7-11BA-41B0-AA25-124F6E38F4D9}"/>
                </a:ext>
              </a:extLst>
            </p:cNvPr>
            <p:cNvSpPr/>
            <p:nvPr/>
          </p:nvSpPr>
          <p:spPr>
            <a:xfrm rot="2734294">
              <a:off x="2383234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7D47A857-C2DE-42A6-B53F-FF71ED02A90C}"/>
                </a:ext>
              </a:extLst>
            </p:cNvPr>
            <p:cNvSpPr/>
            <p:nvPr/>
          </p:nvSpPr>
          <p:spPr>
            <a:xfrm rot="2734294">
              <a:off x="2688035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F455D7C5-BAEC-4CF8-B5F9-C5A245169CA9}"/>
                </a:ext>
              </a:extLst>
            </p:cNvPr>
            <p:cNvSpPr/>
            <p:nvPr/>
          </p:nvSpPr>
          <p:spPr>
            <a:xfrm rot="2734294">
              <a:off x="3009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B59115FA-A44F-483D-A8CC-D415E6F96578}"/>
                </a:ext>
              </a:extLst>
            </p:cNvPr>
            <p:cNvSpPr/>
            <p:nvPr/>
          </p:nvSpPr>
          <p:spPr>
            <a:xfrm rot="2734294">
              <a:off x="3390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FDA131DC-A89E-48AD-9312-BBDD33D92E5D}"/>
                </a:ext>
              </a:extLst>
            </p:cNvPr>
            <p:cNvSpPr/>
            <p:nvPr/>
          </p:nvSpPr>
          <p:spPr>
            <a:xfrm rot="2734294">
              <a:off x="41358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825A2E6E-9040-40B2-8A6F-C696B88F8E83}"/>
                </a:ext>
              </a:extLst>
            </p:cNvPr>
            <p:cNvSpPr/>
            <p:nvPr/>
          </p:nvSpPr>
          <p:spPr>
            <a:xfrm rot="2734294">
              <a:off x="4533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31DF046C-34FF-493A-9181-7A7D21615874}"/>
                </a:ext>
              </a:extLst>
            </p:cNvPr>
            <p:cNvSpPr/>
            <p:nvPr/>
          </p:nvSpPr>
          <p:spPr>
            <a:xfrm rot="2734294">
              <a:off x="4914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F17D35C3-FA00-48CA-A247-9E2A7E0DFC25}"/>
                </a:ext>
              </a:extLst>
            </p:cNvPr>
            <p:cNvSpPr/>
            <p:nvPr/>
          </p:nvSpPr>
          <p:spPr>
            <a:xfrm rot="2734294">
              <a:off x="53550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94B452-0F58-42B8-B21D-D0289C139D25}"/>
                </a:ext>
              </a:extLst>
            </p:cNvPr>
            <p:cNvCxnSpPr/>
            <p:nvPr/>
          </p:nvCxnSpPr>
          <p:spPr>
            <a:xfrm>
              <a:off x="2128435" y="2527115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28145-3851-42BB-8874-7779A8F1F7EE}"/>
                </a:ext>
              </a:extLst>
            </p:cNvPr>
            <p:cNvSpPr txBox="1"/>
            <p:nvPr/>
          </p:nvSpPr>
          <p:spPr>
            <a:xfrm>
              <a:off x="1395136" y="2333134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(Yes)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D14641-78DC-47C3-A31B-F8B3BCFF81CC}"/>
                </a:ext>
              </a:extLst>
            </p:cNvPr>
            <p:cNvSpPr txBox="1"/>
            <p:nvPr/>
          </p:nvSpPr>
          <p:spPr>
            <a:xfrm>
              <a:off x="1395135" y="3587959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(No)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F9DFB-A3BF-44BD-875A-EB78D2B8EE1A}"/>
                </a:ext>
              </a:extLst>
            </p:cNvPr>
            <p:cNvSpPr txBox="1"/>
            <p:nvPr/>
          </p:nvSpPr>
          <p:spPr>
            <a:xfrm>
              <a:off x="547195" y="2941306"/>
              <a:ext cx="169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y=Malignant ?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8FD233E8-90E1-4BC1-8192-DA2C61F341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300" y="2276857"/>
            <a:ext cx="678942" cy="30632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0B827F-01EE-4EE3-B125-72FD2DA9E488}"/>
              </a:ext>
            </a:extLst>
          </p:cNvPr>
          <p:cNvCxnSpPr>
            <a:cxnSpLocks/>
          </p:cNvCxnSpPr>
          <p:nvPr/>
        </p:nvCxnSpPr>
        <p:spPr>
          <a:xfrm flipV="1">
            <a:off x="1859641" y="2023809"/>
            <a:ext cx="4376338" cy="21934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2C8974-168E-43F1-88F1-209DEB34329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243075" y="3105256"/>
            <a:ext cx="3014538" cy="3610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94F35C-26F0-410D-9897-C832E35BD328}"/>
              </a:ext>
            </a:extLst>
          </p:cNvPr>
          <p:cNvCxnSpPr>
            <a:cxnSpLocks/>
          </p:cNvCxnSpPr>
          <p:nvPr/>
        </p:nvCxnSpPr>
        <p:spPr>
          <a:xfrm>
            <a:off x="5225503" y="3165931"/>
            <a:ext cx="0" cy="7373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76F30F0E-1A95-489C-9684-0B3B06864452}"/>
              </a:ext>
            </a:extLst>
          </p:cNvPr>
          <p:cNvSpPr/>
          <p:nvPr/>
        </p:nvSpPr>
        <p:spPr>
          <a:xfrm>
            <a:off x="5197828" y="3058931"/>
            <a:ext cx="75066" cy="71688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75635F-CAAF-47A1-8B72-A9D9DF029B27}"/>
              </a:ext>
            </a:extLst>
          </p:cNvPr>
          <p:cNvSpPr txBox="1"/>
          <p:nvPr/>
        </p:nvSpPr>
        <p:spPr>
          <a:xfrm>
            <a:off x="2194550" y="27797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CD5C99-E347-4044-B6E3-6DF9E9A26F08}"/>
              </a:ext>
            </a:extLst>
          </p:cNvPr>
          <p:cNvCxnSpPr/>
          <p:nvPr/>
        </p:nvCxnSpPr>
        <p:spPr>
          <a:xfrm>
            <a:off x="5301703" y="3439135"/>
            <a:ext cx="86169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845CE2-285F-4148-8CCE-7E3F13740008}"/>
              </a:ext>
            </a:extLst>
          </p:cNvPr>
          <p:cNvCxnSpPr>
            <a:cxnSpLocks/>
          </p:cNvCxnSpPr>
          <p:nvPr/>
        </p:nvCxnSpPr>
        <p:spPr>
          <a:xfrm flipH="1">
            <a:off x="4164596" y="3400203"/>
            <a:ext cx="815017" cy="180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22D06B-57BE-47FD-B19B-4ACCEAC24A9A}"/>
              </a:ext>
            </a:extLst>
          </p:cNvPr>
          <p:cNvSpPr txBox="1"/>
          <p:nvPr/>
        </p:nvSpPr>
        <p:spPr>
          <a:xfrm>
            <a:off x="4339993" y="309263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A1D5C6-8B46-4332-A963-8243D53FFAEA}"/>
              </a:ext>
            </a:extLst>
          </p:cNvPr>
          <p:cNvSpPr txBox="1"/>
          <p:nvPr/>
        </p:nvSpPr>
        <p:spPr>
          <a:xfrm>
            <a:off x="5717284" y="309477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518BF5AD-4214-4BBC-A330-D748497AC128}"/>
              </a:ext>
            </a:extLst>
          </p:cNvPr>
          <p:cNvSpPr/>
          <p:nvPr/>
        </p:nvSpPr>
        <p:spPr>
          <a:xfrm rot="2734294">
            <a:off x="7856422" y="235736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8188E6-1A48-4F7D-B2B2-C3FD7E8919AE}"/>
              </a:ext>
            </a:extLst>
          </p:cNvPr>
          <p:cNvCxnSpPr>
            <a:cxnSpLocks/>
          </p:cNvCxnSpPr>
          <p:nvPr/>
        </p:nvCxnSpPr>
        <p:spPr>
          <a:xfrm flipV="1">
            <a:off x="1999488" y="2192609"/>
            <a:ext cx="5985708" cy="20342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01308F-4B57-4DFA-88CE-12E73D0C29C6}"/>
              </a:ext>
            </a:extLst>
          </p:cNvPr>
          <p:cNvSpPr txBox="1"/>
          <p:nvPr/>
        </p:nvSpPr>
        <p:spPr>
          <a:xfrm>
            <a:off x="838200" y="5205984"/>
            <a:ext cx="5699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 line sensitive: Add a new malignant point</a:t>
            </a:r>
          </a:p>
          <a:p>
            <a:endParaRPr lang="en-US" dirty="0"/>
          </a:p>
          <a:p>
            <a:r>
              <a:rPr lang="en-US" dirty="0"/>
              <a:t>The 0.5 threshold won’t work: misclassification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03127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Another issue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46"/>
            <a:ext cx="10515600" cy="1648848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Also… classification model should output 0 or 1.</a:t>
            </a:r>
          </a:p>
          <a:p>
            <a:endParaRPr lang="en-US" sz="2600" dirty="0"/>
          </a:p>
          <a:p>
            <a:r>
              <a:rPr lang="en-US" sz="2600" dirty="0"/>
              <a:t>Regression models provide output outside that range </a:t>
            </a:r>
          </a:p>
          <a:p>
            <a:pPr lvl="1"/>
            <a:r>
              <a:rPr lang="en-US" sz="2200" dirty="0"/>
              <a:t>Can range from – infinity to +infinity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6A7E4-F745-46BE-8312-DB32DFC9B5E0}"/>
              </a:ext>
            </a:extLst>
          </p:cNvPr>
          <p:cNvSpPr txBox="1"/>
          <p:nvPr/>
        </p:nvSpPr>
        <p:spPr>
          <a:xfrm>
            <a:off x="1053547" y="3192105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Classification:    y   =   0   or  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43B5B4-C2B4-463A-942D-DEC0CD3166A5}"/>
              </a:ext>
            </a:extLst>
          </p:cNvPr>
          <p:cNvGrpSpPr/>
          <p:nvPr/>
        </p:nvGrpSpPr>
        <p:grpSpPr>
          <a:xfrm>
            <a:off x="1899212" y="4112791"/>
            <a:ext cx="7841135" cy="584775"/>
            <a:chOff x="1671449" y="3253085"/>
            <a:chExt cx="7841135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E78D5F-74A5-4619-8F26-AB2A3B6ED7A7}"/>
                </a:ext>
              </a:extLst>
            </p:cNvPr>
            <p:cNvSpPr txBox="1"/>
            <p:nvPr/>
          </p:nvSpPr>
          <p:spPr>
            <a:xfrm>
              <a:off x="2743199" y="3253085"/>
              <a:ext cx="67693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can be &gt; 1 or &lt; 0 for linear regression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1FCA5B-27E4-49E5-8CDD-48BBB09EC07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89B983-31B2-4FEF-B03A-F1E8B4A47B3E}"/>
              </a:ext>
            </a:extLst>
          </p:cNvPr>
          <p:cNvGrpSpPr/>
          <p:nvPr/>
        </p:nvGrpSpPr>
        <p:grpSpPr>
          <a:xfrm>
            <a:off x="1053547" y="5369388"/>
            <a:ext cx="6311264" cy="584775"/>
            <a:chOff x="457200" y="2672775"/>
            <a:chExt cx="6311264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D17DD2-C7B4-4DE7-B06E-2B7BBFD8B81B}"/>
                </a:ext>
              </a:extLst>
            </p:cNvPr>
            <p:cNvSpPr txBox="1"/>
            <p:nvPr/>
          </p:nvSpPr>
          <p:spPr>
            <a:xfrm>
              <a:off x="457200" y="2672775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Logistic Regression: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28B98A-70CD-4530-B37D-D9B3A395CFC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080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396</Words>
  <Application>Microsoft Office PowerPoint</Application>
  <PresentationFormat>Widescreen</PresentationFormat>
  <Paragraphs>70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AIM-AHEAD Introductory Courses in AI/ML Concepts</vt:lpstr>
      <vt:lpstr>Classification </vt:lpstr>
      <vt:lpstr>Classification</vt:lpstr>
      <vt:lpstr>Hypothesis function: Notation</vt:lpstr>
      <vt:lpstr>Example: Tumor Classification</vt:lpstr>
      <vt:lpstr>Tumor Classification: Linear Regression?</vt:lpstr>
      <vt:lpstr>Tumor Classification: Linear Regression?</vt:lpstr>
      <vt:lpstr>Tumor Classification: Linear Regression?</vt:lpstr>
      <vt:lpstr>Another issue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D. McCoy</dc:creator>
  <cp:lastModifiedBy>Matthew D. McCoy</cp:lastModifiedBy>
  <cp:revision>3</cp:revision>
  <dcterms:created xsi:type="dcterms:W3CDTF">2022-11-15T15:20:37Z</dcterms:created>
  <dcterms:modified xsi:type="dcterms:W3CDTF">2022-12-13T16:50:00Z</dcterms:modified>
</cp:coreProperties>
</file>