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013" r:id="rId2"/>
    <p:sldId id="1988" r:id="rId3"/>
    <p:sldId id="1996" r:id="rId4"/>
    <p:sldId id="1998" r:id="rId5"/>
    <p:sldId id="1999" r:id="rId6"/>
    <p:sldId id="2001" r:id="rId7"/>
    <p:sldId id="2004" r:id="rId8"/>
    <p:sldId id="2006" r:id="rId9"/>
    <p:sldId id="2007" r:id="rId10"/>
    <p:sldId id="2008" r:id="rId11"/>
    <p:sldId id="2010" r:id="rId12"/>
    <p:sldId id="2011" r:id="rId13"/>
    <p:sldId id="2012" r:id="rId14"/>
    <p:sldId id="20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7BA16-693B-49DC-B4FA-AF7A11A8ED46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2EA0D-22F4-4AFD-9B05-B1DF34251A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6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FFC70-667C-474B-9C86-A5CA27EFEB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4E0E7-5065-457D-9E95-A09488550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26FC5-A3F7-4794-8C01-463056C13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C3CA9-7547-4646-8213-A7CC90454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981F7-121A-4A7B-965C-75F6FADE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27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C478-FD02-4B38-8DC5-B97386B13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EE02D-D357-4E9C-82EA-580B0D198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46883-F8E8-4C8C-9D83-7E978E3D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79831-3C8B-4303-8DF0-0453B3A5A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E865-482E-4FB7-82CA-344143C2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AD622E-EF7D-4B95-83FE-50D638081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86606-A278-441F-BF65-521EE0448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BDD61-D4D1-41D6-BCDF-58F53F03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63793-B3F7-4255-9E17-6E98377F9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15B6B-0E2B-4526-B449-89A49ED9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04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F869-1DEB-43AA-8959-E67D5EDA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43E9C-1121-4F5D-A993-570EF6CE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F2F28-9617-41FF-A05A-E481E242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4F652-3094-4E7D-8FAA-40A8592E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02806-2A44-4AD4-BDAA-A1068E47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08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DA60-F1FB-4B06-AF92-49FB797D1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06540-E78C-46E6-AB32-91E5F267F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0E9BF-E1B6-44A1-A31D-BED1BDEF4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1C6F3-B495-49F4-AF91-B81FDCA0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DE864-230B-4EBC-9828-1C65DC280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2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DE1D-64E1-4219-80FC-B610B1910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7476E-9814-4DC4-A6A4-F4AC30DB93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0E1FD-7620-4995-B51C-3313DB63D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AE30D-E11E-4D58-AA68-DA86FEC23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53384-7E91-49CF-9BF2-1E72C25D0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DD198-1C8E-4C5A-A1CF-27720791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27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76DA-B530-4393-BD19-0E0E5E00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94D36-73C8-4F3D-9E0B-321C820F2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54D51-8157-4955-99D0-AC12AE5E4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52CD48-EC7B-4912-9944-397693153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21940E-15F3-4257-B92F-BA6C38232B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36C2E-A26A-49CC-80C4-2F8ACC0F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F5374-1F22-470B-81B1-998B58612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B549AF-6420-4CC1-B1FB-66C97D98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03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73D8C-B9EA-4735-821F-5784895AD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D3C9D7-B30A-4B2C-BF60-8F383B49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408FA-D3B9-4F14-A7FA-57D053209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44423-F1CE-4C70-8765-CD443B0F5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33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C93C2A-4ABA-4A25-9D1B-9ECE5847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C494D-86AD-450E-B9A5-2FC8DE4D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21D8C-13F5-4515-874B-2CC1CF0BF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745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1F8D-4707-43B9-856E-AA43D747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C047B-A60F-4979-92DA-18BA1657D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4E626-5CAF-4B22-B667-F5D808978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1608A-E653-4D28-A0E9-84034DF7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BD1EEB-D4FC-4A35-AA3F-83C9E006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640AE-17CE-4A4C-AF3C-9A74BC06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BB3D4-C0FA-4165-BAEF-2ACE2F3EE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289CDD-563F-49D7-84E3-7149E5D6A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BDBE1-38EC-4C5C-9F94-9CBE8361D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4A21A-8281-41A3-A6B0-68D472D0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94303-24EA-4584-8F43-585D5F7C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4307E-22A4-47C7-8FBA-8F18CEEB7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16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60A58-620D-4E20-A417-C04CEE37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990E9-C8EE-42A8-AF07-3C6869BD8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2F4B8-755B-413C-85AC-1BADAD632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88A639-B81C-4455-ABEE-AAB245CF3941}" type="datetimeFigureOut">
              <a:rPr lang="en-US" smtClean="0"/>
              <a:t>12/13/2022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87E0-B200-42D7-BCB2-EBE26B33F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4853-8AE0-4510-B2FB-5AF0ACF942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CEE99-5670-4641-9E2E-2B4F393AD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56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E1C6FAD-F819-40BE-9402-81FBE98EF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61" y="127820"/>
            <a:ext cx="7075277" cy="46946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46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2238"/>
            <a:ext cx="9144000" cy="1655762"/>
          </a:xfrm>
        </p:spPr>
        <p:txBody>
          <a:bodyPr/>
          <a:lstStyle/>
          <a:p>
            <a:r>
              <a:rPr lang="en-US" dirty="0"/>
              <a:t>Module 1: Introduction to Classification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</p:spTree>
    <p:extLst>
      <p:ext uri="{BB962C8B-B14F-4D97-AF65-F5344CB8AC3E}">
        <p14:creationId xmlns:p14="http://schemas.microsoft.com/office/powerpoint/2010/main" val="692101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F1 score: Combination of Precision and Recall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38FAB-A2B4-4404-9092-EA953BB2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685047"/>
          </a:xfrm>
        </p:spPr>
        <p:txBody>
          <a:bodyPr>
            <a:normAutofit/>
          </a:bodyPr>
          <a:lstStyle/>
          <a:p>
            <a:r>
              <a:rPr lang="en-US" sz="2400" dirty="0"/>
              <a:t>To fully evaluate the effectiveness of a model, you must examine both precision and recall</a:t>
            </a:r>
          </a:p>
          <a:p>
            <a:endParaRPr lang="en-US" sz="2600" dirty="0"/>
          </a:p>
          <a:p>
            <a:r>
              <a:rPr lang="en-US" sz="2400" dirty="0"/>
              <a:t>Various metrics have been developed that rely on both precision (P) and recall (R).</a:t>
            </a:r>
          </a:p>
          <a:p>
            <a:endParaRPr lang="en-US" sz="2400" dirty="0"/>
          </a:p>
          <a:p>
            <a:r>
              <a:rPr lang="en-US" sz="2400" dirty="0"/>
              <a:t>F1 score, which is the harmonic mean of precision and recall.</a:t>
            </a:r>
          </a:p>
          <a:p>
            <a:pPr lvl="1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F1 score = 2*P*R / (P+R)</a:t>
            </a:r>
            <a:endParaRPr lang="en-US" sz="20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120251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Model comparison: Use Case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D784AE-9F9B-494B-B0C2-FA930A34BE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22847" y="1299412"/>
          <a:ext cx="4820891" cy="1896546"/>
        </p:xfrm>
        <a:graphic>
          <a:graphicData uri="http://schemas.openxmlformats.org/drawingml/2006/table">
            <a:tbl>
              <a:tblPr/>
              <a:tblGrid>
                <a:gridCol w="1199419">
                  <a:extLst>
                    <a:ext uri="{9D8B030D-6E8A-4147-A177-3AD203B41FA5}">
                      <a16:colId xmlns:a16="http://schemas.microsoft.com/office/drawing/2014/main" val="1329416207"/>
                    </a:ext>
                  </a:extLst>
                </a:gridCol>
                <a:gridCol w="1278322">
                  <a:extLst>
                    <a:ext uri="{9D8B030D-6E8A-4147-A177-3AD203B41FA5}">
                      <a16:colId xmlns:a16="http://schemas.microsoft.com/office/drawing/2014/main" val="1136713793"/>
                    </a:ext>
                  </a:extLst>
                </a:gridCol>
                <a:gridCol w="1143731">
                  <a:extLst>
                    <a:ext uri="{9D8B030D-6E8A-4147-A177-3AD203B41FA5}">
                      <a16:colId xmlns:a16="http://schemas.microsoft.com/office/drawing/2014/main" val="1236939857"/>
                    </a:ext>
                  </a:extLst>
                </a:gridCol>
                <a:gridCol w="1199419">
                  <a:extLst>
                    <a:ext uri="{9D8B030D-6E8A-4147-A177-3AD203B41FA5}">
                      <a16:colId xmlns:a16="http://schemas.microsoft.com/office/drawing/2014/main" val="542517430"/>
                    </a:ext>
                  </a:extLst>
                </a:gridCol>
              </a:tblGrid>
              <a:tr h="6321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Precision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Recall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F1-score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138132"/>
                  </a:ext>
                </a:extLst>
              </a:tr>
              <a:tr h="6321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model_1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64.3%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576668"/>
                  </a:ext>
                </a:extLst>
              </a:tr>
              <a:tr h="6321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model_2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64.3%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9654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44DA145-7F8E-41C0-A11C-7F19722B3467}"/>
              </a:ext>
            </a:extLst>
          </p:cNvPr>
          <p:cNvSpPr txBox="1"/>
          <p:nvPr/>
        </p:nvSpPr>
        <p:spPr>
          <a:xfrm>
            <a:off x="838200" y="3756991"/>
            <a:ext cx="1020603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Question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model is better?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additional information would help you better answer the question?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 you think of a use-case/setting, where high precision might be important at the expense of moderate/low recall?</a:t>
            </a:r>
          </a:p>
        </p:txBody>
      </p:sp>
    </p:spTree>
    <p:extLst>
      <p:ext uri="{BB962C8B-B14F-4D97-AF65-F5344CB8AC3E}">
        <p14:creationId xmlns:p14="http://schemas.microsoft.com/office/powerpoint/2010/main" val="942092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Model comparison: Use Case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D784AE-9F9B-494B-B0C2-FA930A34BE2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222848" y="1299412"/>
          <a:ext cx="4377978" cy="1243764"/>
        </p:xfrm>
        <a:graphic>
          <a:graphicData uri="http://schemas.openxmlformats.org/drawingml/2006/table">
            <a:tbl>
              <a:tblPr/>
              <a:tblGrid>
                <a:gridCol w="1089224">
                  <a:extLst>
                    <a:ext uri="{9D8B030D-6E8A-4147-A177-3AD203B41FA5}">
                      <a16:colId xmlns:a16="http://schemas.microsoft.com/office/drawing/2014/main" val="1329416207"/>
                    </a:ext>
                  </a:extLst>
                </a:gridCol>
                <a:gridCol w="1160878">
                  <a:extLst>
                    <a:ext uri="{9D8B030D-6E8A-4147-A177-3AD203B41FA5}">
                      <a16:colId xmlns:a16="http://schemas.microsoft.com/office/drawing/2014/main" val="1136713793"/>
                    </a:ext>
                  </a:extLst>
                </a:gridCol>
                <a:gridCol w="1038652">
                  <a:extLst>
                    <a:ext uri="{9D8B030D-6E8A-4147-A177-3AD203B41FA5}">
                      <a16:colId xmlns:a16="http://schemas.microsoft.com/office/drawing/2014/main" val="1236939857"/>
                    </a:ext>
                  </a:extLst>
                </a:gridCol>
                <a:gridCol w="1089224">
                  <a:extLst>
                    <a:ext uri="{9D8B030D-6E8A-4147-A177-3AD203B41FA5}">
                      <a16:colId xmlns:a16="http://schemas.microsoft.com/office/drawing/2014/main" val="542517430"/>
                    </a:ext>
                  </a:extLst>
                </a:gridCol>
              </a:tblGrid>
              <a:tr h="4145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Precision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Recall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F1-score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138132"/>
                  </a:ext>
                </a:extLst>
              </a:tr>
              <a:tr h="4145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model_1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64.3%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576668"/>
                  </a:ext>
                </a:extLst>
              </a:tr>
              <a:tr h="4145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model_2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64.3%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9654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44DA145-7F8E-41C0-A11C-7F19722B3467}"/>
              </a:ext>
            </a:extLst>
          </p:cNvPr>
          <p:cNvSpPr txBox="1"/>
          <p:nvPr/>
        </p:nvSpPr>
        <p:spPr>
          <a:xfrm>
            <a:off x="681038" y="2973265"/>
            <a:ext cx="1020603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Question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model is better? (Answer: depends)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additional information would help you better answer the question?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Answer: Cost of over-prediction of cancer risk vs. cost of missing a cancer prediction (underdiagnosis)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 you think of a use-case/setting, where high precision might be important at the expense of moderate/low recall?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Answer: Automatic mining of information for curation activities.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4875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Precision and Recall: A Tug of War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38FAB-A2B4-4404-9092-EA953BB2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685047"/>
          </a:xfrm>
        </p:spPr>
        <p:txBody>
          <a:bodyPr>
            <a:normAutofit/>
          </a:bodyPr>
          <a:lstStyle/>
          <a:p>
            <a:r>
              <a:rPr lang="en-US" sz="2600" dirty="0"/>
              <a:t>Classification models outputs probabilities P(y=1|x) between [0,1]</a:t>
            </a:r>
          </a:p>
          <a:p>
            <a:pPr lvl="1"/>
            <a:r>
              <a:rPr lang="en-US" sz="2200" dirty="0"/>
              <a:t>By default, we predict y=1 if p &gt;= 0.5 and y= 0 p &lt;0.5: Threshold</a:t>
            </a:r>
          </a:p>
          <a:p>
            <a:pPr lvl="1"/>
            <a:endParaRPr lang="en-US" sz="2200" dirty="0"/>
          </a:p>
          <a:p>
            <a:r>
              <a:rPr lang="en-US" sz="2600" dirty="0"/>
              <a:t>We can change this threshold and thus change precision and recall</a:t>
            </a:r>
          </a:p>
          <a:p>
            <a:endParaRPr lang="en-US" sz="2600" dirty="0"/>
          </a:p>
          <a:p>
            <a:r>
              <a:rPr lang="en-US" sz="2600" dirty="0"/>
              <a:t>Unfortunately, precision and recall are often in tension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Improving precision typically reduces recall and vice versa (based on classification threshold)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you try to increase the precision by decreasing FP, FN increases, thus recall decreases.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you try to increase the recall by decreasing FN, FP increases, thus precision decreases.</a:t>
            </a:r>
            <a:endParaRPr lang="en-US" sz="1200" dirty="0">
              <a:effectLst/>
            </a:endParaRPr>
          </a:p>
          <a:p>
            <a:pPr lvl="1"/>
            <a:endParaRPr lang="en-US" sz="1600" dirty="0">
              <a:effectLst/>
            </a:endParaRPr>
          </a:p>
          <a:p>
            <a:pPr lvl="1"/>
            <a:endParaRPr lang="en-US" sz="2200" dirty="0"/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9445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3742-15DA-4934-AB26-39A50852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48913" cy="963613"/>
          </a:xfrm>
        </p:spPr>
        <p:txBody>
          <a:bodyPr>
            <a:normAutofit/>
          </a:bodyPr>
          <a:lstStyle/>
          <a:p>
            <a:r>
              <a:rPr lang="en-US" sz="3600" dirty="0"/>
              <a:t>ROC Curve and AUC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E348F-743B-4FDE-B90B-CDC758947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4664047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ROC curve</a:t>
            </a:r>
            <a:r>
              <a:rPr lang="en-US" dirty="0"/>
              <a:t> (</a:t>
            </a:r>
            <a:r>
              <a:rPr lang="en-US" b="1" dirty="0"/>
              <a:t>receiver operating characteristic curve</a:t>
            </a:r>
            <a:r>
              <a:rPr lang="en-US" dirty="0"/>
              <a:t>) is a graph showing the performance of a classification model at all classification thresholds.</a:t>
            </a:r>
          </a:p>
          <a:p>
            <a:pPr lvl="1"/>
            <a:r>
              <a:rPr lang="en-US" dirty="0"/>
              <a:t>Threshold independent metric</a:t>
            </a:r>
          </a:p>
          <a:p>
            <a:endParaRPr lang="en-US" dirty="0"/>
          </a:p>
          <a:p>
            <a:r>
              <a:rPr lang="en-US" dirty="0"/>
              <a:t>This curve plots two parameters:</a:t>
            </a:r>
          </a:p>
          <a:p>
            <a:pPr lvl="1"/>
            <a:r>
              <a:rPr lang="en-US" dirty="0"/>
              <a:t>True Positive Rate  (TP/ TP +FN)</a:t>
            </a:r>
          </a:p>
          <a:p>
            <a:pPr lvl="1"/>
            <a:r>
              <a:rPr lang="en-US" dirty="0"/>
              <a:t>False Positive Rate (FP/ FP + TN)</a:t>
            </a:r>
          </a:p>
          <a:p>
            <a:pPr lvl="1"/>
            <a:endParaRPr lang="en-US" dirty="0"/>
          </a:p>
          <a:p>
            <a:r>
              <a:rPr lang="en-US" dirty="0"/>
              <a:t>Reading on this will be assigned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9A67CC-AC42-4793-B45C-A5E3DAD65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3195" y="2767965"/>
            <a:ext cx="4070605" cy="318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4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Classification Metrics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/>
              <a:t>Evaluating classification model predictions</a:t>
            </a:r>
          </a:p>
        </p:txBody>
      </p:sp>
    </p:spTree>
    <p:extLst>
      <p:ext uri="{BB962C8B-B14F-4D97-AF65-F5344CB8AC3E}">
        <p14:creationId xmlns:p14="http://schemas.microsoft.com/office/powerpoint/2010/main" val="307385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Evaluating Classification Model Predictions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38FAB-A2B4-4404-9092-EA953BB2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7"/>
            <a:ext cx="9691688" cy="465472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Suppose we are predicting patients have cancer (y=1) or not/normal (y=0)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D99E5D1-37E5-4953-99C0-DB40A06F002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46214" y="2770203"/>
          <a:ext cx="379730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8374">
                  <a:extLst>
                    <a:ext uri="{9D8B030D-6E8A-4147-A177-3AD203B41FA5}">
                      <a16:colId xmlns:a16="http://schemas.microsoft.com/office/drawing/2014/main" val="1930250888"/>
                    </a:ext>
                  </a:extLst>
                </a:gridCol>
                <a:gridCol w="1271587">
                  <a:extLst>
                    <a:ext uri="{9D8B030D-6E8A-4147-A177-3AD203B41FA5}">
                      <a16:colId xmlns:a16="http://schemas.microsoft.com/office/drawing/2014/main" val="3399323875"/>
                    </a:ext>
                  </a:extLst>
                </a:gridCol>
                <a:gridCol w="1557339">
                  <a:extLst>
                    <a:ext uri="{9D8B030D-6E8A-4147-A177-3AD203B41FA5}">
                      <a16:colId xmlns:a16="http://schemas.microsoft.com/office/drawing/2014/main" val="293386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35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10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2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1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800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862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9F29CB2-2554-4BF7-856C-1BDE74602107}"/>
              </a:ext>
            </a:extLst>
          </p:cNvPr>
          <p:cNvSpPr txBox="1"/>
          <p:nvPr/>
        </p:nvSpPr>
        <p:spPr>
          <a:xfrm>
            <a:off x="6096000" y="3780153"/>
            <a:ext cx="4908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can we quantify the predictions?</a:t>
            </a:r>
          </a:p>
        </p:txBody>
      </p:sp>
    </p:spTree>
    <p:extLst>
      <p:ext uri="{BB962C8B-B14F-4D97-AF65-F5344CB8AC3E}">
        <p14:creationId xmlns:p14="http://schemas.microsoft.com/office/powerpoint/2010/main" val="284295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Accuracy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38FAB-A2B4-4404-9092-EA953BB2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685047"/>
          </a:xfrm>
        </p:spPr>
        <p:txBody>
          <a:bodyPr>
            <a:normAutofit/>
          </a:bodyPr>
          <a:lstStyle/>
          <a:p>
            <a:r>
              <a:rPr lang="en-US" sz="2600" dirty="0"/>
              <a:t>Accuracy is one metric for evaluating classification models</a:t>
            </a:r>
          </a:p>
          <a:p>
            <a:endParaRPr lang="en-US" sz="2600" dirty="0"/>
          </a:p>
          <a:p>
            <a:r>
              <a:rPr lang="en-US" sz="2600" dirty="0"/>
              <a:t>Informally, accuracy is the fraction of predictions our model got right.</a:t>
            </a:r>
          </a:p>
          <a:p>
            <a:endParaRPr lang="en-US" sz="2600" dirty="0"/>
          </a:p>
          <a:p>
            <a:r>
              <a:rPr lang="en-US" sz="2600" dirty="0"/>
              <a:t>Accuracy = (number of correct predictions) / (Total number of predictions)</a:t>
            </a:r>
          </a:p>
          <a:p>
            <a:endParaRPr lang="en-US" sz="2600" dirty="0"/>
          </a:p>
          <a:p>
            <a:r>
              <a:rPr lang="en-US" sz="2600" dirty="0"/>
              <a:t>Suppose the model has an accuracy of 91% for predicting breast cancer risk</a:t>
            </a:r>
          </a:p>
          <a:p>
            <a:pPr lvl="1"/>
            <a:r>
              <a:rPr lang="en-US" sz="2200" dirty="0"/>
              <a:t>Is this a good model?</a:t>
            </a:r>
          </a:p>
          <a:p>
            <a:pPr lvl="1"/>
            <a:r>
              <a:rPr lang="en-US" sz="2200" dirty="0"/>
              <a:t>Is accuracy a good metric for model evaluation? If not, under which scenario, would accuracy provide a misleading interpretation of the model’s performance?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3908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Accuracy: Some Terms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38FAB-A2B4-4404-9092-EA953BB2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685047"/>
          </a:xfrm>
        </p:spPr>
        <p:txBody>
          <a:bodyPr>
            <a:normAutofit/>
          </a:bodyPr>
          <a:lstStyle/>
          <a:p>
            <a:r>
              <a:rPr lang="en-US" sz="2600" dirty="0"/>
              <a:t>For binary classification, accuracy can also be calculated in terms of positives and negatives as follows:</a:t>
            </a:r>
          </a:p>
          <a:p>
            <a:endParaRPr lang="en-US" sz="2600" dirty="0"/>
          </a:p>
          <a:p>
            <a:r>
              <a:rPr lang="en-US" sz="2600" dirty="0"/>
              <a:t>Accuracy = (TP + TN) / (TP + TN + FP + FN)</a:t>
            </a:r>
          </a:p>
          <a:p>
            <a:endParaRPr lang="en-US" sz="2600" dirty="0"/>
          </a:p>
          <a:p>
            <a:r>
              <a:rPr lang="en-US" sz="2600" dirty="0"/>
              <a:t>Where TP = True Positives, TN = True Negatives, FP = False Positives, and FN = False Negatives</a:t>
            </a:r>
          </a:p>
          <a:p>
            <a:endParaRPr lang="en-US" sz="2600" dirty="0"/>
          </a:p>
          <a:p>
            <a:r>
              <a:rPr lang="en-US" sz="2600" dirty="0"/>
              <a:t>Let’s consider an example through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4083825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Confusion Matrix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51E235-4267-4B32-A343-1BBFF3CBCC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20443" y="1635380"/>
          <a:ext cx="8122340" cy="3545840"/>
        </p:xfrm>
        <a:graphic>
          <a:graphicData uri="http://schemas.openxmlformats.org/drawingml/2006/table">
            <a:tbl>
              <a:tblPr/>
              <a:tblGrid>
                <a:gridCol w="4061170">
                  <a:extLst>
                    <a:ext uri="{9D8B030D-6E8A-4147-A177-3AD203B41FA5}">
                      <a16:colId xmlns:a16="http://schemas.microsoft.com/office/drawing/2014/main" val="421746794"/>
                    </a:ext>
                  </a:extLst>
                </a:gridCol>
                <a:gridCol w="4061170">
                  <a:extLst>
                    <a:ext uri="{9D8B030D-6E8A-4147-A177-3AD203B41FA5}">
                      <a16:colId xmlns:a16="http://schemas.microsoft.com/office/drawing/2014/main" val="2750714494"/>
                    </a:ext>
                  </a:extLst>
                </a:gridCol>
              </a:tblGrid>
              <a:tr h="17068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True Positive (TP)</a:t>
                      </a:r>
                      <a:endParaRPr lang="en-US" sz="18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Cancer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Cancer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TP: 1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False Positive (FP)</a:t>
                      </a:r>
                      <a:endParaRPr lang="en-US" sz="1800" dirty="0">
                        <a:effectLst/>
                        <a:highlight>
                          <a:srgbClr val="FF00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Normal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Cancer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FP: 1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34151"/>
                  </a:ext>
                </a:extLst>
              </a:tr>
              <a:tr h="17068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False Negative (FN)</a:t>
                      </a:r>
                      <a:endParaRPr lang="en-US" sz="1800" dirty="0">
                        <a:effectLst/>
                        <a:highlight>
                          <a:srgbClr val="FF00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Cancer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Normal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FN: 8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True Negative (TN)</a:t>
                      </a:r>
                      <a:endParaRPr lang="en-US" sz="18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Normal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Normal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TN: 90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9087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38B8424-7C3F-4212-B37E-A40982E2FB57}"/>
              </a:ext>
            </a:extLst>
          </p:cNvPr>
          <p:cNvSpPr txBox="1"/>
          <p:nvPr/>
        </p:nvSpPr>
        <p:spPr>
          <a:xfrm>
            <a:off x="1220443" y="5517188"/>
            <a:ext cx="83521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Accuracy = (1+90)/(1+90+1+8) = 0.91 or 91 %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Why is this bad??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2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Confusion Matrix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51E235-4267-4B32-A343-1BBFF3CBCC27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514974" y="1817815"/>
          <a:ext cx="5838826" cy="3241040"/>
        </p:xfrm>
        <a:graphic>
          <a:graphicData uri="http://schemas.openxmlformats.org/drawingml/2006/table">
            <a:tbl>
              <a:tblPr/>
              <a:tblGrid>
                <a:gridCol w="2919413">
                  <a:extLst>
                    <a:ext uri="{9D8B030D-6E8A-4147-A177-3AD203B41FA5}">
                      <a16:colId xmlns:a16="http://schemas.microsoft.com/office/drawing/2014/main" val="421746794"/>
                    </a:ext>
                  </a:extLst>
                </a:gridCol>
                <a:gridCol w="2919413">
                  <a:extLst>
                    <a:ext uri="{9D8B030D-6E8A-4147-A177-3AD203B41FA5}">
                      <a16:colId xmlns:a16="http://schemas.microsoft.com/office/drawing/2014/main" val="2750714494"/>
                    </a:ext>
                  </a:extLst>
                </a:gridCol>
              </a:tblGrid>
              <a:tr h="1611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True Positive (TP)</a:t>
                      </a:r>
                      <a:endParaRPr lang="en-US" sz="14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TP: 1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False Positive (FP)</a:t>
                      </a:r>
                      <a:endParaRPr lang="en-US" sz="1400" dirty="0">
                        <a:effectLst/>
                        <a:highlight>
                          <a:srgbClr val="FF00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FP: 1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34151"/>
                  </a:ext>
                </a:extLst>
              </a:tr>
              <a:tr h="1611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False Negative (FN)</a:t>
                      </a:r>
                      <a:endParaRPr lang="en-US" sz="1400" dirty="0">
                        <a:effectLst/>
                        <a:highlight>
                          <a:srgbClr val="FF00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FN: 8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True Negative (TN)</a:t>
                      </a:r>
                      <a:endParaRPr lang="en-US" sz="14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TN: 90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9087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38B8424-7C3F-4212-B37E-A40982E2FB57}"/>
              </a:ext>
            </a:extLst>
          </p:cNvPr>
          <p:cNvSpPr txBox="1"/>
          <p:nvPr/>
        </p:nvSpPr>
        <p:spPr>
          <a:xfrm>
            <a:off x="148880" y="1929882"/>
            <a:ext cx="49517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Accuracy = 0.91 or 91 %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 the 91 normal cases, the model correctly identifies 90 as normal. That's good.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However, of the 9 cancer cases, the model only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correctly identifies 1 as predicted cancer risk terrible outcome, as 8 out of 9 cancer cases go undiagnosed!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our model is no better than one that has zero predictive ability to distinguish cancer cases from normal “no risk” cases.</a:t>
            </a:r>
            <a:endParaRPr lang="en-US" dirty="0">
              <a:effectLst/>
            </a:endParaRP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42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Precision and Recall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38FAB-A2B4-4404-9092-EA953BB2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412"/>
            <a:ext cx="10515600" cy="4877551"/>
          </a:xfrm>
        </p:spPr>
        <p:txBody>
          <a:bodyPr>
            <a:normAutofit/>
          </a:bodyPr>
          <a:lstStyle/>
          <a:p>
            <a:r>
              <a:rPr lang="en-US" sz="2600" dirty="0"/>
              <a:t> Precision: What proportion of positive identifications was actually correct?</a:t>
            </a:r>
          </a:p>
          <a:p>
            <a:pPr lvl="1"/>
            <a:r>
              <a:rPr lang="en-US" sz="2200" dirty="0"/>
              <a:t>How many of the model predictions as cancer are correct</a:t>
            </a:r>
          </a:p>
          <a:p>
            <a:pPr lvl="1"/>
            <a:endParaRPr lang="en-US" sz="2200" dirty="0"/>
          </a:p>
          <a:p>
            <a:r>
              <a:rPr lang="en-US" sz="2600" dirty="0"/>
              <a:t>Recall: What proportion of actual positives was identified correctly?</a:t>
            </a:r>
          </a:p>
          <a:p>
            <a:pPr lvl="1"/>
            <a:r>
              <a:rPr lang="en-US" sz="2200" dirty="0"/>
              <a:t>How many of the actual cancer labels were correctly identified</a:t>
            </a:r>
          </a:p>
          <a:p>
            <a:pPr lvl="1"/>
            <a:endParaRPr lang="en-US" sz="2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234E12-52C1-44E0-8FE8-F6A8463748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28937" y="3429000"/>
          <a:ext cx="5838826" cy="3241040"/>
        </p:xfrm>
        <a:graphic>
          <a:graphicData uri="http://schemas.openxmlformats.org/drawingml/2006/table">
            <a:tbl>
              <a:tblPr/>
              <a:tblGrid>
                <a:gridCol w="2919413">
                  <a:extLst>
                    <a:ext uri="{9D8B030D-6E8A-4147-A177-3AD203B41FA5}">
                      <a16:colId xmlns:a16="http://schemas.microsoft.com/office/drawing/2014/main" val="421746794"/>
                    </a:ext>
                  </a:extLst>
                </a:gridCol>
                <a:gridCol w="2919413">
                  <a:extLst>
                    <a:ext uri="{9D8B030D-6E8A-4147-A177-3AD203B41FA5}">
                      <a16:colId xmlns:a16="http://schemas.microsoft.com/office/drawing/2014/main" val="2750714494"/>
                    </a:ext>
                  </a:extLst>
                </a:gridCol>
              </a:tblGrid>
              <a:tr h="1611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True Positive (TP)</a:t>
                      </a:r>
                      <a:endParaRPr lang="en-US" sz="14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TP: 1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False Positive (FP)</a:t>
                      </a:r>
                      <a:endParaRPr lang="en-US" sz="1400" dirty="0">
                        <a:effectLst/>
                        <a:highlight>
                          <a:srgbClr val="FF00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FP: 1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34151"/>
                  </a:ext>
                </a:extLst>
              </a:tr>
              <a:tr h="1611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False Negative (FN)</a:t>
                      </a:r>
                      <a:endParaRPr lang="en-US" sz="1400" dirty="0">
                        <a:effectLst/>
                        <a:highlight>
                          <a:srgbClr val="FF00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FN: 8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True Negative (TN)</a:t>
                      </a:r>
                      <a:endParaRPr lang="en-US" sz="14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TN: 90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908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63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Precision and Recall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38FAB-A2B4-4404-9092-EA953BB2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4742699"/>
            <a:ext cx="11277600" cy="2001001"/>
          </a:xfrm>
        </p:spPr>
        <p:txBody>
          <a:bodyPr>
            <a:normAutofit/>
          </a:bodyPr>
          <a:lstStyle/>
          <a:p>
            <a:r>
              <a:rPr lang="en-US" sz="2600" dirty="0"/>
              <a:t> Precision: What proportion of positive identifications was actually correct?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Precision = TP/ (TP+FP) = 1+ (1+1) = 0.5</a:t>
            </a:r>
            <a:endParaRPr lang="en-US" sz="2200" dirty="0"/>
          </a:p>
          <a:p>
            <a:pPr lvl="1"/>
            <a:endParaRPr lang="en-US" sz="2200" dirty="0"/>
          </a:p>
          <a:p>
            <a:r>
              <a:rPr lang="en-US" sz="2600" dirty="0"/>
              <a:t>Recall: What proportion of actual positives was identified correctly?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Recall = TP / (TP+FN) = 1/(1+8) = 0.11</a:t>
            </a:r>
            <a:endParaRPr lang="en-US" sz="2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234E12-52C1-44E0-8FE8-F6A84637481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24012" y="1299412"/>
          <a:ext cx="5514976" cy="3241040"/>
        </p:xfrm>
        <a:graphic>
          <a:graphicData uri="http://schemas.openxmlformats.org/drawingml/2006/table">
            <a:tbl>
              <a:tblPr/>
              <a:tblGrid>
                <a:gridCol w="2757488">
                  <a:extLst>
                    <a:ext uri="{9D8B030D-6E8A-4147-A177-3AD203B41FA5}">
                      <a16:colId xmlns:a16="http://schemas.microsoft.com/office/drawing/2014/main" val="421746794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2750714494"/>
                    </a:ext>
                  </a:extLst>
                </a:gridCol>
              </a:tblGrid>
              <a:tr h="13875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True Positive (TP)</a:t>
                      </a:r>
                      <a:endParaRPr lang="en-US" sz="14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TP: 1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False Positive (FP)</a:t>
                      </a:r>
                      <a:endParaRPr lang="en-US" sz="1400" dirty="0">
                        <a:effectLst/>
                        <a:highlight>
                          <a:srgbClr val="FF00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FP: 1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34151"/>
                  </a:ext>
                </a:extLst>
              </a:tr>
              <a:tr h="13739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False Negative (FN)</a:t>
                      </a:r>
                      <a:endParaRPr lang="en-US" sz="1400" dirty="0">
                        <a:effectLst/>
                        <a:highlight>
                          <a:srgbClr val="FF00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FN: 8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True Negative (TN)</a:t>
                      </a:r>
                      <a:endParaRPr lang="en-US" sz="14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TN: 90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908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19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1519</Words>
  <Application>Microsoft Office PowerPoint</Application>
  <PresentationFormat>Widescreen</PresentationFormat>
  <Paragraphs>235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AIM-AHEAD Introductory Courses in AI/ML Concepts</vt:lpstr>
      <vt:lpstr>Classification Metrics</vt:lpstr>
      <vt:lpstr>Evaluating Classification Model Predictions</vt:lpstr>
      <vt:lpstr>Accuracy</vt:lpstr>
      <vt:lpstr>Accuracy: Some Terms</vt:lpstr>
      <vt:lpstr>Confusion Matrix</vt:lpstr>
      <vt:lpstr>Confusion Matrix</vt:lpstr>
      <vt:lpstr>Precision and Recall</vt:lpstr>
      <vt:lpstr>Precision and Recall</vt:lpstr>
      <vt:lpstr>F1 score: Combination of Precision and Recall</vt:lpstr>
      <vt:lpstr>Model comparison: Use Case</vt:lpstr>
      <vt:lpstr>Model comparison: Use Case</vt:lpstr>
      <vt:lpstr>Precision and Recall: A Tug of War</vt:lpstr>
      <vt:lpstr>ROC Curve and AUC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D. McCoy</dc:creator>
  <cp:lastModifiedBy>Matthew D. McCoy</cp:lastModifiedBy>
  <cp:revision>6</cp:revision>
  <dcterms:created xsi:type="dcterms:W3CDTF">2022-11-15T15:20:37Z</dcterms:created>
  <dcterms:modified xsi:type="dcterms:W3CDTF">2022-12-13T16:49:53Z</dcterms:modified>
</cp:coreProperties>
</file>