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052" r:id="rId2"/>
    <p:sldId id="354" r:id="rId3"/>
    <p:sldId id="2045" r:id="rId4"/>
    <p:sldId id="355" r:id="rId5"/>
    <p:sldId id="356" r:id="rId6"/>
    <p:sldId id="357" r:id="rId7"/>
    <p:sldId id="358" r:id="rId8"/>
    <p:sldId id="359" r:id="rId9"/>
    <p:sldId id="360" r:id="rId10"/>
    <p:sldId id="361" r:id="rId11"/>
    <p:sldId id="362" r:id="rId12"/>
    <p:sldId id="363" r:id="rId13"/>
    <p:sldId id="364" r:id="rId14"/>
    <p:sldId id="365" r:id="rId15"/>
    <p:sldId id="389" r:id="rId16"/>
    <p:sldId id="366" r:id="rId17"/>
    <p:sldId id="367" r:id="rId18"/>
    <p:sldId id="387" r:id="rId19"/>
    <p:sldId id="36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72919" autoAdjust="0"/>
  </p:normalViewPr>
  <p:slideViewPr>
    <p:cSldViewPr snapToGrid="0" snapToObjects="1">
      <p:cViewPr varScale="1">
        <p:scale>
          <a:sx n="79" d="100"/>
          <a:sy n="79" d="100"/>
        </p:scale>
        <p:origin x="158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13DE1F-BDA4-B541-921C-9252FCFBFC55}" type="datetimeFigureOut">
              <a:rPr lang="en-US" smtClean="0"/>
              <a:t>11/13/2024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DEF642-877A-3748-9CD7-D82B07A9C9C9}" type="slidenum">
              <a:rPr lang="en-US" smtClean="0"/>
              <a:t>‹#›</a:t>
            </a:fld>
            <a:endParaRPr lang="en-US"/>
          </a:p>
        </p:txBody>
      </p:sp>
    </p:spTree>
    <p:extLst>
      <p:ext uri="{BB962C8B-B14F-4D97-AF65-F5344CB8AC3E}">
        <p14:creationId xmlns:p14="http://schemas.microsoft.com/office/powerpoint/2010/main" val="33059967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6ED28BA-7039-41A8-90E7-12E3FD3CE62C}" type="slidenum">
              <a:rPr lang="en-US" smtClean="0"/>
              <a:t>1</a:t>
            </a:fld>
            <a:endParaRPr lang="en-US"/>
          </a:p>
        </p:txBody>
      </p:sp>
    </p:spTree>
    <p:extLst>
      <p:ext uri="{BB962C8B-B14F-4D97-AF65-F5344CB8AC3E}">
        <p14:creationId xmlns:p14="http://schemas.microsoft.com/office/powerpoint/2010/main" val="5993015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 set up our classification task, where we provide the network with a given phrase.</a:t>
            </a:r>
          </a:p>
          <a:p>
            <a:endParaRPr lang="en-US" dirty="0"/>
          </a:p>
          <a:p>
            <a:r>
              <a:rPr lang="en-US" dirty="0"/>
              <a:t>Then, given the center word and one of the randomly chosen outside words,  we want the neural network to provide the probability of every word in the vocabulary being the nearby word.</a:t>
            </a:r>
          </a:p>
          <a:p>
            <a:endParaRPr lang="en-US" dirty="0"/>
          </a:p>
          <a:p>
            <a:r>
              <a:rPr lang="en-US" dirty="0"/>
              <a:t>Since we can calculate these probability from a training set of text, and generate training example of matched center words (w in this case) and outside words  (t in this example). </a:t>
            </a:r>
          </a:p>
        </p:txBody>
      </p:sp>
      <p:sp>
        <p:nvSpPr>
          <p:cNvPr id="4" name="Slide Number Placeholder 3"/>
          <p:cNvSpPr>
            <a:spLocks noGrp="1"/>
          </p:cNvSpPr>
          <p:nvPr>
            <p:ph type="sldNum" sz="quarter" idx="5"/>
          </p:nvPr>
        </p:nvSpPr>
        <p:spPr/>
        <p:txBody>
          <a:bodyPr/>
          <a:lstStyle/>
          <a:p>
            <a:fld id="{27DEF642-877A-3748-9CD7-D82B07A9C9C9}" type="slidenum">
              <a:rPr lang="en-US" smtClean="0"/>
              <a:t>10</a:t>
            </a:fld>
            <a:endParaRPr lang="en-US"/>
          </a:p>
        </p:txBody>
      </p:sp>
    </p:spTree>
    <p:extLst>
      <p:ext uri="{BB962C8B-B14F-4D97-AF65-F5344CB8AC3E}">
        <p14:creationId xmlns:p14="http://schemas.microsoft.com/office/powerpoint/2010/main" val="13659832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example of generating those word pairs given a widow size of 2.</a:t>
            </a:r>
          </a:p>
          <a:p>
            <a:endParaRPr lang="en-US" dirty="0"/>
          </a:p>
          <a:p>
            <a:r>
              <a:rPr lang="en-US" dirty="0"/>
              <a:t>That means that for a given center word, we look at the 2 words that come before and 2 words that appear after.</a:t>
            </a:r>
          </a:p>
          <a:p>
            <a:endParaRPr lang="en-US" dirty="0"/>
          </a:p>
          <a:p>
            <a:r>
              <a:rPr lang="en-US" dirty="0"/>
              <a:t>Then each center word is paired with each of the outside words.</a:t>
            </a:r>
          </a:p>
        </p:txBody>
      </p:sp>
      <p:sp>
        <p:nvSpPr>
          <p:cNvPr id="4" name="Slide Number Placeholder 3"/>
          <p:cNvSpPr>
            <a:spLocks noGrp="1"/>
          </p:cNvSpPr>
          <p:nvPr>
            <p:ph type="sldNum" sz="quarter" idx="5"/>
          </p:nvPr>
        </p:nvSpPr>
        <p:spPr/>
        <p:txBody>
          <a:bodyPr/>
          <a:lstStyle/>
          <a:p>
            <a:fld id="{27DEF642-877A-3748-9CD7-D82B07A9C9C9}" type="slidenum">
              <a:rPr lang="en-US" smtClean="0"/>
              <a:t>11</a:t>
            </a:fld>
            <a:endParaRPr lang="en-US"/>
          </a:p>
        </p:txBody>
      </p:sp>
    </p:spTree>
    <p:extLst>
      <p:ext uri="{BB962C8B-B14F-4D97-AF65-F5344CB8AC3E}">
        <p14:creationId xmlns:p14="http://schemas.microsoft.com/office/powerpoint/2010/main" val="595828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training set, the number of each times a pairing of center and outside words is used to learn the statistics. </a:t>
            </a:r>
          </a:p>
          <a:p>
            <a:endParaRPr lang="en-US" dirty="0"/>
          </a:p>
          <a:p>
            <a:r>
              <a:rPr lang="en-US" dirty="0"/>
              <a:t>For example, we would likely find more occurrence of the word “cancer” found around the word “lung” than we would find the word “sasquatch.”</a:t>
            </a:r>
          </a:p>
          <a:p>
            <a:endParaRPr lang="en-US" dirty="0"/>
          </a:p>
          <a:p>
            <a:r>
              <a:rPr lang="en-US" dirty="0"/>
              <a:t>So we would expect our trained model to proved a much higher probability of finding the word “cancer” or “metastasis” next to lung than the word “Sasquatch”.</a:t>
            </a:r>
          </a:p>
          <a:p>
            <a:endParaRPr lang="en-US" dirty="0"/>
          </a:p>
        </p:txBody>
      </p:sp>
      <p:sp>
        <p:nvSpPr>
          <p:cNvPr id="4" name="Slide Number Placeholder 3"/>
          <p:cNvSpPr>
            <a:spLocks noGrp="1"/>
          </p:cNvSpPr>
          <p:nvPr>
            <p:ph type="sldNum" sz="quarter" idx="5"/>
          </p:nvPr>
        </p:nvSpPr>
        <p:spPr/>
        <p:txBody>
          <a:bodyPr/>
          <a:lstStyle/>
          <a:p>
            <a:fld id="{27DEF642-877A-3748-9CD7-D82B07A9C9C9}" type="slidenum">
              <a:rPr lang="en-US" smtClean="0"/>
              <a:t>12</a:t>
            </a:fld>
            <a:endParaRPr lang="en-US"/>
          </a:p>
        </p:txBody>
      </p:sp>
    </p:spTree>
    <p:extLst>
      <p:ext uri="{BB962C8B-B14F-4D97-AF65-F5344CB8AC3E}">
        <p14:creationId xmlns:p14="http://schemas.microsoft.com/office/powerpoint/2010/main" val="2327396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neural network can’t directly take text as input, and so we need to transform the word into a numerical representation.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like before with Bag of Words, we need to build a one-hot vector of all the words found in the vocabulary. Lets assume our vocabulary has 10,000 unique words.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one-hot vector will then have 10,000 components, one fore each word. The input will have all of these components be zero except for the word we are representing.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output of this network should also be a vector the size of the vocabulary. Here, the values will instead be the probably that each of the vocabulary words would be found near the input word.</a:t>
            </a:r>
          </a:p>
        </p:txBody>
      </p:sp>
      <p:sp>
        <p:nvSpPr>
          <p:cNvPr id="4" name="Slide Number Placeholder 3"/>
          <p:cNvSpPr>
            <a:spLocks noGrp="1"/>
          </p:cNvSpPr>
          <p:nvPr>
            <p:ph type="sldNum" sz="quarter" idx="5"/>
          </p:nvPr>
        </p:nvSpPr>
        <p:spPr/>
        <p:txBody>
          <a:bodyPr/>
          <a:lstStyle/>
          <a:p>
            <a:fld id="{27DEF642-877A-3748-9CD7-D82B07A9C9C9}" type="slidenum">
              <a:rPr lang="en-US" smtClean="0"/>
              <a:t>13</a:t>
            </a:fld>
            <a:endParaRPr lang="en-US"/>
          </a:p>
        </p:txBody>
      </p:sp>
    </p:spTree>
    <p:extLst>
      <p:ext uri="{BB962C8B-B14F-4D97-AF65-F5344CB8AC3E}">
        <p14:creationId xmlns:p14="http://schemas.microsoft.com/office/powerpoint/2010/main" val="12573418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visualization of the network.</a:t>
            </a:r>
          </a:p>
          <a:p>
            <a:endParaRPr lang="en-US" dirty="0"/>
          </a:p>
          <a:p>
            <a:r>
              <a:rPr lang="en-US" dirty="0"/>
              <a:t>The input vector is one-hot encoded to represent our center word.</a:t>
            </a:r>
          </a:p>
          <a:p>
            <a:endParaRPr lang="en-US" dirty="0"/>
          </a:p>
          <a:p>
            <a:r>
              <a:rPr lang="en-US" dirty="0"/>
              <a:t>The hidden layer contains only 300 neurons, before expanding again into the </a:t>
            </a:r>
            <a:r>
              <a:rPr lang="en-US" dirty="0" err="1"/>
              <a:t>softmax</a:t>
            </a:r>
            <a:r>
              <a:rPr lang="en-US" dirty="0"/>
              <a:t> classifier output. </a:t>
            </a:r>
          </a:p>
          <a:p>
            <a:endParaRPr lang="en-US" dirty="0"/>
          </a:p>
          <a:p>
            <a:r>
              <a:rPr lang="en-US" dirty="0"/>
              <a:t>A </a:t>
            </a:r>
            <a:r>
              <a:rPr lang="en-US" dirty="0" err="1"/>
              <a:t>softmax</a:t>
            </a:r>
            <a:r>
              <a:rPr lang="en-US" dirty="0"/>
              <a:t> layer in neural networks converts raw scores from the previous layer into probabilities, ensuring they sum to one,.</a:t>
            </a:r>
          </a:p>
          <a:p>
            <a:endParaRPr lang="en-US" dirty="0"/>
          </a:p>
          <a:p>
            <a:r>
              <a:rPr lang="en-US" dirty="0"/>
              <a:t>Effectively, this computes the probably of a given word appearing nearby to the input word.</a:t>
            </a:r>
          </a:p>
        </p:txBody>
      </p:sp>
      <p:sp>
        <p:nvSpPr>
          <p:cNvPr id="4" name="Slide Number Placeholder 3"/>
          <p:cNvSpPr>
            <a:spLocks noGrp="1"/>
          </p:cNvSpPr>
          <p:nvPr>
            <p:ph type="sldNum" sz="quarter" idx="5"/>
          </p:nvPr>
        </p:nvSpPr>
        <p:spPr/>
        <p:txBody>
          <a:bodyPr/>
          <a:lstStyle/>
          <a:p>
            <a:fld id="{27DEF642-877A-3748-9CD7-D82B07A9C9C9}" type="slidenum">
              <a:rPr lang="en-US" smtClean="0"/>
              <a:t>14</a:t>
            </a:fld>
            <a:endParaRPr lang="en-US"/>
          </a:p>
        </p:txBody>
      </p:sp>
    </p:spTree>
    <p:extLst>
      <p:ext uri="{BB962C8B-B14F-4D97-AF65-F5344CB8AC3E}">
        <p14:creationId xmlns:p14="http://schemas.microsoft.com/office/powerpoint/2010/main" val="35494720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all of the word pairs in the training example, the model adjusts the weights of the hidden layer to correctly assign the context word high probability.</a:t>
            </a:r>
          </a:p>
          <a:p>
            <a:endParaRPr lang="en-US" dirty="0"/>
          </a:p>
          <a:p>
            <a:r>
              <a:rPr lang="en-US" dirty="0"/>
              <a:t>Let’s look more closely at the hidden layer.</a:t>
            </a:r>
          </a:p>
        </p:txBody>
      </p:sp>
      <p:sp>
        <p:nvSpPr>
          <p:cNvPr id="4" name="Slide Number Placeholder 3"/>
          <p:cNvSpPr>
            <a:spLocks noGrp="1"/>
          </p:cNvSpPr>
          <p:nvPr>
            <p:ph type="sldNum" sz="quarter" idx="5"/>
          </p:nvPr>
        </p:nvSpPr>
        <p:spPr/>
        <p:txBody>
          <a:bodyPr/>
          <a:lstStyle/>
          <a:p>
            <a:fld id="{27DEF642-877A-3748-9CD7-D82B07A9C9C9}" type="slidenum">
              <a:rPr lang="en-US" smtClean="0"/>
              <a:t>15</a:t>
            </a:fld>
            <a:endParaRPr lang="en-US"/>
          </a:p>
        </p:txBody>
      </p:sp>
    </p:spTree>
    <p:extLst>
      <p:ext uri="{BB962C8B-B14F-4D97-AF65-F5344CB8AC3E}">
        <p14:creationId xmlns:p14="http://schemas.microsoft.com/office/powerpoint/2010/main" val="27576222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hidden layer has 300 neurons.</a:t>
            </a:r>
          </a:p>
          <a:p>
            <a:endParaRPr lang="en-US" dirty="0"/>
          </a:p>
          <a:p>
            <a:r>
              <a:rPr lang="en-US" dirty="0"/>
              <a:t>This corresponds to learning a word vector that has 300 dimensions. </a:t>
            </a:r>
          </a:p>
          <a:p>
            <a:endParaRPr lang="en-US" dirty="0"/>
          </a:p>
          <a:p>
            <a:r>
              <a:rPr lang="en-US" dirty="0"/>
              <a:t>Each neuron in the hidden layer is connected to each word of the vocabulary in the input vector through a set of weights.</a:t>
            </a:r>
          </a:p>
          <a:p>
            <a:endParaRPr lang="en-US" dirty="0"/>
          </a:p>
          <a:p>
            <a:r>
              <a:rPr lang="en-US" dirty="0"/>
              <a:t>For our 10,000 word vocabulary, each neuron has 10,000 associated weights.</a:t>
            </a:r>
          </a:p>
          <a:p>
            <a:endParaRPr lang="en-US" dirty="0"/>
          </a:p>
          <a:p>
            <a:r>
              <a:rPr lang="en-US" dirty="0"/>
              <a:t>Note, the 300 features in the word vectors is a “hyper parameter” that can be adjusted.</a:t>
            </a:r>
          </a:p>
        </p:txBody>
      </p:sp>
      <p:sp>
        <p:nvSpPr>
          <p:cNvPr id="4" name="Slide Number Placeholder 3"/>
          <p:cNvSpPr>
            <a:spLocks noGrp="1"/>
          </p:cNvSpPr>
          <p:nvPr>
            <p:ph type="sldNum" sz="quarter" idx="5"/>
          </p:nvPr>
        </p:nvSpPr>
        <p:spPr/>
        <p:txBody>
          <a:bodyPr/>
          <a:lstStyle/>
          <a:p>
            <a:fld id="{27DEF642-877A-3748-9CD7-D82B07A9C9C9}" type="slidenum">
              <a:rPr lang="en-US" smtClean="0"/>
              <a:t>16</a:t>
            </a:fld>
            <a:endParaRPr lang="en-US"/>
          </a:p>
        </p:txBody>
      </p:sp>
    </p:spTree>
    <p:extLst>
      <p:ext uri="{BB962C8B-B14F-4D97-AF65-F5344CB8AC3E}">
        <p14:creationId xmlns:p14="http://schemas.microsoft.com/office/powerpoint/2010/main" val="16028148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 visual representation of the weights that connect the vocabulary to the neurons. </a:t>
            </a:r>
          </a:p>
          <a:p>
            <a:endParaRPr lang="en-US" dirty="0"/>
          </a:p>
          <a:p>
            <a:r>
              <a:rPr lang="en-US" dirty="0"/>
              <a:t>In the orange representation, each neuron is a column of 10,000 learned weights. </a:t>
            </a:r>
          </a:p>
          <a:p>
            <a:endParaRPr lang="en-US" dirty="0"/>
          </a:p>
          <a:p>
            <a:r>
              <a:rPr lang="en-US" dirty="0"/>
              <a:t>Another way to represent this data is to consider the weights that connect a single word to each neuron as its unique set of features.</a:t>
            </a:r>
          </a:p>
          <a:p>
            <a:endParaRPr lang="en-US" dirty="0"/>
          </a:p>
          <a:p>
            <a:r>
              <a:rPr lang="en-US" dirty="0"/>
              <a:t>The rows of this weight matrix our the word embeddings!</a:t>
            </a:r>
          </a:p>
        </p:txBody>
      </p:sp>
      <p:sp>
        <p:nvSpPr>
          <p:cNvPr id="4" name="Slide Number Placeholder 3"/>
          <p:cNvSpPr>
            <a:spLocks noGrp="1"/>
          </p:cNvSpPr>
          <p:nvPr>
            <p:ph type="sldNum" sz="quarter" idx="5"/>
          </p:nvPr>
        </p:nvSpPr>
        <p:spPr/>
        <p:txBody>
          <a:bodyPr/>
          <a:lstStyle/>
          <a:p>
            <a:fld id="{27DEF642-877A-3748-9CD7-D82B07A9C9C9}" type="slidenum">
              <a:rPr lang="en-US" smtClean="0"/>
              <a:t>17</a:t>
            </a:fld>
            <a:endParaRPr lang="en-US"/>
          </a:p>
        </p:txBody>
      </p:sp>
    </p:spTree>
    <p:extLst>
      <p:ext uri="{BB962C8B-B14F-4D97-AF65-F5344CB8AC3E}">
        <p14:creationId xmlns:p14="http://schemas.microsoft.com/office/powerpoint/2010/main" val="12987341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2 words have similar meanings and contexts, we expect the model to output similar results.</a:t>
            </a:r>
          </a:p>
          <a:p>
            <a:endParaRPr lang="en-US" dirty="0"/>
          </a:p>
          <a:p>
            <a:r>
              <a:rPr lang="en-US" dirty="0"/>
              <a:t>For example, the words “lung” and “pancreas” are similar in that they both are organs in the body, and are associated with metastatic cancer.</a:t>
            </a:r>
          </a:p>
          <a:p>
            <a:endParaRPr lang="en-US" dirty="0"/>
          </a:p>
          <a:p>
            <a:r>
              <a:rPr lang="en-US" dirty="0"/>
              <a:t>They would then appear in similar ways in text, and thus should have a similar embedding. </a:t>
            </a:r>
          </a:p>
          <a:p>
            <a:endParaRPr lang="en-US" dirty="0"/>
          </a:p>
          <a:p>
            <a:r>
              <a:rPr lang="en-US" dirty="0"/>
              <a:t>That is, the model should process the word “lung” and “pancreas” in the same way, meaning they would have similar weights in the network. </a:t>
            </a:r>
          </a:p>
        </p:txBody>
      </p:sp>
      <p:sp>
        <p:nvSpPr>
          <p:cNvPr id="4" name="Slide Number Placeholder 3"/>
          <p:cNvSpPr>
            <a:spLocks noGrp="1"/>
          </p:cNvSpPr>
          <p:nvPr>
            <p:ph type="sldNum" sz="quarter" idx="5"/>
          </p:nvPr>
        </p:nvSpPr>
        <p:spPr/>
        <p:txBody>
          <a:bodyPr/>
          <a:lstStyle/>
          <a:p>
            <a:fld id="{27DEF642-877A-3748-9CD7-D82B07A9C9C9}" type="slidenum">
              <a:rPr lang="en-US" smtClean="0"/>
              <a:t>18</a:t>
            </a:fld>
            <a:endParaRPr lang="en-US"/>
          </a:p>
        </p:txBody>
      </p:sp>
    </p:spTree>
    <p:extLst>
      <p:ext uri="{BB962C8B-B14F-4D97-AF65-F5344CB8AC3E}">
        <p14:creationId xmlns:p14="http://schemas.microsoft.com/office/powerpoint/2010/main" val="250351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 see this relationship when we project the high dimensional word embeddings onto a 2D plot.</a:t>
            </a:r>
          </a:p>
          <a:p>
            <a:endParaRPr lang="en-US" dirty="0"/>
          </a:p>
          <a:p>
            <a:r>
              <a:rPr lang="en-US" dirty="0"/>
              <a:t>This provides a way to visualize the similarity between two word embeddings, and demonstrates that words with similar context have similar input vectors.</a:t>
            </a:r>
          </a:p>
          <a:p>
            <a:endParaRPr lang="en-US" dirty="0"/>
          </a:p>
          <a:p>
            <a:r>
              <a:rPr lang="en-US" dirty="0"/>
              <a:t>Works likely to have “city” as a nearby word are grouped together in red, while words that have “feeling” as a nearby word are grouped together. </a:t>
            </a:r>
          </a:p>
        </p:txBody>
      </p:sp>
      <p:sp>
        <p:nvSpPr>
          <p:cNvPr id="4" name="Slide Number Placeholder 3"/>
          <p:cNvSpPr>
            <a:spLocks noGrp="1"/>
          </p:cNvSpPr>
          <p:nvPr>
            <p:ph type="sldNum" sz="quarter" idx="5"/>
          </p:nvPr>
        </p:nvSpPr>
        <p:spPr/>
        <p:txBody>
          <a:bodyPr/>
          <a:lstStyle/>
          <a:p>
            <a:fld id="{27DEF642-877A-3748-9CD7-D82B07A9C9C9}" type="slidenum">
              <a:rPr lang="en-US" smtClean="0"/>
              <a:t>19</a:t>
            </a:fld>
            <a:endParaRPr lang="en-US"/>
          </a:p>
        </p:txBody>
      </p:sp>
    </p:spTree>
    <p:extLst>
      <p:ext uri="{BB962C8B-B14F-4D97-AF65-F5344CB8AC3E}">
        <p14:creationId xmlns:p14="http://schemas.microsoft.com/office/powerpoint/2010/main" val="3362959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05F4F0-2E62-8B4A-85A7-32CBA2BD59BC}" type="slidenum">
              <a:rPr lang="en-US" smtClean="0"/>
              <a:t>2</a:t>
            </a:fld>
            <a:endParaRPr lang="en-US"/>
          </a:p>
        </p:txBody>
      </p:sp>
    </p:spTree>
    <p:extLst>
      <p:ext uri="{BB962C8B-B14F-4D97-AF65-F5344CB8AC3E}">
        <p14:creationId xmlns:p14="http://schemas.microsoft.com/office/powerpoint/2010/main" val="36624693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Distributional semantics is a linguistic theory that suggests the meaning of a word can be understood by analyzing the contexts in which it appears.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That is, a words meaning is encoded in the words what surround it.</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“You shall know a work by the company it keeps” comes from a paper published in 1957 and it is one of the most successful ideas in NLP.</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7DEF642-877A-3748-9CD7-D82B07A9C9C9}" type="slidenum">
              <a:rPr lang="en-US" smtClean="0"/>
              <a:t>3</a:t>
            </a:fld>
            <a:endParaRPr lang="en-US"/>
          </a:p>
        </p:txBody>
      </p:sp>
    </p:spTree>
    <p:extLst>
      <p:ext uri="{BB962C8B-B14F-4D97-AF65-F5344CB8AC3E}">
        <p14:creationId xmlns:p14="http://schemas.microsoft.com/office/powerpoint/2010/main" val="42656355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context of a word is given by the words that appear nearby. </a:t>
            </a:r>
          </a:p>
          <a:p>
            <a:endParaRPr lang="en-US" dirty="0"/>
          </a:p>
          <a:p>
            <a:r>
              <a:rPr lang="en-US" dirty="0"/>
              <a:t>To learn a representation of a word, we need many examples of it being used in different contexts.</a:t>
            </a:r>
          </a:p>
          <a:p>
            <a:endParaRPr lang="en-US" dirty="0"/>
          </a:p>
          <a:p>
            <a:r>
              <a:rPr lang="en-US" dirty="0"/>
              <a:t>For example, the word “banking” appears in these phrases, and the surrounding words are known as “context words”.</a:t>
            </a:r>
          </a:p>
        </p:txBody>
      </p:sp>
      <p:sp>
        <p:nvSpPr>
          <p:cNvPr id="4" name="Slide Number Placeholder 3"/>
          <p:cNvSpPr>
            <a:spLocks noGrp="1"/>
          </p:cNvSpPr>
          <p:nvPr>
            <p:ph type="sldNum" sz="quarter" idx="5"/>
          </p:nvPr>
        </p:nvSpPr>
        <p:spPr/>
        <p:txBody>
          <a:bodyPr/>
          <a:lstStyle/>
          <a:p>
            <a:fld id="{27DEF642-877A-3748-9CD7-D82B07A9C9C9}" type="slidenum">
              <a:rPr lang="en-US" smtClean="0"/>
              <a:t>4</a:t>
            </a:fld>
            <a:endParaRPr lang="en-US"/>
          </a:p>
        </p:txBody>
      </p:sp>
    </p:spTree>
    <p:extLst>
      <p:ext uri="{BB962C8B-B14F-4D97-AF65-F5344CB8AC3E}">
        <p14:creationId xmlns:p14="http://schemas.microsoft.com/office/powerpoint/2010/main" val="23495193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bag of words approach, each word is represented by a sparse vector. These vectors are the length of the dictionary, and contain all zeros except for the position corresponding to the word.</a:t>
            </a:r>
          </a:p>
          <a:p>
            <a:endParaRPr lang="en-US" dirty="0"/>
          </a:p>
          <a:p>
            <a:r>
              <a:rPr lang="en-US" dirty="0"/>
              <a:t>For the distributional semantic representation, the word vector is instead a dense vector. </a:t>
            </a:r>
          </a:p>
          <a:p>
            <a:endParaRPr lang="en-US" dirty="0"/>
          </a:p>
          <a:p>
            <a:r>
              <a:rPr lang="en-US" dirty="0"/>
              <a:t>For example, banking is represented by the 8 values in the vector. These values are learned, so that words with similar meanings have vectors that are also similar.</a:t>
            </a:r>
          </a:p>
          <a:p>
            <a:endParaRPr lang="en-US" dirty="0"/>
          </a:p>
          <a:p>
            <a:r>
              <a:rPr lang="en-US" dirty="0"/>
              <a:t>The word vectors are known as embeddings, or sometimes representations. </a:t>
            </a:r>
          </a:p>
        </p:txBody>
      </p:sp>
      <p:sp>
        <p:nvSpPr>
          <p:cNvPr id="4" name="Slide Number Placeholder 3"/>
          <p:cNvSpPr>
            <a:spLocks noGrp="1"/>
          </p:cNvSpPr>
          <p:nvPr>
            <p:ph type="sldNum" sz="quarter" idx="5"/>
          </p:nvPr>
        </p:nvSpPr>
        <p:spPr/>
        <p:txBody>
          <a:bodyPr/>
          <a:lstStyle/>
          <a:p>
            <a:fld id="{27DEF642-877A-3748-9CD7-D82B07A9C9C9}" type="slidenum">
              <a:rPr lang="en-US" smtClean="0"/>
              <a:t>5</a:t>
            </a:fld>
            <a:endParaRPr lang="en-US"/>
          </a:p>
        </p:txBody>
      </p:sp>
    </p:spTree>
    <p:extLst>
      <p:ext uri="{BB962C8B-B14F-4D97-AF65-F5344CB8AC3E}">
        <p14:creationId xmlns:p14="http://schemas.microsoft.com/office/powerpoint/2010/main" val="9311022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Word2vec framework was developed in 2013 with the goal of learning word vectors from example text.</a:t>
            </a:r>
          </a:p>
          <a:p>
            <a:endParaRPr lang="en-US" dirty="0"/>
          </a:p>
          <a:p>
            <a:r>
              <a:rPr lang="en-US" dirty="0"/>
              <a:t>In general, you start with a large collection of text, and for every word across the entire corpus of text is represented by a unique embedding vector.</a:t>
            </a:r>
          </a:p>
          <a:p>
            <a:endParaRPr lang="en-US" dirty="0"/>
          </a:p>
          <a:p>
            <a:r>
              <a:rPr lang="en-US" dirty="0"/>
              <a:t>Within the text, each word is treated as the center of a phrase of fixed length. So for each position in the text, we have a center word and context (outside) words.</a:t>
            </a:r>
          </a:p>
          <a:p>
            <a:endParaRPr lang="en-US" dirty="0"/>
          </a:p>
          <a:p>
            <a:r>
              <a:rPr lang="en-US" dirty="0"/>
              <a:t>We can then compute the probability of finding a word nearby to our center word by looking through the corpus of text.</a:t>
            </a:r>
          </a:p>
          <a:p>
            <a:endParaRPr lang="en-US" dirty="0"/>
          </a:p>
          <a:p>
            <a:r>
              <a:rPr lang="en-US" dirty="0"/>
              <a:t>The goal is then to find the word vectors that maximize this probability.</a:t>
            </a:r>
          </a:p>
          <a:p>
            <a:endParaRPr lang="en-US" dirty="0"/>
          </a:p>
          <a:p>
            <a:r>
              <a:rPr lang="en-US" dirty="0"/>
              <a:t>The idea is a bit complex, so let’s look a visualization.</a:t>
            </a:r>
          </a:p>
        </p:txBody>
      </p:sp>
      <p:sp>
        <p:nvSpPr>
          <p:cNvPr id="4" name="Slide Number Placeholder 3"/>
          <p:cNvSpPr>
            <a:spLocks noGrp="1"/>
          </p:cNvSpPr>
          <p:nvPr>
            <p:ph type="sldNum" sz="quarter" idx="5"/>
          </p:nvPr>
        </p:nvSpPr>
        <p:spPr/>
        <p:txBody>
          <a:bodyPr/>
          <a:lstStyle/>
          <a:p>
            <a:fld id="{27DEF642-877A-3748-9CD7-D82B07A9C9C9}" type="slidenum">
              <a:rPr lang="en-US" smtClean="0"/>
              <a:t>6</a:t>
            </a:fld>
            <a:endParaRPr lang="en-US"/>
          </a:p>
        </p:txBody>
      </p:sp>
    </p:spTree>
    <p:extLst>
      <p:ext uri="{BB962C8B-B14F-4D97-AF65-F5344CB8AC3E}">
        <p14:creationId xmlns:p14="http://schemas.microsoft.com/office/powerpoint/2010/main" val="28926384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an illustration of how the probability of finding an outside word, given the center word.</a:t>
            </a:r>
          </a:p>
          <a:p>
            <a:endParaRPr lang="en-US" dirty="0"/>
          </a:p>
          <a:p>
            <a:r>
              <a:rPr lang="en-US" dirty="0"/>
              <a:t>Here we are using a window size of 2.</a:t>
            </a:r>
          </a:p>
          <a:p>
            <a:endParaRPr lang="en-US" dirty="0"/>
          </a:p>
          <a:p>
            <a:r>
              <a:rPr lang="en-US" dirty="0"/>
              <a:t>By looking through the entire corpus of text, we can calculate the probability of finding a word in any of the positions surrounding the center word.</a:t>
            </a:r>
          </a:p>
          <a:p>
            <a:endParaRPr lang="en-US" dirty="0"/>
          </a:p>
          <a:p>
            <a:r>
              <a:rPr lang="en-US" dirty="0"/>
              <a:t>The result is that for a given word in the vocabulary, the probability of all the other words occurring in each of the “outside” positions becomes known.</a:t>
            </a:r>
          </a:p>
        </p:txBody>
      </p:sp>
      <p:sp>
        <p:nvSpPr>
          <p:cNvPr id="4" name="Slide Number Placeholder 3"/>
          <p:cNvSpPr>
            <a:spLocks noGrp="1"/>
          </p:cNvSpPr>
          <p:nvPr>
            <p:ph type="sldNum" sz="quarter" idx="5"/>
          </p:nvPr>
        </p:nvSpPr>
        <p:spPr/>
        <p:txBody>
          <a:bodyPr/>
          <a:lstStyle/>
          <a:p>
            <a:fld id="{27DEF642-877A-3748-9CD7-D82B07A9C9C9}" type="slidenum">
              <a:rPr lang="en-US" smtClean="0"/>
              <a:t>7</a:t>
            </a:fld>
            <a:endParaRPr lang="en-US"/>
          </a:p>
        </p:txBody>
      </p:sp>
    </p:spTree>
    <p:extLst>
      <p:ext uri="{BB962C8B-B14F-4D97-AF65-F5344CB8AC3E}">
        <p14:creationId xmlns:p14="http://schemas.microsoft.com/office/powerpoint/2010/main" val="6683760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how do we learn a dense word vector that will maximize the context word probability? </a:t>
            </a:r>
          </a:p>
          <a:p>
            <a:endParaRPr lang="en-US" dirty="0"/>
          </a:p>
          <a:p>
            <a:r>
              <a:rPr lang="en-US" dirty="0"/>
              <a:t>And what does that even mean?</a:t>
            </a:r>
          </a:p>
          <a:p>
            <a:endParaRPr lang="en-US" dirty="0"/>
          </a:p>
          <a:p>
            <a:r>
              <a:rPr lang="en-US" dirty="0"/>
              <a:t>Well, we want to find a dense vector representation, because the sparse vector of probabilities over the entire vocabulary comes with computational and machine learning challenges we have discussed before.</a:t>
            </a:r>
          </a:p>
          <a:p>
            <a:endParaRPr lang="en-US" dirty="0"/>
          </a:p>
          <a:p>
            <a:r>
              <a:rPr lang="en-US" dirty="0"/>
              <a:t>One approach to do this is called the Skip-Gram Model.</a:t>
            </a:r>
          </a:p>
        </p:txBody>
      </p:sp>
      <p:sp>
        <p:nvSpPr>
          <p:cNvPr id="4" name="Slide Number Placeholder 3"/>
          <p:cNvSpPr>
            <a:spLocks noGrp="1"/>
          </p:cNvSpPr>
          <p:nvPr>
            <p:ph type="sldNum" sz="quarter" idx="5"/>
          </p:nvPr>
        </p:nvSpPr>
        <p:spPr/>
        <p:txBody>
          <a:bodyPr/>
          <a:lstStyle/>
          <a:p>
            <a:fld id="{27DEF642-877A-3748-9CD7-D82B07A9C9C9}" type="slidenum">
              <a:rPr lang="en-US" smtClean="0"/>
              <a:t>8</a:t>
            </a:fld>
            <a:endParaRPr lang="en-US"/>
          </a:p>
        </p:txBody>
      </p:sp>
    </p:spTree>
    <p:extLst>
      <p:ext uri="{BB962C8B-B14F-4D97-AF65-F5344CB8AC3E}">
        <p14:creationId xmlns:p14="http://schemas.microsoft.com/office/powerpoint/2010/main" val="32689423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approach uses a trick that appears in other machine learning applications.</a:t>
            </a:r>
          </a:p>
          <a:p>
            <a:endParaRPr lang="en-US" dirty="0"/>
          </a:p>
          <a:p>
            <a:r>
              <a:rPr lang="en-US" dirty="0"/>
              <a:t>And that is to train a neural network with a single hidden layer to predict the probability of context words.</a:t>
            </a:r>
          </a:p>
          <a:p>
            <a:endParaRPr lang="en-US" dirty="0"/>
          </a:p>
          <a:p>
            <a:r>
              <a:rPr lang="en-US" dirty="0"/>
              <a:t>But the catch is that we are not going to use the trained neural network, but instead use the learned weights as a new representation of the input.</a:t>
            </a:r>
          </a:p>
        </p:txBody>
      </p:sp>
      <p:sp>
        <p:nvSpPr>
          <p:cNvPr id="4" name="Slide Number Placeholder 3"/>
          <p:cNvSpPr>
            <a:spLocks noGrp="1"/>
          </p:cNvSpPr>
          <p:nvPr>
            <p:ph type="sldNum" sz="quarter" idx="5"/>
          </p:nvPr>
        </p:nvSpPr>
        <p:spPr/>
        <p:txBody>
          <a:bodyPr/>
          <a:lstStyle/>
          <a:p>
            <a:fld id="{27DEF642-877A-3748-9CD7-D82B07A9C9C9}" type="slidenum">
              <a:rPr lang="en-US" smtClean="0"/>
              <a:t>9</a:t>
            </a:fld>
            <a:endParaRPr lang="en-US"/>
          </a:p>
        </p:txBody>
      </p:sp>
    </p:spTree>
    <p:extLst>
      <p:ext uri="{BB962C8B-B14F-4D97-AF65-F5344CB8AC3E}">
        <p14:creationId xmlns:p14="http://schemas.microsoft.com/office/powerpoint/2010/main" val="40087296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A35D9-15E5-1E41-A0A4-6221EBF5D8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56AADB7-07DF-964A-A1D2-A1925976035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10A02D-7866-3D44-8EEF-562D5690831F}"/>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5" name="Footer Placeholder 4">
            <a:extLst>
              <a:ext uri="{FF2B5EF4-FFF2-40B4-BE49-F238E27FC236}">
                <a16:creationId xmlns:a16="http://schemas.microsoft.com/office/drawing/2014/main" id="{E14998AB-737C-3044-B492-DF0E001B1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7F185-9528-0E4D-B577-740BF88BFF80}"/>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1963180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33FE4-9547-5B48-ADDF-D274C36AE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0C13E07-61E6-A247-BE31-079546F203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538DAB-A9FF-1D44-B318-294180F3BB40}"/>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5" name="Footer Placeholder 4">
            <a:extLst>
              <a:ext uri="{FF2B5EF4-FFF2-40B4-BE49-F238E27FC236}">
                <a16:creationId xmlns:a16="http://schemas.microsoft.com/office/drawing/2014/main" id="{1193948D-F7CC-1246-9573-9F280F165C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A2D498-EA82-7843-A060-A1E8D141154B}"/>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41921751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E038EA-23B5-DB4F-849F-C7B00D0825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8EA237-B54E-494B-B4FC-A2FB53EA96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2F5F5D-5076-4C46-9149-5A593804DB80}"/>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5" name="Footer Placeholder 4">
            <a:extLst>
              <a:ext uri="{FF2B5EF4-FFF2-40B4-BE49-F238E27FC236}">
                <a16:creationId xmlns:a16="http://schemas.microsoft.com/office/drawing/2014/main" id="{3F07E23D-3A36-0343-8DA6-3BAECE98EB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D18EFC-3D69-0648-BB77-870F984F6312}"/>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2948286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0BAB-1211-0C48-BFFF-FC84ABCD47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EA42F1-992C-C14C-8D37-7B0B7BCB33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42546-2B33-964B-A311-D18EF7034DF2}"/>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5" name="Footer Placeholder 4">
            <a:extLst>
              <a:ext uri="{FF2B5EF4-FFF2-40B4-BE49-F238E27FC236}">
                <a16:creationId xmlns:a16="http://schemas.microsoft.com/office/drawing/2014/main" id="{AA9681EF-7D3C-0E4E-B82C-A6E9407E2B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920DBC-EAC0-9F4D-9279-D4D2BAF11C42}"/>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3732843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0720-6AD6-BA4E-BC6F-099BDFDED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510935F-0579-0947-A645-F2A2BFC180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143119-39E6-9546-AC12-E9798E25ED22}"/>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5" name="Footer Placeholder 4">
            <a:extLst>
              <a:ext uri="{FF2B5EF4-FFF2-40B4-BE49-F238E27FC236}">
                <a16:creationId xmlns:a16="http://schemas.microsoft.com/office/drawing/2014/main" id="{11E19058-70F2-FE4F-933D-2950641BE3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B5D26F-36E5-774B-977C-6BD2F544D356}"/>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2595528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D4F55-9EAA-E549-998B-4B8CA8BF28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6F5A437-826A-084F-8C63-E5FA8BEDB51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1828F66-D37C-1E49-A94D-702D5153D9C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76681DB-DEAD-3040-9659-A9711E5FBA45}"/>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6" name="Footer Placeholder 5">
            <a:extLst>
              <a:ext uri="{FF2B5EF4-FFF2-40B4-BE49-F238E27FC236}">
                <a16:creationId xmlns:a16="http://schemas.microsoft.com/office/drawing/2014/main" id="{00DD081E-94FE-4E4A-BC9A-574D2989D54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32C67A-F2EE-584A-AE76-F17C0A0A8768}"/>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2670274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C96A8-4C2C-0C46-9ED2-0C572B23A1F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09D27A-CDF0-0741-B8DE-55BEBC3F12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3948465-CB52-0748-806A-D9C641AD31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0B81F8-42DB-8A40-8250-120BEE8F66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B5B032-94C6-1845-BE00-AE758D2A5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74FABE-78E5-1E4F-973C-037A1061556A}"/>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8" name="Footer Placeholder 7">
            <a:extLst>
              <a:ext uri="{FF2B5EF4-FFF2-40B4-BE49-F238E27FC236}">
                <a16:creationId xmlns:a16="http://schemas.microsoft.com/office/drawing/2014/main" id="{1F2C57C8-27FA-7C43-BC1B-9AB78070C42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941406A-6E0B-8C46-B4E6-2D4BAD720AD9}"/>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1831538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B8DB9-F5B2-B848-B979-E8E6166677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31739D6-F9D4-7541-B13D-CC9E3EEC7418}"/>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4" name="Footer Placeholder 3">
            <a:extLst>
              <a:ext uri="{FF2B5EF4-FFF2-40B4-BE49-F238E27FC236}">
                <a16:creationId xmlns:a16="http://schemas.microsoft.com/office/drawing/2014/main" id="{17C01C8A-96D0-6949-B3F8-783CBA6632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6C8432-AC16-DC48-9FF8-73AEF425C759}"/>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3345978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0EE81-A2AA-A745-8C10-5FAE66D4701B}"/>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3" name="Footer Placeholder 2">
            <a:extLst>
              <a:ext uri="{FF2B5EF4-FFF2-40B4-BE49-F238E27FC236}">
                <a16:creationId xmlns:a16="http://schemas.microsoft.com/office/drawing/2014/main" id="{0B4BFCCB-126F-1347-806B-ED72AD5D2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0480D6-C707-0A44-B5A4-939FD8391D77}"/>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38621800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4E0C6-2A5B-0149-979D-5CA490889D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DEA01F2-B897-5047-90BD-25AAA7E58A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A337A78-B967-2841-B0CF-494D423E8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6C5FB9-219E-9846-AD9D-5AE58ED0D373}"/>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6" name="Footer Placeholder 5">
            <a:extLst>
              <a:ext uri="{FF2B5EF4-FFF2-40B4-BE49-F238E27FC236}">
                <a16:creationId xmlns:a16="http://schemas.microsoft.com/office/drawing/2014/main" id="{44781FEB-BAF1-C04D-8DF3-E6DD1AC44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AEF967-5747-9340-AC4A-6B1D0D0251BF}"/>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1721954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2557E-4717-294C-9F85-EA4257480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56B8A2-7BC3-E643-9FF2-285CD3DAA7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2098F0-1A58-D94D-A084-4C615A7A5F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A76AC-372C-FD4F-AF4E-ECA8A86DCC89}"/>
              </a:ext>
            </a:extLst>
          </p:cNvPr>
          <p:cNvSpPr>
            <a:spLocks noGrp="1"/>
          </p:cNvSpPr>
          <p:nvPr>
            <p:ph type="dt" sz="half" idx="10"/>
          </p:nvPr>
        </p:nvSpPr>
        <p:spPr/>
        <p:txBody>
          <a:bodyPr/>
          <a:lstStyle/>
          <a:p>
            <a:fld id="{CDA456EC-293D-6641-B2C5-C44BFE79AF44}" type="datetimeFigureOut">
              <a:rPr lang="en-US" smtClean="0"/>
              <a:t>11/13/2024</a:t>
            </a:fld>
            <a:endParaRPr lang="en-US"/>
          </a:p>
        </p:txBody>
      </p:sp>
      <p:sp>
        <p:nvSpPr>
          <p:cNvPr id="6" name="Footer Placeholder 5">
            <a:extLst>
              <a:ext uri="{FF2B5EF4-FFF2-40B4-BE49-F238E27FC236}">
                <a16:creationId xmlns:a16="http://schemas.microsoft.com/office/drawing/2014/main" id="{D196885E-8CE5-4040-BB87-52825CB9E6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456914-DC86-A245-9F36-CA78EFA7E977}"/>
              </a:ext>
            </a:extLst>
          </p:cNvPr>
          <p:cNvSpPr>
            <a:spLocks noGrp="1"/>
          </p:cNvSpPr>
          <p:nvPr>
            <p:ph type="sldNum" sz="quarter" idx="12"/>
          </p:nvPr>
        </p:nvSpPr>
        <p:spPr/>
        <p:txBody>
          <a:bodyPr/>
          <a:lstStyle/>
          <a:p>
            <a:fld id="{8B2CF0FC-5616-594D-918C-34AE2584B767}" type="slidenum">
              <a:rPr lang="en-US" smtClean="0"/>
              <a:t>‹#›</a:t>
            </a:fld>
            <a:endParaRPr lang="en-US"/>
          </a:p>
        </p:txBody>
      </p:sp>
    </p:spTree>
    <p:extLst>
      <p:ext uri="{BB962C8B-B14F-4D97-AF65-F5344CB8AC3E}">
        <p14:creationId xmlns:p14="http://schemas.microsoft.com/office/powerpoint/2010/main" val="1309527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669987-D063-474B-B01A-5CDA21A7D2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4B293B1-6680-874F-A90A-98DCCD1E98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63F723-2FE1-1345-BDD3-FBEB10283B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A456EC-293D-6641-B2C5-C44BFE79AF44}" type="datetimeFigureOut">
              <a:rPr lang="en-US" smtClean="0"/>
              <a:t>11/13/2024</a:t>
            </a:fld>
            <a:endParaRPr lang="en-US"/>
          </a:p>
        </p:txBody>
      </p:sp>
      <p:sp>
        <p:nvSpPr>
          <p:cNvPr id="5" name="Footer Placeholder 4">
            <a:extLst>
              <a:ext uri="{FF2B5EF4-FFF2-40B4-BE49-F238E27FC236}">
                <a16:creationId xmlns:a16="http://schemas.microsoft.com/office/drawing/2014/main" id="{43DF6FF5-913B-D144-B979-8AEF1DEBF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B8AAB50-1B88-C44F-A31E-C53E41C734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2CF0FC-5616-594D-918C-34AE2584B767}" type="slidenum">
              <a:rPr lang="en-US" smtClean="0"/>
              <a:t>‹#›</a:t>
            </a:fld>
            <a:endParaRPr lang="en-US"/>
          </a:p>
        </p:txBody>
      </p:sp>
    </p:spTree>
    <p:extLst>
      <p:ext uri="{BB962C8B-B14F-4D97-AF65-F5344CB8AC3E}">
        <p14:creationId xmlns:p14="http://schemas.microsoft.com/office/powerpoint/2010/main" val="3670925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6FAD-F819-40BE-9402-81FBE98EF2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58361" y="127820"/>
            <a:ext cx="7075277" cy="4694655"/>
          </a:xfrm>
          <a:prstGeom prst="rect">
            <a:avLst/>
          </a:prstGeom>
        </p:spPr>
      </p:pic>
      <p:sp>
        <p:nvSpPr>
          <p:cNvPr id="2" name="Title 1">
            <a:extLst>
              <a:ext uri="{FF2B5EF4-FFF2-40B4-BE49-F238E27FC236}">
                <a16:creationId xmlns:a16="http://schemas.microsoft.com/office/drawing/2014/main" id="{A6FAFACC-3A77-4930-806F-AEC046CCD12E}"/>
              </a:ext>
            </a:extLst>
          </p:cNvPr>
          <p:cNvSpPr>
            <a:spLocks noGrp="1"/>
          </p:cNvSpPr>
          <p:nvPr>
            <p:ph type="ctrTitle"/>
          </p:nvPr>
        </p:nvSpPr>
        <p:spPr>
          <a:xfrm>
            <a:off x="1524000" y="2814638"/>
            <a:ext cx="9144000" cy="2387600"/>
          </a:xfrm>
        </p:spPr>
        <p:txBody>
          <a:bodyPr>
            <a:normAutofit/>
          </a:bodyPr>
          <a:lstStyle/>
          <a:p>
            <a:r>
              <a:rPr lang="en-US" dirty="0"/>
              <a:t>AIM-AHEAD Introductory Courses in AI/ML Concepts</a:t>
            </a:r>
          </a:p>
        </p:txBody>
      </p:sp>
      <p:sp>
        <p:nvSpPr>
          <p:cNvPr id="6" name="Subtitle 2">
            <a:extLst>
              <a:ext uri="{FF2B5EF4-FFF2-40B4-BE49-F238E27FC236}">
                <a16:creationId xmlns:a16="http://schemas.microsoft.com/office/drawing/2014/main" id="{716EA22E-D425-46BA-91FC-ADB16B1CC2AC}"/>
              </a:ext>
            </a:extLst>
          </p:cNvPr>
          <p:cNvSpPr txBox="1">
            <a:spLocks/>
          </p:cNvSpPr>
          <p:nvPr/>
        </p:nvSpPr>
        <p:spPr>
          <a:xfrm>
            <a:off x="1523999" y="53546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Module 6: Natural Language Processing</a:t>
            </a:r>
          </a:p>
          <a:p>
            <a:r>
              <a:rPr lang="en-US" dirty="0"/>
              <a:t>Word Embeddings</a:t>
            </a:r>
          </a:p>
          <a:p>
            <a:r>
              <a:rPr lang="en-US" sz="1600" dirty="0"/>
              <a:t>Adapted from the Health Informatics and Data Science Masters Degree Program, Georgetown University</a:t>
            </a:r>
          </a:p>
        </p:txBody>
      </p:sp>
      <p:sp>
        <p:nvSpPr>
          <p:cNvPr id="7" name="Subtitle 6">
            <a:extLst>
              <a:ext uri="{FF2B5EF4-FFF2-40B4-BE49-F238E27FC236}">
                <a16:creationId xmlns:a16="http://schemas.microsoft.com/office/drawing/2014/main" id="{16B4B39D-0FE8-4B10-A23E-83F89D1878E1}"/>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9662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 Fake Classification Task</a:t>
            </a:r>
          </a:p>
        </p:txBody>
      </p:sp>
      <p:sp>
        <p:nvSpPr>
          <p:cNvPr id="3" name="Content Placeholder 2"/>
          <p:cNvSpPr>
            <a:spLocks noGrp="1"/>
          </p:cNvSpPr>
          <p:nvPr>
            <p:ph idx="1"/>
          </p:nvPr>
        </p:nvSpPr>
        <p:spPr>
          <a:xfrm>
            <a:off x="838200" y="1825625"/>
            <a:ext cx="10515600" cy="4288304"/>
          </a:xfrm>
        </p:spPr>
        <p:txBody>
          <a:bodyPr/>
          <a:lstStyle/>
          <a:p>
            <a:r>
              <a:rPr lang="en-US" dirty="0"/>
              <a:t>Train the neural network to do the following:</a:t>
            </a:r>
          </a:p>
          <a:p>
            <a:pPr lvl="1"/>
            <a:r>
              <a:rPr lang="en-US" dirty="0"/>
              <a:t>Given a specific word (</a:t>
            </a:r>
            <a:r>
              <a:rPr lang="en-US" dirty="0">
                <a:solidFill>
                  <a:srgbClr val="0070C0"/>
                </a:solidFill>
              </a:rPr>
              <a:t>w</a:t>
            </a:r>
            <a:r>
              <a:rPr lang="en-US" dirty="0"/>
              <a:t>) in the middle of a sentence (the input word)</a:t>
            </a:r>
            <a:br>
              <a:rPr lang="en-US" dirty="0"/>
            </a:br>
            <a:endParaRPr lang="en-US" dirty="0"/>
          </a:p>
          <a:p>
            <a:pPr lvl="1"/>
            <a:r>
              <a:rPr lang="en-US" dirty="0"/>
              <a:t>look at the words nearby and pick one at random (</a:t>
            </a:r>
            <a:r>
              <a:rPr lang="en-US" dirty="0">
                <a:solidFill>
                  <a:srgbClr val="0070C0"/>
                </a:solidFill>
              </a:rPr>
              <a:t>t</a:t>
            </a:r>
            <a:r>
              <a:rPr lang="en-US" dirty="0"/>
              <a:t>)</a:t>
            </a:r>
            <a:br>
              <a:rPr lang="en-US" dirty="0"/>
            </a:br>
            <a:endParaRPr lang="en-US" dirty="0"/>
          </a:p>
          <a:p>
            <a:pPr lvl="1"/>
            <a:r>
              <a:rPr lang="en-US" dirty="0"/>
              <a:t>Network is going to tell us the probability for every word in our vocabulary of being the “nearby word” that we chose: </a:t>
            </a:r>
            <a:r>
              <a:rPr lang="en-US" dirty="0">
                <a:solidFill>
                  <a:srgbClr val="0070C0"/>
                </a:solidFill>
              </a:rPr>
              <a:t>P (</a:t>
            </a:r>
            <a:r>
              <a:rPr lang="en-US" dirty="0" err="1">
                <a:solidFill>
                  <a:srgbClr val="0070C0"/>
                </a:solidFill>
              </a:rPr>
              <a:t>t|w</a:t>
            </a:r>
            <a:r>
              <a:rPr lang="en-US" dirty="0">
                <a:solidFill>
                  <a:srgbClr val="0070C0"/>
                </a:solidFill>
              </a:rPr>
              <a:t>)</a:t>
            </a:r>
          </a:p>
          <a:p>
            <a:pPr lvl="1"/>
            <a:endParaRPr lang="en-US" dirty="0"/>
          </a:p>
          <a:p>
            <a:pPr lvl="1"/>
            <a:r>
              <a:rPr lang="en-US" b="1" dirty="0">
                <a:solidFill>
                  <a:srgbClr val="0070C0"/>
                </a:solidFill>
              </a:rPr>
              <a:t>Training example &lt;</a:t>
            </a:r>
            <a:r>
              <a:rPr lang="en-US" b="1" dirty="0" err="1">
                <a:solidFill>
                  <a:srgbClr val="0070C0"/>
                </a:solidFill>
              </a:rPr>
              <a:t>w,t</a:t>
            </a:r>
            <a:r>
              <a:rPr lang="en-US" b="1" dirty="0">
                <a:solidFill>
                  <a:srgbClr val="0070C0"/>
                </a:solidFill>
              </a:rPr>
              <a:t>&gt;</a:t>
            </a:r>
          </a:p>
          <a:p>
            <a:pPr lvl="2"/>
            <a:r>
              <a:rPr lang="en-US" dirty="0"/>
              <a:t>w is the input</a:t>
            </a:r>
          </a:p>
          <a:p>
            <a:pPr lvl="2"/>
            <a:r>
              <a:rPr lang="en-US" dirty="0"/>
              <a:t>t is the output label</a:t>
            </a:r>
          </a:p>
          <a:p>
            <a:pPr lvl="1"/>
            <a:endParaRPr lang="en-US" dirty="0"/>
          </a:p>
        </p:txBody>
      </p:sp>
    </p:spTree>
    <p:extLst>
      <p:ext uri="{BB962C8B-B14F-4D97-AF65-F5344CB8AC3E}">
        <p14:creationId xmlns:p14="http://schemas.microsoft.com/office/powerpoint/2010/main" val="3616881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Training Samples (window size =2)</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7482" y="1541929"/>
            <a:ext cx="9353831" cy="5073184"/>
          </a:xfrm>
          <a:prstGeom prst="rect">
            <a:avLst/>
          </a:prstGeom>
        </p:spPr>
      </p:pic>
    </p:spTree>
    <p:extLst>
      <p:ext uri="{BB962C8B-B14F-4D97-AF65-F5344CB8AC3E}">
        <p14:creationId xmlns:p14="http://schemas.microsoft.com/office/powerpoint/2010/main" val="665285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the model learning?</a:t>
            </a:r>
          </a:p>
        </p:txBody>
      </p:sp>
      <p:sp>
        <p:nvSpPr>
          <p:cNvPr id="3" name="Content Placeholder 2"/>
          <p:cNvSpPr>
            <a:spLocks noGrp="1"/>
          </p:cNvSpPr>
          <p:nvPr>
            <p:ph idx="1"/>
          </p:nvPr>
        </p:nvSpPr>
        <p:spPr/>
        <p:txBody>
          <a:bodyPr>
            <a:normAutofit lnSpcReduction="10000"/>
          </a:bodyPr>
          <a:lstStyle/>
          <a:p>
            <a:r>
              <a:rPr lang="en-US" dirty="0"/>
              <a:t>Learn the statistics from the number of times each pairing shows up</a:t>
            </a:r>
          </a:p>
          <a:p>
            <a:endParaRPr lang="en-US" dirty="0"/>
          </a:p>
          <a:p>
            <a:r>
              <a:rPr lang="en-US" dirty="0"/>
              <a:t>network is probably going to get many more training samples of </a:t>
            </a:r>
            <a:r>
              <a:rPr lang="en-US" dirty="0">
                <a:solidFill>
                  <a:srgbClr val="C00000"/>
                </a:solidFill>
              </a:rPr>
              <a:t>(“lung”, “cancer”) </a:t>
            </a:r>
            <a:r>
              <a:rPr lang="en-US" dirty="0"/>
              <a:t>than it is of </a:t>
            </a:r>
            <a:r>
              <a:rPr lang="en-US" dirty="0">
                <a:solidFill>
                  <a:srgbClr val="0070C0"/>
                </a:solidFill>
              </a:rPr>
              <a:t>(“lung”, “sasquatch”). </a:t>
            </a:r>
          </a:p>
          <a:p>
            <a:endParaRPr lang="en-US" dirty="0">
              <a:solidFill>
                <a:srgbClr val="0070C0"/>
              </a:solidFill>
            </a:endParaRPr>
          </a:p>
          <a:p>
            <a:r>
              <a:rPr lang="en-US" dirty="0"/>
              <a:t>When the training is finished, if you give it the word “</a:t>
            </a:r>
            <a:r>
              <a:rPr lang="en-US" dirty="0">
                <a:solidFill>
                  <a:srgbClr val="C00000"/>
                </a:solidFill>
              </a:rPr>
              <a:t>lung</a:t>
            </a:r>
            <a:r>
              <a:rPr lang="en-US" dirty="0"/>
              <a:t>” as input</a:t>
            </a:r>
          </a:p>
          <a:p>
            <a:pPr lvl="1"/>
            <a:r>
              <a:rPr lang="en-US" dirty="0"/>
              <a:t>It will output a much higher probability for “</a:t>
            </a:r>
            <a:r>
              <a:rPr lang="en-US" dirty="0">
                <a:solidFill>
                  <a:srgbClr val="C00000"/>
                </a:solidFill>
              </a:rPr>
              <a:t>cancer</a:t>
            </a:r>
            <a:r>
              <a:rPr lang="en-US" dirty="0"/>
              <a:t>” or “</a:t>
            </a:r>
            <a:r>
              <a:rPr lang="en-US" dirty="0">
                <a:solidFill>
                  <a:srgbClr val="C00000"/>
                </a:solidFill>
              </a:rPr>
              <a:t>metastasis</a:t>
            </a:r>
            <a:r>
              <a:rPr lang="en-US" dirty="0"/>
              <a:t>” (</a:t>
            </a:r>
            <a:r>
              <a:rPr lang="en-US" b="1" dirty="0"/>
              <a:t>why?) </a:t>
            </a:r>
            <a:br>
              <a:rPr lang="en-US" dirty="0"/>
            </a:br>
            <a:r>
              <a:rPr lang="en-US" dirty="0"/>
              <a:t>   </a:t>
            </a:r>
          </a:p>
          <a:p>
            <a:pPr lvl="2"/>
            <a:r>
              <a:rPr lang="en-US" b="1" dirty="0"/>
              <a:t>THAN</a:t>
            </a:r>
            <a:br>
              <a:rPr lang="en-US" b="1" dirty="0"/>
            </a:br>
            <a:endParaRPr lang="en-US" b="1" dirty="0"/>
          </a:p>
          <a:p>
            <a:pPr lvl="1"/>
            <a:r>
              <a:rPr lang="en-US" dirty="0"/>
              <a:t>it will for “</a:t>
            </a:r>
            <a:r>
              <a:rPr lang="en-US" dirty="0">
                <a:solidFill>
                  <a:srgbClr val="0070C0"/>
                </a:solidFill>
              </a:rPr>
              <a:t>Sasquatch</a:t>
            </a:r>
            <a:r>
              <a:rPr lang="en-US" dirty="0"/>
              <a:t>”</a:t>
            </a:r>
            <a:endParaRPr lang="en-US" b="1" dirty="0">
              <a:solidFill>
                <a:srgbClr val="0070C0"/>
              </a:solidFill>
            </a:endParaRPr>
          </a:p>
        </p:txBody>
      </p:sp>
    </p:spTree>
    <p:extLst>
      <p:ext uri="{BB962C8B-B14F-4D97-AF65-F5344CB8AC3E}">
        <p14:creationId xmlns:p14="http://schemas.microsoft.com/office/powerpoint/2010/main" val="334628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Details</a:t>
            </a:r>
          </a:p>
        </p:txBody>
      </p:sp>
      <p:sp>
        <p:nvSpPr>
          <p:cNvPr id="3" name="Content Placeholder 2"/>
          <p:cNvSpPr>
            <a:spLocks noGrp="1"/>
          </p:cNvSpPr>
          <p:nvPr>
            <p:ph idx="1"/>
          </p:nvPr>
        </p:nvSpPr>
        <p:spPr/>
        <p:txBody>
          <a:bodyPr>
            <a:normAutofit fontScale="92500" lnSpcReduction="10000"/>
          </a:bodyPr>
          <a:lstStyle/>
          <a:p>
            <a:r>
              <a:rPr lang="en-US" dirty="0"/>
              <a:t>Can’t feed a word just as a text string to a neural network</a:t>
            </a:r>
          </a:p>
          <a:p>
            <a:endParaRPr lang="en-US" dirty="0"/>
          </a:p>
          <a:p>
            <a:r>
              <a:rPr lang="en-US" dirty="0"/>
              <a:t>First build a vocabulary of words from our training documents</a:t>
            </a:r>
          </a:p>
          <a:p>
            <a:pPr lvl="1"/>
            <a:r>
              <a:rPr lang="en-US" dirty="0"/>
              <a:t>let’s say we have a </a:t>
            </a:r>
            <a:r>
              <a:rPr lang="en-US" dirty="0">
                <a:solidFill>
                  <a:srgbClr val="0070C0"/>
                </a:solidFill>
              </a:rPr>
              <a:t>vocabulary </a:t>
            </a:r>
            <a:r>
              <a:rPr lang="en-US" dirty="0"/>
              <a:t>of 10,000 unique words.</a:t>
            </a:r>
          </a:p>
          <a:p>
            <a:pPr marL="0" indent="0">
              <a:buNone/>
            </a:pPr>
            <a:endParaRPr lang="en-US" dirty="0"/>
          </a:p>
          <a:p>
            <a:r>
              <a:rPr lang="en-US" dirty="0"/>
              <a:t>Represent an </a:t>
            </a:r>
            <a:r>
              <a:rPr lang="en-US" dirty="0">
                <a:solidFill>
                  <a:srgbClr val="0070C0"/>
                </a:solidFill>
              </a:rPr>
              <a:t>input word</a:t>
            </a:r>
            <a:r>
              <a:rPr lang="en-US" dirty="0"/>
              <a:t> like “cancer” as a </a:t>
            </a:r>
            <a:r>
              <a:rPr lang="en-US" dirty="0">
                <a:solidFill>
                  <a:srgbClr val="C00000"/>
                </a:solidFill>
              </a:rPr>
              <a:t>one-hot vector</a:t>
            </a:r>
          </a:p>
          <a:p>
            <a:pPr lvl="1"/>
            <a:r>
              <a:rPr lang="en-US" dirty="0"/>
              <a:t>This vector will have 10,000 components (one for every word in our vocabulary)</a:t>
            </a:r>
            <a:br>
              <a:rPr lang="en-US" dirty="0"/>
            </a:br>
            <a:endParaRPr lang="en-US" dirty="0"/>
          </a:p>
          <a:p>
            <a:r>
              <a:rPr lang="en-US" dirty="0"/>
              <a:t>The </a:t>
            </a:r>
            <a:r>
              <a:rPr lang="en-US" dirty="0">
                <a:solidFill>
                  <a:srgbClr val="0070C0"/>
                </a:solidFill>
              </a:rPr>
              <a:t>output</a:t>
            </a:r>
            <a:r>
              <a:rPr lang="en-US" dirty="0"/>
              <a:t> of the network is a </a:t>
            </a:r>
            <a:r>
              <a:rPr lang="en-US" dirty="0">
                <a:solidFill>
                  <a:srgbClr val="C00000"/>
                </a:solidFill>
              </a:rPr>
              <a:t>single vector </a:t>
            </a:r>
            <a:r>
              <a:rPr lang="en-US" dirty="0"/>
              <a:t>(also with 10,000 components) </a:t>
            </a:r>
          </a:p>
          <a:p>
            <a:pPr lvl="1"/>
            <a:r>
              <a:rPr lang="en-US" dirty="0"/>
              <a:t>For every word in our vocabulary, the probability that a randomly selected nearby word is that vocabulary word.</a:t>
            </a:r>
          </a:p>
        </p:txBody>
      </p:sp>
    </p:spTree>
    <p:extLst>
      <p:ext uri="{BB962C8B-B14F-4D97-AF65-F5344CB8AC3E}">
        <p14:creationId xmlns:p14="http://schemas.microsoft.com/office/powerpoint/2010/main" val="2867705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247" y="441701"/>
            <a:ext cx="10434918" cy="6134146"/>
          </a:xfrm>
          <a:prstGeom prst="rect">
            <a:avLst/>
          </a:prstGeom>
        </p:spPr>
      </p:pic>
    </p:spTree>
    <p:extLst>
      <p:ext uri="{BB962C8B-B14F-4D97-AF65-F5344CB8AC3E}">
        <p14:creationId xmlns:p14="http://schemas.microsoft.com/office/powerpoint/2010/main" val="29048132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After training</a:t>
            </a:r>
          </a:p>
        </p:txBody>
      </p:sp>
      <p:pic>
        <p:nvPicPr>
          <p:cNvPr id="6" name="Picture 5">
            <a:extLst>
              <a:ext uri="{FF2B5EF4-FFF2-40B4-BE49-F238E27FC236}">
                <a16:creationId xmlns:a16="http://schemas.microsoft.com/office/drawing/2014/main" id="{CCA15B2B-A548-EB48-9B1A-B7EC449598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72" y="1690688"/>
            <a:ext cx="7939190" cy="4667037"/>
          </a:xfrm>
          <a:prstGeom prst="rect">
            <a:avLst/>
          </a:prstGeom>
        </p:spPr>
      </p:pic>
      <p:sp>
        <p:nvSpPr>
          <p:cNvPr id="7" name="TextBox 6">
            <a:extLst>
              <a:ext uri="{FF2B5EF4-FFF2-40B4-BE49-F238E27FC236}">
                <a16:creationId xmlns:a16="http://schemas.microsoft.com/office/drawing/2014/main" id="{A8A0FC12-57D1-134B-902D-2D3DB35BB218}"/>
              </a:ext>
            </a:extLst>
          </p:cNvPr>
          <p:cNvSpPr txBox="1"/>
          <p:nvPr/>
        </p:nvSpPr>
        <p:spPr>
          <a:xfrm>
            <a:off x="7758113" y="1819275"/>
            <a:ext cx="4129087" cy="3416320"/>
          </a:xfrm>
          <a:prstGeom prst="rect">
            <a:avLst/>
          </a:prstGeom>
          <a:noFill/>
        </p:spPr>
        <p:txBody>
          <a:bodyPr wrap="square" rtlCol="0">
            <a:spAutoFit/>
          </a:bodyPr>
          <a:lstStyle/>
          <a:p>
            <a:r>
              <a:rPr lang="en-US" sz="2400" b="1" dirty="0"/>
              <a:t>Question: </a:t>
            </a:r>
          </a:p>
          <a:p>
            <a:endParaRPr lang="en-US" sz="2400" b="1" dirty="0"/>
          </a:p>
          <a:p>
            <a:r>
              <a:rPr lang="en-US" sz="2400" i="1" dirty="0"/>
              <a:t>How does this learn weights for the words in our vocabulary?</a:t>
            </a:r>
          </a:p>
          <a:p>
            <a:endParaRPr lang="en-US" sz="2400" i="1" dirty="0"/>
          </a:p>
          <a:p>
            <a:endParaRPr lang="en-US" sz="2400" b="1" i="1" dirty="0"/>
          </a:p>
          <a:p>
            <a:endParaRPr lang="en-US" sz="2400" b="1" i="1" dirty="0"/>
          </a:p>
          <a:p>
            <a:r>
              <a:rPr lang="en-US" sz="2400" b="1" i="1" dirty="0"/>
              <a:t>Goal of training:</a:t>
            </a:r>
            <a:r>
              <a:rPr lang="en-US" sz="2400" i="1" dirty="0"/>
              <a:t> </a:t>
            </a:r>
            <a:r>
              <a:rPr lang="en-US" sz="2400" i="1" dirty="0">
                <a:solidFill>
                  <a:srgbClr val="C00000"/>
                </a:solidFill>
              </a:rPr>
              <a:t>learn hidden layer weights</a:t>
            </a:r>
          </a:p>
        </p:txBody>
      </p:sp>
    </p:spTree>
    <p:extLst>
      <p:ext uri="{BB962C8B-B14F-4D97-AF65-F5344CB8AC3E}">
        <p14:creationId xmlns:p14="http://schemas.microsoft.com/office/powerpoint/2010/main" val="32859563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Hidden Layer</a:t>
            </a:r>
          </a:p>
        </p:txBody>
      </p:sp>
      <p:sp>
        <p:nvSpPr>
          <p:cNvPr id="3" name="Content Placeholder 2"/>
          <p:cNvSpPr>
            <a:spLocks noGrp="1"/>
          </p:cNvSpPr>
          <p:nvPr>
            <p:ph idx="1"/>
          </p:nvPr>
        </p:nvSpPr>
        <p:spPr/>
        <p:txBody>
          <a:bodyPr>
            <a:normAutofit/>
          </a:bodyPr>
          <a:lstStyle/>
          <a:p>
            <a:r>
              <a:rPr lang="en-US" dirty="0"/>
              <a:t>Let’s say we’re learning word vectors with </a:t>
            </a:r>
            <a:r>
              <a:rPr lang="en-US" dirty="0">
                <a:solidFill>
                  <a:srgbClr val="C00000"/>
                </a:solidFill>
              </a:rPr>
              <a:t>300 </a:t>
            </a:r>
            <a:r>
              <a:rPr lang="en-US" dirty="0"/>
              <a:t>dimension</a:t>
            </a:r>
          </a:p>
          <a:p>
            <a:endParaRPr lang="en-US" dirty="0"/>
          </a:p>
          <a:p>
            <a:r>
              <a:rPr lang="en-US" dirty="0"/>
              <a:t>So the hidden layer is going to be represented by a weight matrix</a:t>
            </a:r>
          </a:p>
          <a:p>
            <a:pPr lvl="1"/>
            <a:r>
              <a:rPr lang="en-US" dirty="0">
                <a:solidFill>
                  <a:srgbClr val="0070C0"/>
                </a:solidFill>
              </a:rPr>
              <a:t>10,000 rows </a:t>
            </a:r>
            <a:r>
              <a:rPr lang="en-US" dirty="0"/>
              <a:t>(one for every word in our vocabulary) and </a:t>
            </a:r>
            <a:r>
              <a:rPr lang="en-US" dirty="0">
                <a:solidFill>
                  <a:srgbClr val="C00000"/>
                </a:solidFill>
              </a:rPr>
              <a:t>300 columns </a:t>
            </a:r>
            <a:r>
              <a:rPr lang="en-US" dirty="0"/>
              <a:t>(one for every hidden neuron).</a:t>
            </a:r>
          </a:p>
          <a:p>
            <a:pPr lvl="1"/>
            <a:endParaRPr lang="en-US" dirty="0"/>
          </a:p>
          <a:p>
            <a:r>
              <a:rPr lang="en-US" dirty="0"/>
              <a:t>300 features is what Google used in their published model trained on the Google news dataset</a:t>
            </a:r>
          </a:p>
          <a:p>
            <a:pPr lvl="1"/>
            <a:r>
              <a:rPr lang="en-US" dirty="0"/>
              <a:t>The number of features is a </a:t>
            </a:r>
            <a:r>
              <a:rPr lang="en-US" dirty="0">
                <a:solidFill>
                  <a:srgbClr val="C00000"/>
                </a:solidFill>
              </a:rPr>
              <a:t>"hyper parameter" </a:t>
            </a:r>
            <a:r>
              <a:rPr lang="en-US" dirty="0"/>
              <a:t>that you would just have to tune to your application</a:t>
            </a:r>
          </a:p>
          <a:p>
            <a:endParaRPr lang="en-US" dirty="0"/>
          </a:p>
        </p:txBody>
      </p:sp>
    </p:spTree>
    <p:extLst>
      <p:ext uri="{BB962C8B-B14F-4D97-AF65-F5344CB8AC3E}">
        <p14:creationId xmlns:p14="http://schemas.microsoft.com/office/powerpoint/2010/main" val="3493306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1576" y="770966"/>
            <a:ext cx="7028329" cy="4703420"/>
          </a:xfrm>
          <a:prstGeom prst="rect">
            <a:avLst/>
          </a:prstGeom>
        </p:spPr>
      </p:pic>
      <p:sp>
        <p:nvSpPr>
          <p:cNvPr id="5" name="Content Placeholder 2"/>
          <p:cNvSpPr txBox="1">
            <a:spLocks/>
          </p:cNvSpPr>
          <p:nvPr/>
        </p:nvSpPr>
        <p:spPr>
          <a:xfrm>
            <a:off x="838200" y="5639278"/>
            <a:ext cx="10515600" cy="899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End goal of all of this is really just to learn this hidden layer weight matrix – the output layer we’ll just toss when we’re done!</a:t>
            </a:r>
          </a:p>
        </p:txBody>
      </p:sp>
    </p:spTree>
    <p:extLst>
      <p:ext uri="{BB962C8B-B14F-4D97-AF65-F5344CB8AC3E}">
        <p14:creationId xmlns:p14="http://schemas.microsoft.com/office/powerpoint/2010/main" val="115218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 Model Network: Intuition</a:t>
            </a:r>
          </a:p>
        </p:txBody>
      </p:sp>
      <p:sp>
        <p:nvSpPr>
          <p:cNvPr id="3" name="Content Placeholder 2"/>
          <p:cNvSpPr>
            <a:spLocks noGrp="1"/>
          </p:cNvSpPr>
          <p:nvPr>
            <p:ph idx="1"/>
          </p:nvPr>
        </p:nvSpPr>
        <p:spPr/>
        <p:txBody>
          <a:bodyPr>
            <a:normAutofit fontScale="92500" lnSpcReduction="10000"/>
          </a:bodyPr>
          <a:lstStyle/>
          <a:p>
            <a:r>
              <a:rPr lang="en-US" dirty="0"/>
              <a:t>If two different words have very similar “</a:t>
            </a:r>
            <a:r>
              <a:rPr lang="en-US" dirty="0">
                <a:solidFill>
                  <a:srgbClr val="0070C0"/>
                </a:solidFill>
              </a:rPr>
              <a:t>contexts</a:t>
            </a:r>
            <a:r>
              <a:rPr lang="en-US" dirty="0"/>
              <a:t>”</a:t>
            </a:r>
          </a:p>
          <a:p>
            <a:pPr lvl="1"/>
            <a:r>
              <a:rPr lang="en-US" dirty="0"/>
              <a:t>Our model needs to output very similar results for these two words</a:t>
            </a:r>
          </a:p>
          <a:p>
            <a:endParaRPr lang="en-US" dirty="0"/>
          </a:p>
          <a:p>
            <a:r>
              <a:rPr lang="en-US" dirty="0"/>
              <a:t>Say we have input words ”</a:t>
            </a:r>
            <a:r>
              <a:rPr lang="en-US" dirty="0">
                <a:solidFill>
                  <a:srgbClr val="C00000"/>
                </a:solidFill>
              </a:rPr>
              <a:t>lung</a:t>
            </a:r>
            <a:r>
              <a:rPr lang="en-US" dirty="0"/>
              <a:t>” and “</a:t>
            </a:r>
            <a:r>
              <a:rPr lang="en-US" dirty="0">
                <a:solidFill>
                  <a:srgbClr val="C00000"/>
                </a:solidFill>
              </a:rPr>
              <a:t>pancreas</a:t>
            </a:r>
            <a:r>
              <a:rPr lang="en-US" dirty="0"/>
              <a:t>”</a:t>
            </a:r>
          </a:p>
          <a:p>
            <a:pPr lvl="1"/>
            <a:r>
              <a:rPr lang="en-US" dirty="0"/>
              <a:t>They have similar context words (“</a:t>
            </a:r>
            <a:r>
              <a:rPr lang="en-US" dirty="0">
                <a:solidFill>
                  <a:srgbClr val="0070C0"/>
                </a:solidFill>
              </a:rPr>
              <a:t>cancer”, “organ”, metastasis”) </a:t>
            </a:r>
            <a:br>
              <a:rPr lang="en-US" dirty="0">
                <a:solidFill>
                  <a:srgbClr val="0070C0"/>
                </a:solidFill>
              </a:rPr>
            </a:br>
            <a:endParaRPr lang="en-US" dirty="0">
              <a:solidFill>
                <a:srgbClr val="0070C0"/>
              </a:solidFill>
            </a:endParaRPr>
          </a:p>
          <a:p>
            <a:r>
              <a:rPr lang="en-US" dirty="0"/>
              <a:t>One way for the network to output similar context predictions for these two words is if </a:t>
            </a:r>
            <a:r>
              <a:rPr lang="en-US" b="1" i="1" dirty="0"/>
              <a:t>the word vectors are similar</a:t>
            </a:r>
          </a:p>
          <a:p>
            <a:endParaRPr lang="en-US" b="1" i="1" dirty="0"/>
          </a:p>
          <a:p>
            <a:r>
              <a:rPr lang="en-US" dirty="0"/>
              <a:t>So, if two words have </a:t>
            </a:r>
            <a:r>
              <a:rPr lang="en-US" dirty="0">
                <a:solidFill>
                  <a:srgbClr val="0070C0"/>
                </a:solidFill>
              </a:rPr>
              <a:t>similar contexts</a:t>
            </a:r>
            <a:r>
              <a:rPr lang="en-US" dirty="0"/>
              <a:t>, then our network is motivated to learn </a:t>
            </a:r>
            <a:r>
              <a:rPr lang="en-US" dirty="0">
                <a:solidFill>
                  <a:srgbClr val="0070C0"/>
                </a:solidFill>
              </a:rPr>
              <a:t>similar word vectors </a:t>
            </a:r>
            <a:r>
              <a:rPr lang="en-US" dirty="0"/>
              <a:t>for these two words!</a:t>
            </a:r>
          </a:p>
          <a:p>
            <a:pPr lvl="2"/>
            <a:endParaRPr lang="en-US" dirty="0"/>
          </a:p>
        </p:txBody>
      </p:sp>
    </p:spTree>
    <p:extLst>
      <p:ext uri="{BB962C8B-B14F-4D97-AF65-F5344CB8AC3E}">
        <p14:creationId xmlns:p14="http://schemas.microsoft.com/office/powerpoint/2010/main" val="2285700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07812" y="0"/>
            <a:ext cx="8376376" cy="6858000"/>
          </a:xfrm>
          <a:prstGeom prst="rect">
            <a:avLst/>
          </a:prstGeom>
        </p:spPr>
      </p:pic>
    </p:spTree>
    <p:extLst>
      <p:ext uri="{BB962C8B-B14F-4D97-AF65-F5344CB8AC3E}">
        <p14:creationId xmlns:p14="http://schemas.microsoft.com/office/powerpoint/2010/main" val="3389365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DA1F-07CD-3349-9902-6FBDD13FA13A}"/>
              </a:ext>
            </a:extLst>
          </p:cNvPr>
          <p:cNvSpPr>
            <a:spLocks noGrp="1"/>
          </p:cNvSpPr>
          <p:nvPr>
            <p:ph type="title"/>
          </p:nvPr>
        </p:nvSpPr>
        <p:spPr>
          <a:xfrm>
            <a:off x="974354" y="1127848"/>
            <a:ext cx="10515600" cy="2852737"/>
          </a:xfrm>
        </p:spPr>
        <p:txBody>
          <a:bodyPr/>
          <a:lstStyle/>
          <a:p>
            <a:r>
              <a:rPr lang="en-US" dirty="0"/>
              <a:t>Distributional Semantics</a:t>
            </a:r>
          </a:p>
        </p:txBody>
      </p:sp>
      <p:sp>
        <p:nvSpPr>
          <p:cNvPr id="6" name="Text Placeholder 5">
            <a:extLst>
              <a:ext uri="{FF2B5EF4-FFF2-40B4-BE49-F238E27FC236}">
                <a16:creationId xmlns:a16="http://schemas.microsoft.com/office/drawing/2014/main" id="{4824EB56-9B70-3145-AECE-F50984C1ADEF}"/>
              </a:ext>
            </a:extLst>
          </p:cNvPr>
          <p:cNvSpPr>
            <a:spLocks noGrp="1"/>
          </p:cNvSpPr>
          <p:nvPr>
            <p:ph type="body" idx="1"/>
          </p:nvPr>
        </p:nvSpPr>
        <p:spPr/>
        <p:txBody>
          <a:bodyPr/>
          <a:lstStyle/>
          <a:p>
            <a:r>
              <a:rPr lang="en-US" dirty="0"/>
              <a:t>Word Embeddings based on context</a:t>
            </a:r>
            <a:endParaRPr lang="en-US" b="1" dirty="0"/>
          </a:p>
        </p:txBody>
      </p:sp>
    </p:spTree>
    <p:extLst>
      <p:ext uri="{BB962C8B-B14F-4D97-AF65-F5344CB8AC3E}">
        <p14:creationId xmlns:p14="http://schemas.microsoft.com/office/powerpoint/2010/main" val="1445027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AA78B-E7B8-3341-B455-8796AB47BA8E}"/>
              </a:ext>
            </a:extLst>
          </p:cNvPr>
          <p:cNvSpPr>
            <a:spLocks noGrp="1"/>
          </p:cNvSpPr>
          <p:nvPr>
            <p:ph type="title"/>
          </p:nvPr>
        </p:nvSpPr>
        <p:spPr/>
        <p:txBody>
          <a:bodyPr/>
          <a:lstStyle/>
          <a:p>
            <a:r>
              <a:rPr lang="en-US" dirty="0"/>
              <a:t>Distributional Semantics</a:t>
            </a:r>
          </a:p>
        </p:txBody>
      </p:sp>
      <p:sp>
        <p:nvSpPr>
          <p:cNvPr id="3" name="Content Placeholder 2">
            <a:extLst>
              <a:ext uri="{FF2B5EF4-FFF2-40B4-BE49-F238E27FC236}">
                <a16:creationId xmlns:a16="http://schemas.microsoft.com/office/drawing/2014/main" id="{2C7E31A4-B093-954D-940C-85EC47AB6862}"/>
              </a:ext>
            </a:extLst>
          </p:cNvPr>
          <p:cNvSpPr>
            <a:spLocks noGrp="1"/>
          </p:cNvSpPr>
          <p:nvPr>
            <p:ph idx="1"/>
          </p:nvPr>
        </p:nvSpPr>
        <p:spPr/>
        <p:txBody>
          <a:bodyPr/>
          <a:lstStyle/>
          <a:p>
            <a:endParaRPr lang="en-US" u="sng" dirty="0"/>
          </a:p>
          <a:p>
            <a:endParaRPr lang="en-US" u="sng" dirty="0"/>
          </a:p>
          <a:p>
            <a:r>
              <a:rPr lang="en-US" b="1" dirty="0"/>
              <a:t>A word’s meaning is given by the words that frequently appear close-by</a:t>
            </a:r>
            <a:br>
              <a:rPr lang="en-US" b="1" dirty="0"/>
            </a:br>
            <a:endParaRPr lang="en-US" b="1" dirty="0"/>
          </a:p>
          <a:p>
            <a:pPr lvl="1"/>
            <a:r>
              <a:rPr lang="en-US" dirty="0">
                <a:solidFill>
                  <a:srgbClr val="0070C0"/>
                </a:solidFill>
              </a:rPr>
              <a:t>“You shall know a word by the company it keeps” – A Synopsis of Linguistic Theory (1957)</a:t>
            </a:r>
          </a:p>
          <a:p>
            <a:pPr lvl="1"/>
            <a:endParaRPr lang="en-US" dirty="0">
              <a:solidFill>
                <a:srgbClr val="0070C0"/>
              </a:solidFill>
            </a:endParaRPr>
          </a:p>
          <a:p>
            <a:pPr lvl="1"/>
            <a:r>
              <a:rPr lang="en-US" dirty="0"/>
              <a:t>One of the most successful ideas of modern statistical NLP!</a:t>
            </a:r>
          </a:p>
        </p:txBody>
      </p:sp>
    </p:spTree>
    <p:extLst>
      <p:ext uri="{BB962C8B-B14F-4D97-AF65-F5344CB8AC3E}">
        <p14:creationId xmlns:p14="http://schemas.microsoft.com/office/powerpoint/2010/main" val="3755254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Representing words by their context</a:t>
            </a:r>
          </a:p>
        </p:txBody>
      </p:sp>
      <p:sp>
        <p:nvSpPr>
          <p:cNvPr id="5" name="Content Placeholder 4"/>
          <p:cNvSpPr>
            <a:spLocks noGrp="1"/>
          </p:cNvSpPr>
          <p:nvPr>
            <p:ph idx="1"/>
          </p:nvPr>
        </p:nvSpPr>
        <p:spPr>
          <a:xfrm>
            <a:off x="838200" y="1825625"/>
            <a:ext cx="10515600" cy="3266328"/>
          </a:xfrm>
        </p:spPr>
        <p:txBody>
          <a:bodyPr>
            <a:normAutofit/>
          </a:bodyPr>
          <a:lstStyle/>
          <a:p>
            <a:pPr marL="0" indent="0">
              <a:buNone/>
            </a:pPr>
            <a:endParaRPr lang="en-US" dirty="0"/>
          </a:p>
          <a:p>
            <a:pPr marL="0" indent="0">
              <a:buNone/>
            </a:pPr>
            <a:r>
              <a:rPr lang="en-US" dirty="0"/>
              <a:t>When a word </a:t>
            </a:r>
            <a:r>
              <a:rPr lang="en-US" b="1" i="1" dirty="0"/>
              <a:t>w</a:t>
            </a:r>
            <a:r>
              <a:rPr lang="en-US" dirty="0"/>
              <a:t> appears in a text, its </a:t>
            </a:r>
            <a:r>
              <a:rPr lang="en-US" dirty="0">
                <a:solidFill>
                  <a:srgbClr val="FF0000"/>
                </a:solidFill>
              </a:rPr>
              <a:t>context </a:t>
            </a:r>
            <a:r>
              <a:rPr lang="en-US" dirty="0"/>
              <a:t>is the set of words that appear nearby (within a fixed-size window)</a:t>
            </a:r>
            <a:br>
              <a:rPr lang="en-US" dirty="0"/>
            </a:br>
            <a:endParaRPr lang="en-US" dirty="0"/>
          </a:p>
          <a:p>
            <a:r>
              <a:rPr lang="en-US" dirty="0"/>
              <a:t>Use the many </a:t>
            </a:r>
            <a:r>
              <a:rPr lang="en-US" dirty="0">
                <a:solidFill>
                  <a:srgbClr val="C00000"/>
                </a:solidFill>
              </a:rPr>
              <a:t>contexts</a:t>
            </a:r>
            <a:r>
              <a:rPr lang="en-US" dirty="0"/>
              <a:t> of </a:t>
            </a:r>
            <a:r>
              <a:rPr lang="en-US" b="1" i="1" dirty="0"/>
              <a:t>w</a:t>
            </a:r>
            <a:r>
              <a:rPr lang="en-US" dirty="0"/>
              <a:t> to build up a </a:t>
            </a:r>
            <a:r>
              <a:rPr lang="en-US" dirty="0">
                <a:solidFill>
                  <a:srgbClr val="C00000"/>
                </a:solidFill>
              </a:rPr>
              <a:t>representation</a:t>
            </a:r>
            <a:r>
              <a:rPr lang="en-US" dirty="0"/>
              <a:t> of </a:t>
            </a:r>
            <a:r>
              <a:rPr lang="en-US" b="1" i="1" dirty="0"/>
              <a:t>w</a:t>
            </a:r>
          </a:p>
          <a:p>
            <a:endParaRPr lang="en-US" dirty="0"/>
          </a:p>
        </p:txBody>
      </p:sp>
      <p:pic>
        <p:nvPicPr>
          <p:cNvPr id="6" name="Picture 5"/>
          <p:cNvPicPr>
            <a:picLocks noChangeAspect="1"/>
          </p:cNvPicPr>
          <p:nvPr/>
        </p:nvPicPr>
        <p:blipFill>
          <a:blip r:embed="rId3"/>
          <a:stretch>
            <a:fillRect/>
          </a:stretch>
        </p:blipFill>
        <p:spPr>
          <a:xfrm>
            <a:off x="1336862" y="5071222"/>
            <a:ext cx="8829114" cy="1786778"/>
          </a:xfrm>
          <a:prstGeom prst="rect">
            <a:avLst/>
          </a:prstGeom>
        </p:spPr>
      </p:pic>
    </p:spTree>
    <p:extLst>
      <p:ext uri="{BB962C8B-B14F-4D97-AF65-F5344CB8AC3E}">
        <p14:creationId xmlns:p14="http://schemas.microsoft.com/office/powerpoint/2010/main" val="416135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 vectors</a:t>
            </a:r>
          </a:p>
        </p:txBody>
      </p:sp>
      <p:sp>
        <p:nvSpPr>
          <p:cNvPr id="3" name="Content Placeholder 2"/>
          <p:cNvSpPr>
            <a:spLocks noGrp="1"/>
          </p:cNvSpPr>
          <p:nvPr>
            <p:ph idx="1"/>
          </p:nvPr>
        </p:nvSpPr>
        <p:spPr>
          <a:xfrm>
            <a:off x="838200" y="1502896"/>
            <a:ext cx="10515600" cy="899646"/>
          </a:xfrm>
        </p:spPr>
        <p:txBody>
          <a:bodyPr>
            <a:normAutofit fontScale="85000" lnSpcReduction="20000"/>
          </a:bodyPr>
          <a:lstStyle/>
          <a:p>
            <a:r>
              <a:rPr lang="en-US" dirty="0"/>
              <a:t>We will build a dense vector for each word, chosen so that it is </a:t>
            </a:r>
            <a:r>
              <a:rPr lang="en-US" dirty="0">
                <a:solidFill>
                  <a:srgbClr val="C00000"/>
                </a:solidFill>
              </a:rPr>
              <a:t>similar</a:t>
            </a:r>
            <a:r>
              <a:rPr lang="en-US" dirty="0"/>
              <a:t> to </a:t>
            </a:r>
            <a:r>
              <a:rPr lang="en-US" dirty="0">
                <a:solidFill>
                  <a:srgbClr val="C00000"/>
                </a:solidFill>
              </a:rPr>
              <a:t>vectors</a:t>
            </a:r>
            <a:r>
              <a:rPr lang="en-US" dirty="0"/>
              <a:t> of words that appear in </a:t>
            </a:r>
            <a:r>
              <a:rPr lang="en-US" dirty="0">
                <a:solidFill>
                  <a:srgbClr val="C00000"/>
                </a:solidFill>
              </a:rPr>
              <a:t>similar contexts</a:t>
            </a:r>
          </a:p>
          <a:p>
            <a:pPr lvl="1"/>
            <a:r>
              <a:rPr lang="en-US" dirty="0" err="1"/>
              <a:t>E.g</a:t>
            </a:r>
            <a:r>
              <a:rPr lang="en-US" dirty="0"/>
              <a:t>: “</a:t>
            </a:r>
            <a:r>
              <a:rPr lang="en-US" b="1" dirty="0"/>
              <a:t>banking</a:t>
            </a:r>
            <a:r>
              <a:rPr lang="en-US" dirty="0"/>
              <a:t>” and “</a:t>
            </a:r>
            <a:r>
              <a:rPr lang="en-US" b="1" dirty="0"/>
              <a:t>investing</a:t>
            </a:r>
            <a:r>
              <a:rPr lang="en-US" dirty="0"/>
              <a:t>”</a:t>
            </a:r>
          </a:p>
        </p:txBody>
      </p:sp>
      <p:sp>
        <p:nvSpPr>
          <p:cNvPr id="4" name="Content Placeholder 2"/>
          <p:cNvSpPr txBox="1">
            <a:spLocks/>
          </p:cNvSpPr>
          <p:nvPr/>
        </p:nvSpPr>
        <p:spPr>
          <a:xfrm>
            <a:off x="838200" y="5639278"/>
            <a:ext cx="10515600" cy="89964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Note: </a:t>
            </a:r>
            <a:r>
              <a:rPr lang="en-US" dirty="0">
                <a:solidFill>
                  <a:srgbClr val="C00000"/>
                </a:solidFill>
              </a:rPr>
              <a:t>word vectors </a:t>
            </a:r>
            <a:r>
              <a:rPr lang="en-US" dirty="0"/>
              <a:t>are sometimes called word </a:t>
            </a:r>
            <a:r>
              <a:rPr lang="en-US" dirty="0">
                <a:solidFill>
                  <a:srgbClr val="C00000"/>
                </a:solidFill>
              </a:rPr>
              <a:t>embeddings </a:t>
            </a:r>
            <a:r>
              <a:rPr lang="en-US" dirty="0"/>
              <a:t>or word representations. </a:t>
            </a:r>
          </a:p>
        </p:txBody>
      </p:sp>
      <p:pic>
        <p:nvPicPr>
          <p:cNvPr id="5" name="Picture 4"/>
          <p:cNvPicPr>
            <a:picLocks noChangeAspect="1"/>
          </p:cNvPicPr>
          <p:nvPr/>
        </p:nvPicPr>
        <p:blipFill>
          <a:blip r:embed="rId3"/>
          <a:stretch>
            <a:fillRect/>
          </a:stretch>
        </p:blipFill>
        <p:spPr>
          <a:xfrm>
            <a:off x="3765176" y="2686237"/>
            <a:ext cx="3747249" cy="2654072"/>
          </a:xfrm>
          <a:prstGeom prst="rect">
            <a:avLst/>
          </a:prstGeom>
        </p:spPr>
      </p:pic>
    </p:spTree>
    <p:extLst>
      <p:ext uri="{BB962C8B-B14F-4D97-AF65-F5344CB8AC3E}">
        <p14:creationId xmlns:p14="http://schemas.microsoft.com/office/powerpoint/2010/main" val="295873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Learning Word vectors: Word2vec</a:t>
            </a:r>
          </a:p>
        </p:txBody>
      </p:sp>
      <p:sp>
        <p:nvSpPr>
          <p:cNvPr id="3" name="Content Placeholder 2"/>
          <p:cNvSpPr>
            <a:spLocks noGrp="1"/>
          </p:cNvSpPr>
          <p:nvPr>
            <p:ph idx="1"/>
          </p:nvPr>
        </p:nvSpPr>
        <p:spPr/>
        <p:txBody>
          <a:bodyPr>
            <a:normAutofit/>
          </a:bodyPr>
          <a:lstStyle/>
          <a:p>
            <a:r>
              <a:rPr lang="en-US" dirty="0">
                <a:solidFill>
                  <a:srgbClr val="FF0000"/>
                </a:solidFill>
              </a:rPr>
              <a:t>Word2vec</a:t>
            </a:r>
            <a:r>
              <a:rPr lang="en-US" dirty="0"/>
              <a:t> (</a:t>
            </a:r>
            <a:r>
              <a:rPr lang="en-US" dirty="0" err="1"/>
              <a:t>Mikolov</a:t>
            </a:r>
            <a:r>
              <a:rPr lang="en-US" dirty="0"/>
              <a:t> et al. 2013) is a framework for learning word vectors</a:t>
            </a:r>
          </a:p>
          <a:p>
            <a:endParaRPr lang="en-US" dirty="0"/>
          </a:p>
          <a:p>
            <a:r>
              <a:rPr lang="en-US" dirty="0"/>
              <a:t>Idea</a:t>
            </a:r>
          </a:p>
          <a:p>
            <a:pPr lvl="1"/>
            <a:r>
              <a:rPr lang="en-US" dirty="0"/>
              <a:t>We have a large corpus of text</a:t>
            </a:r>
          </a:p>
          <a:p>
            <a:pPr lvl="1"/>
            <a:r>
              <a:rPr lang="en-US" dirty="0"/>
              <a:t>Every word in a fixed vocabulary is represented by a vector</a:t>
            </a:r>
          </a:p>
          <a:p>
            <a:pPr lvl="1"/>
            <a:r>
              <a:rPr lang="en-US" dirty="0"/>
              <a:t>Go through each position  in the text, which has a center word </a:t>
            </a:r>
            <a:r>
              <a:rPr lang="en-US" i="1" dirty="0"/>
              <a:t>c</a:t>
            </a:r>
            <a:r>
              <a:rPr lang="en-US" dirty="0"/>
              <a:t> and context (“outside”) words </a:t>
            </a:r>
            <a:r>
              <a:rPr lang="en-US" i="1" dirty="0"/>
              <a:t>o</a:t>
            </a:r>
          </a:p>
          <a:p>
            <a:pPr lvl="1"/>
            <a:r>
              <a:rPr lang="en-US" dirty="0">
                <a:solidFill>
                  <a:srgbClr val="0070C0"/>
                </a:solidFill>
              </a:rPr>
              <a:t>calculate the probability </a:t>
            </a:r>
            <a:r>
              <a:rPr lang="en-US" dirty="0"/>
              <a:t>of </a:t>
            </a:r>
            <a:r>
              <a:rPr lang="en-US" i="1" dirty="0"/>
              <a:t>o</a:t>
            </a:r>
            <a:r>
              <a:rPr lang="en-US" dirty="0"/>
              <a:t> given </a:t>
            </a:r>
            <a:r>
              <a:rPr lang="en-US" i="1" dirty="0"/>
              <a:t>c</a:t>
            </a:r>
            <a:r>
              <a:rPr lang="en-US" dirty="0"/>
              <a:t> (or vice versa)</a:t>
            </a:r>
          </a:p>
          <a:p>
            <a:pPr lvl="1"/>
            <a:r>
              <a:rPr lang="en-US" dirty="0">
                <a:solidFill>
                  <a:srgbClr val="0070C0"/>
                </a:solidFill>
              </a:rPr>
              <a:t>Keep adjusting the word vectors </a:t>
            </a:r>
            <a:r>
              <a:rPr lang="en-US" dirty="0"/>
              <a:t>to maximize this probability</a:t>
            </a:r>
          </a:p>
        </p:txBody>
      </p:sp>
    </p:spTree>
    <p:extLst>
      <p:ext uri="{BB962C8B-B14F-4D97-AF65-F5344CB8AC3E}">
        <p14:creationId xmlns:p14="http://schemas.microsoft.com/office/powerpoint/2010/main" val="27933457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Overview</a:t>
            </a:r>
          </a:p>
        </p:txBody>
      </p:sp>
      <p:sp>
        <p:nvSpPr>
          <p:cNvPr id="3" name="Content Placeholder 2"/>
          <p:cNvSpPr>
            <a:spLocks noGrp="1"/>
          </p:cNvSpPr>
          <p:nvPr>
            <p:ph idx="1"/>
          </p:nvPr>
        </p:nvSpPr>
        <p:spPr>
          <a:xfrm>
            <a:off x="838200" y="1825625"/>
            <a:ext cx="10515600" cy="612775"/>
          </a:xfrm>
        </p:spPr>
        <p:txBody>
          <a:bodyPr/>
          <a:lstStyle/>
          <a:p>
            <a:r>
              <a:rPr lang="en-US" dirty="0"/>
              <a:t>Example windows and process for computing P(</a:t>
            </a:r>
            <a:r>
              <a:rPr lang="en-US" dirty="0" err="1"/>
              <a:t>w</a:t>
            </a:r>
            <a:r>
              <a:rPr lang="en-US" baseline="-25000" dirty="0" err="1"/>
              <a:t>t+j</a:t>
            </a:r>
            <a:r>
              <a:rPr lang="en-US" baseline="-25000" dirty="0"/>
              <a:t> </a:t>
            </a:r>
            <a:r>
              <a:rPr lang="en-US" dirty="0"/>
              <a:t>| </a:t>
            </a:r>
            <a:r>
              <a:rPr lang="en-US" dirty="0" err="1"/>
              <a:t>w</a:t>
            </a:r>
            <a:r>
              <a:rPr lang="en-US" baseline="-25000" dirty="0" err="1"/>
              <a:t>t</a:t>
            </a:r>
            <a:r>
              <a:rPr lang="en-US" dirty="0"/>
              <a:t>)</a:t>
            </a:r>
          </a:p>
        </p:txBody>
      </p:sp>
      <p:pic>
        <p:nvPicPr>
          <p:cNvPr id="4" name="Picture 3"/>
          <p:cNvPicPr>
            <a:picLocks noChangeAspect="1"/>
          </p:cNvPicPr>
          <p:nvPr/>
        </p:nvPicPr>
        <p:blipFill>
          <a:blip r:embed="rId3"/>
          <a:stretch>
            <a:fillRect/>
          </a:stretch>
        </p:blipFill>
        <p:spPr>
          <a:xfrm>
            <a:off x="1717301" y="3428999"/>
            <a:ext cx="8251451" cy="2794491"/>
          </a:xfrm>
          <a:prstGeom prst="rect">
            <a:avLst/>
          </a:prstGeom>
        </p:spPr>
      </p:pic>
    </p:spTree>
    <p:extLst>
      <p:ext uri="{BB962C8B-B14F-4D97-AF65-F5344CB8AC3E}">
        <p14:creationId xmlns:p14="http://schemas.microsoft.com/office/powerpoint/2010/main" val="3371384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Word2vec: The Skip-Gram Model</a:t>
            </a:r>
          </a:p>
        </p:txBody>
      </p:sp>
      <p:sp>
        <p:nvSpPr>
          <p:cNvPr id="3" name="Content Placeholder 2"/>
          <p:cNvSpPr>
            <a:spLocks noGrp="1"/>
          </p:cNvSpPr>
          <p:nvPr>
            <p:ph idx="1"/>
          </p:nvPr>
        </p:nvSpPr>
        <p:spPr/>
        <p:txBody>
          <a:bodyPr/>
          <a:lstStyle/>
          <a:p>
            <a:endParaRPr lang="en-US" dirty="0"/>
          </a:p>
          <a:p>
            <a:r>
              <a:rPr lang="en-US" dirty="0"/>
              <a:t>Many ways to learn word vectors by maximizing the context word probability</a:t>
            </a:r>
          </a:p>
          <a:p>
            <a:endParaRPr lang="en-US" dirty="0"/>
          </a:p>
          <a:p>
            <a:r>
              <a:rPr lang="en-US" dirty="0"/>
              <a:t>We will cover one such approach: </a:t>
            </a:r>
            <a:r>
              <a:rPr lang="en-US" dirty="0">
                <a:solidFill>
                  <a:srgbClr val="FF0000"/>
                </a:solidFill>
              </a:rPr>
              <a:t>Skip-Gram Model</a:t>
            </a:r>
          </a:p>
          <a:p>
            <a:endParaRPr lang="en-US" dirty="0"/>
          </a:p>
          <a:p>
            <a:endParaRPr lang="en-US" dirty="0"/>
          </a:p>
        </p:txBody>
      </p:sp>
    </p:spTree>
    <p:extLst>
      <p:ext uri="{BB962C8B-B14F-4D97-AF65-F5344CB8AC3E}">
        <p14:creationId xmlns:p14="http://schemas.microsoft.com/office/powerpoint/2010/main" val="2265863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Skip-Gram Model : High Level Insight</a:t>
            </a:r>
          </a:p>
        </p:txBody>
      </p:sp>
      <p:sp>
        <p:nvSpPr>
          <p:cNvPr id="3" name="Content Placeholder 2"/>
          <p:cNvSpPr>
            <a:spLocks noGrp="1"/>
          </p:cNvSpPr>
          <p:nvPr>
            <p:ph idx="1"/>
          </p:nvPr>
        </p:nvSpPr>
        <p:spPr/>
        <p:txBody>
          <a:bodyPr>
            <a:normAutofit/>
          </a:bodyPr>
          <a:lstStyle/>
          <a:p>
            <a:r>
              <a:rPr lang="en-US" dirty="0"/>
              <a:t>Uses a </a:t>
            </a:r>
            <a:r>
              <a:rPr lang="en-US" dirty="0">
                <a:solidFill>
                  <a:srgbClr val="C00000"/>
                </a:solidFill>
              </a:rPr>
              <a:t>trick </a:t>
            </a:r>
            <a:r>
              <a:rPr lang="en-US" dirty="0"/>
              <a:t>you may have seen elsewhere in machine learning.</a:t>
            </a:r>
          </a:p>
          <a:p>
            <a:endParaRPr lang="en-US" dirty="0"/>
          </a:p>
          <a:p>
            <a:r>
              <a:rPr lang="en-US" dirty="0"/>
              <a:t>Train a </a:t>
            </a:r>
            <a:r>
              <a:rPr lang="en-US" dirty="0">
                <a:solidFill>
                  <a:srgbClr val="0070C0"/>
                </a:solidFill>
              </a:rPr>
              <a:t>simple neural network </a:t>
            </a:r>
            <a:r>
              <a:rPr lang="en-US" dirty="0"/>
              <a:t>with a </a:t>
            </a:r>
            <a:r>
              <a:rPr lang="en-US" dirty="0">
                <a:solidFill>
                  <a:srgbClr val="0070C0"/>
                </a:solidFill>
              </a:rPr>
              <a:t>single hidden layer </a:t>
            </a:r>
            <a:r>
              <a:rPr lang="en-US" dirty="0"/>
              <a:t>to perform a certain task</a:t>
            </a:r>
          </a:p>
          <a:p>
            <a:endParaRPr lang="en-US" dirty="0"/>
          </a:p>
          <a:p>
            <a:r>
              <a:rPr lang="en-US" b="1" i="1" dirty="0"/>
              <a:t>But then we’re not actually going to use that neural network for the task we trained it on!</a:t>
            </a:r>
          </a:p>
          <a:p>
            <a:endParaRPr lang="en-US" b="1" i="1" dirty="0"/>
          </a:p>
        </p:txBody>
      </p:sp>
    </p:spTree>
    <p:extLst>
      <p:ext uri="{BB962C8B-B14F-4D97-AF65-F5344CB8AC3E}">
        <p14:creationId xmlns:p14="http://schemas.microsoft.com/office/powerpoint/2010/main" val="3641336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2272</Words>
  <Application>Microsoft Office PowerPoint</Application>
  <PresentationFormat>Widescreen</PresentationFormat>
  <Paragraphs>226</Paragraphs>
  <Slides>19</Slides>
  <Notes>19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Calibri Light</vt:lpstr>
      <vt:lpstr>Office Theme</vt:lpstr>
      <vt:lpstr>AIM-AHEAD Introductory Courses in AI/ML Concepts</vt:lpstr>
      <vt:lpstr>Distributional Semantics</vt:lpstr>
      <vt:lpstr>Distributional Semantics</vt:lpstr>
      <vt:lpstr>Representing words by their context</vt:lpstr>
      <vt:lpstr>Word vectors</vt:lpstr>
      <vt:lpstr>Learning Word vectors: Word2vec</vt:lpstr>
      <vt:lpstr>Word2Vec Overview</vt:lpstr>
      <vt:lpstr>Word2vec: The Skip-Gram Model</vt:lpstr>
      <vt:lpstr>Skip-Gram Model : High Level Insight</vt:lpstr>
      <vt:lpstr>Trick: Fake Classification Task</vt:lpstr>
      <vt:lpstr>Example: Training Samples (window size =2)</vt:lpstr>
      <vt:lpstr>What is the model learning?</vt:lpstr>
      <vt:lpstr>Model Details</vt:lpstr>
      <vt:lpstr>PowerPoint Presentation</vt:lpstr>
      <vt:lpstr>After training</vt:lpstr>
      <vt:lpstr>The Hidden Layer</vt:lpstr>
      <vt:lpstr>PowerPoint Presentation</vt:lpstr>
      <vt:lpstr>Skip-Gram Model Network: Intuition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HIDS-506:  AI for Health Applications</dc:title>
  <dc:creator>Samir Gupta</dc:creator>
  <cp:lastModifiedBy>Matthew D. McCoy</cp:lastModifiedBy>
  <cp:revision>30</cp:revision>
  <dcterms:created xsi:type="dcterms:W3CDTF">2022-02-10T14:33:35Z</dcterms:created>
  <dcterms:modified xsi:type="dcterms:W3CDTF">2024-11-13T18:34:53Z</dcterms:modified>
</cp:coreProperties>
</file>