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98" r:id="rId2"/>
    <p:sldId id="2018" r:id="rId3"/>
    <p:sldId id="259" r:id="rId4"/>
    <p:sldId id="260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6" r:id="rId20"/>
    <p:sldId id="2020" r:id="rId21"/>
    <p:sldId id="280" r:id="rId22"/>
    <p:sldId id="283" r:id="rId23"/>
    <p:sldId id="284" r:id="rId24"/>
    <p:sldId id="285" r:id="rId25"/>
    <p:sldId id="28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q4ECktJ9nbpNikg3v/peR6KB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14687-299C-4BF6-846C-190E5A15916E}">
  <a:tblStyle styleId="{1FB14687-299C-4BF6-846C-190E5A159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2"/>
    <p:restoredTop sz="65299" autoAdjust="0"/>
  </p:normalViewPr>
  <p:slideViewPr>
    <p:cSldViewPr snapToGrid="0" showGuides="1">
      <p:cViewPr varScale="1">
        <p:scale>
          <a:sx n="71" d="100"/>
          <a:sy n="71" d="100"/>
        </p:scale>
        <p:origin x="210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47-574A-AE42-A2327DF4B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lets start with a dataset of patient tumors.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record has: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patient age at diagnosis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size of the tumor on a scale of 1-5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presence or absence of known pathogenic variants,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“clump thickness” on a scale of 1-10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each record also has an associated label indicating if the tumor was malignant or not.</a:t>
            </a:r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again, we reassign the datapoints a cluster based on their distance to each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red centroid are assigned to the red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blue centroid are assigned to the blue cluster.</a:t>
            </a:r>
            <a:endParaRPr dirty="0"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cluster center moves up and to the right and the blue cluster center moves down and to the left.</a:t>
            </a:r>
            <a:endParaRPr dirty="0"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the datapoints are reassigned to the red and blue clusters.</a:t>
            </a:r>
            <a:endParaRPr dirty="0"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centroids are updated.</a:t>
            </a:r>
            <a:endParaRPr dirty="0"/>
          </a:p>
        </p:txBody>
      </p:sp>
      <p:sp>
        <p:nvSpPr>
          <p:cNvPr id="394" name="Google Shape;3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algorithm is complete when the reassignment of clusters stopes changing.</a:t>
            </a:r>
            <a:endParaRPr dirty="0"/>
          </a:p>
        </p:txBody>
      </p:sp>
      <p:sp>
        <p:nvSpPr>
          <p:cNvPr id="407" name="Google Shape;4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define some terms.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is the number of clusters we use to group individual samples.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training set of m samples.</a:t>
            </a:r>
            <a:endParaRPr dirty="0"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formal definition of the K-means algorithm is shown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we initialize K random cluster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for each sample, assign it one of the K clusters based on whichever centroid is closest.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for every cluster, find the average of the points that were assigned to that cluster. This average will be the new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repeat the process, where each sample is now reassigned to the closest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algorithm progresses, the cluster centroids will no longer update, and the clustering is complete.</a:t>
            </a:r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out this website to play around with visualization of different numbers of data points and clusters.</a:t>
            </a:r>
            <a:endParaRPr dirty="0"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initialize the K-Means Clustering Algorithm, we randomly generate the centroids of the K clusters.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how can we insure that we assign realistic values for these centroids?</a:t>
            </a:r>
            <a:endParaRPr dirty="0"/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plot the tumor size vs. the age from our dataset,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apply the label in the form of a red X for malignant tumors and a blue circle for benign tumors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see that there seems to be a separation of our labels around a decision boundary, which can be visualized as a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Benign labels, also given the label value y = 0, fall below and to the left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Malignant labels, also given the label value y = 1, fall above and to the right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learn where the decision boundary line falls from the training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prediction about the malignancy can be made by seeing there a new point falls with respect to the boundary.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known as supervised learning because we use the known labels in our dataset to learn the decision boundary.</a:t>
            </a:r>
            <a:endParaRPr dirty="0"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approach is to use the dataset to define the initial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are K clusters, K random samples from the dataset are used as the starting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depending on the distribution of the dataset, this can also lead to some problems.</a:t>
            </a:r>
            <a:endParaRPr dirty="0"/>
          </a:p>
        </p:txBody>
      </p:sp>
      <p:sp>
        <p:nvSpPr>
          <p:cNvPr id="518" name="Google Shape;51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Depending on the values of the initial centroids, the algorithm could become trapped in local minima.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of how the clusters are not optimal are shown on the bottom right of the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both these cases, the algorithm has reached a point where the cluster assignments will no longer change.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instead of evenly sized clusters, the result is one large cluster and two small 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not an optimal clustering of the data, like what we see on the top right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a way of quantifying the quality of a particular clustering…</a:t>
            </a:r>
            <a:endParaRPr dirty="0"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we run the K-means clustering algorithm and have cluster assignments for each sample, how do we quantify how “good” of a job it did clustering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this we use the “Distortion Function”.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each sample in the training dataset will be assigned to a cluster, and each cluster will have a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Basically, the distortion function calculates the average distance between each sample datapoint and it’s assigned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formal definition is given here, where a smaller value of the distortion function indicates a better clustering for the same value of K.</a:t>
            </a:r>
            <a:endParaRPr dirty="0"/>
          </a:p>
        </p:txBody>
      </p:sp>
      <p:sp>
        <p:nvSpPr>
          <p:cNvPr id="469" name="Google Shape;4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can score the clustering and compare the relative quality between different random initializations.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safeguard against getting trapped in local minimum, we can compare many randomly initialized K-mean clustering and choose the one with the lowest distortion.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return to our example, the top image will have the lowest cost and should be the clustering we use for further analysis.</a:t>
            </a:r>
            <a:endParaRPr dirty="0"/>
          </a:p>
        </p:txBody>
      </p:sp>
      <p:sp>
        <p:nvSpPr>
          <p:cNvPr id="660" name="Google Shape;6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challenge is choosing the correct number of clusters for a given dataset.</a:t>
            </a:r>
            <a:endParaRPr dirty="0"/>
          </a:p>
        </p:txBody>
      </p:sp>
      <p:sp>
        <p:nvSpPr>
          <p:cNvPr id="752" name="Google Shape;7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an example dataset plotted in 2 dimensions.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we pick for K?</a:t>
            </a:r>
            <a:endParaRPr dirty="0"/>
          </a:p>
        </p:txBody>
      </p:sp>
      <p:sp>
        <p:nvSpPr>
          <p:cNvPr id="758" name="Google Shape;7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clusters separates nicely.</a:t>
            </a:r>
            <a:endParaRPr dirty="0"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3 could also work.</a:t>
            </a:r>
            <a:endParaRPr dirty="0"/>
          </a:p>
        </p:txBody>
      </p:sp>
      <p:sp>
        <p:nvSpPr>
          <p:cNvPr id="819" name="Google Shape;8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there could also be 4 clusters…</a:t>
            </a:r>
            <a:endParaRPr dirty="0"/>
          </a:p>
        </p:txBody>
      </p:sp>
      <p:sp>
        <p:nvSpPr>
          <p:cNvPr id="849" name="Google Shape;8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learning is applied when the label on the dataset is not known.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common approach is to cluster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takes the many features of a training dataset and groups them together by their similarity.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points on the plot represent two of the features from entries in our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Points that are close together are said to be in the same cluster.</a:t>
            </a:r>
            <a:endParaRPr dirty="0"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choose?</a:t>
            </a:r>
            <a:endParaRPr dirty="0"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solution is to try them all and see what gives the best cost with respect to the number of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plot the distortion as a function of number of clusters.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Typically, as more clusters are added, the distortion, or cost function, will decrease.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first it will decrease by a significant amount with each new cluster added, but will reach a point where adding new clusters does not greatly lower the cost.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point, in this example it is K = 3, is known as the elbow and is the best choice of K for this dataset.</a:t>
            </a:r>
          </a:p>
        </p:txBody>
      </p:sp>
      <p:sp>
        <p:nvSpPr>
          <p:cNvPr id="910" name="Google Shape;9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K-means Algorithm is one of many ways to view higher order structure, or clustering, within a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number of clusters, k, is chosen as an input by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of the algorithm is assign each datapoint to one of the k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 this by iterating between two steps.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selects or updates the center of each cluster in the high dimensional feature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each data point is assigned the same cluster as the nearest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by updating the center of the cluster updating the cluster assignment for the data points.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until the cluster membership stabilizes. </a:t>
            </a: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look at an example of the K-means algorithm in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begin we have an unlabeled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help with visualization, our example has only 2 features so it can be plotted in 2D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features would require a 3D plot, and even larger numbers cannot be visualized.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the same… in that higher dimensional space, each entry in our dataset is represented by a single point.</a:t>
            </a:r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 to see how our data separates into 2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begin by randomly selecting the location of our 2 cluster centers.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represented by the red and blue X.</a:t>
            </a:r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then assign each datapoint to the nearest cluster, based on the distance from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dots were assigned to the red 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/>
              <a:t>blue dot</a:t>
            </a:r>
            <a:endParaRPr dirty="0"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centroid shifts down and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blue centroid shifts up and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7"/>
            <a:ext cx="7598832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070761" y="3013501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311476" y="122852"/>
            <a:ext cx="41595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Cluster Assignment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6"/>
            <a:ext cx="7598832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Move Centroid</a:t>
            </a:r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81D127-F30C-45F1-9627-DEC7880F3D54}"/>
              </a:ext>
            </a:extLst>
          </p:cNvPr>
          <p:cNvSpPr/>
          <p:nvPr/>
        </p:nvSpPr>
        <p:spPr>
          <a:xfrm rot="12717861">
            <a:off x="6001942" y="4130439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BFA069-A216-4784-99E7-2654C45C2EA2}"/>
              </a:ext>
            </a:extLst>
          </p:cNvPr>
          <p:cNvSpPr/>
          <p:nvPr/>
        </p:nvSpPr>
        <p:spPr>
          <a:xfrm rot="1389331">
            <a:off x="4673391" y="2333507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6"/>
            <a:ext cx="7598831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11476" y="122852"/>
            <a:ext cx="4123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Cluster Assignment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Move Centroid</a:t>
            </a:r>
            <a:endParaRPr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4C1ABD-38AE-4213-8327-54E21AF8E061}"/>
              </a:ext>
            </a:extLst>
          </p:cNvPr>
          <p:cNvSpPr/>
          <p:nvPr/>
        </p:nvSpPr>
        <p:spPr>
          <a:xfrm rot="8029019">
            <a:off x="5564277" y="437992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0992B-7C3B-42A5-9139-265837E7881F}"/>
              </a:ext>
            </a:extLst>
          </p:cNvPr>
          <p:cNvSpPr/>
          <p:nvPr/>
        </p:nvSpPr>
        <p:spPr>
          <a:xfrm rot="18988507">
            <a:off x="5342901" y="225634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Iteration3: Cluster Assignment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Iteration4: Cluster Assignment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(number of clusters)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(drop             convention)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543431"/>
            <a:ext cx="355396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57" y="4291321"/>
            <a:ext cx="1588008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133" y="4357225"/>
            <a:ext cx="1115568" cy="33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9561" y="2092367"/>
            <a:ext cx="344424" cy="2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Visualization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http://tech.nitoyon.com/en/blog/2013/11/07/k-means/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Unsupervised Learning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2240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Optimization Objective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Question: How would quantify the quality of a particular clustering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835600" y="6277047"/>
            <a:ext cx="582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 we select initial centroid?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  <a:endParaRPr/>
          </a:p>
        </p:txBody>
      </p:sp>
      <p:cxnSp>
        <p:nvCxnSpPr>
          <p:cNvPr id="521" name="Google Shape;521;p29"/>
          <p:cNvCxnSpPr/>
          <p:nvPr/>
        </p:nvCxnSpPr>
        <p:spPr>
          <a:xfrm rot="10800000">
            <a:off x="7493867" y="685802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29"/>
          <p:cNvCxnSpPr/>
          <p:nvPr/>
        </p:nvCxnSpPr>
        <p:spPr>
          <a:xfrm rot="10800000" flipH="1">
            <a:off x="7268888" y="2878124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3" name="Google Shape;523;p29"/>
          <p:cNvSpPr txBox="1"/>
          <p:nvPr/>
        </p:nvSpPr>
        <p:spPr>
          <a:xfrm>
            <a:off x="508000" y="1316277"/>
            <a:ext cx="5994400" cy="41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pick     training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                   equal to these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examples.</a:t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400" y="4439730"/>
            <a:ext cx="1930400" cy="2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7493867" y="3714523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29"/>
          <p:cNvCxnSpPr/>
          <p:nvPr/>
        </p:nvCxnSpPr>
        <p:spPr>
          <a:xfrm rot="10800000" flipH="1">
            <a:off x="7268888" y="5906846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8" name="Google Shape;538;p29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587" y="1490976"/>
            <a:ext cx="1347216" cy="3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0070" y="2667664"/>
            <a:ext cx="373125" cy="30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18" y="4933722"/>
            <a:ext cx="373125" cy="300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 rot="-8065706">
            <a:off x="8238919" y="4961855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/>
          <p:nvPr/>
        </p:nvSpPr>
        <p:spPr>
          <a:xfrm rot="-8065706">
            <a:off x="10600910" y="105278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/>
          <p:nvPr/>
        </p:nvSpPr>
        <p:spPr>
          <a:xfrm rot="-8065706">
            <a:off x="8519144" y="2014602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-8065706">
            <a:off x="8927283" y="5201753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835600" y="6277047"/>
            <a:ext cx="5230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Issue with random selection?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563" name="Google Shape;563;p30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65" name="Google Shape;565;p30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582" name="Google Shape;582;p30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6" name="Google Shape;586;p30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0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604" name="Google Shape;604;p30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30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626" name="Google Shape;626;p3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9" name="Google Shape;629;p30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31" name="Google Shape;631;p30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0"/>
          <p:cNvSpPr txBox="1"/>
          <p:nvPr/>
        </p:nvSpPr>
        <p:spPr>
          <a:xfrm>
            <a:off x="835600" y="6277047"/>
            <a:ext cx="1391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796" y="110971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952" y="1109715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1336" y="2408549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360" y="2108200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500" y="2553540"/>
            <a:ext cx="673608" cy="2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81831" y="4539799"/>
            <a:ext cx="6632448" cy="74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73305" y="5456756"/>
            <a:ext cx="1378459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19398" y="2105227"/>
            <a:ext cx="117602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07779" y="1230901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65601" y="2119404"/>
            <a:ext cx="154940" cy="23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9401175" y="5514975"/>
            <a:ext cx="2646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Distortion Function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354DC-193F-40A7-99AB-2E55B7F938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8251" y="4167599"/>
            <a:ext cx="7830643" cy="145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sp>
        <p:nvSpPr>
          <p:cNvPr id="653" name="Google Shape;653;p31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  <a:endParaRPr/>
          </a:p>
        </p:txBody>
      </p:sp>
      <p:sp>
        <p:nvSpPr>
          <p:cNvPr id="654" name="Google Shape;654;p3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initialization: Run K-mean multiple times</a:t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91" y="2540453"/>
            <a:ext cx="4258056" cy="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2323" y="3469173"/>
            <a:ext cx="4821936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664" y="5185828"/>
            <a:ext cx="4821936" cy="4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664" name="Google Shape;664;p32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5" name="Google Shape;665;p32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66" name="Google Shape;666;p32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683" name="Google Shape;683;p32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7" name="Google Shape;687;p32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88" name="Google Shape;688;p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705" name="Google Shape;705;p32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8" name="Google Shape;708;p32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727" name="Google Shape;727;p32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32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32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2" name="Google Shape;732;p32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2"/>
          <p:cNvSpPr txBox="1"/>
          <p:nvPr/>
        </p:nvSpPr>
        <p:spPr>
          <a:xfrm>
            <a:off x="9185367" y="1365779"/>
            <a:ext cx="1676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cost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Number of Clusters</a:t>
            </a:r>
            <a:endParaRPr/>
          </a:p>
        </p:txBody>
      </p:sp>
      <p:sp>
        <p:nvSpPr>
          <p:cNvPr id="755" name="Google Shape;75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How do we know how many clusters are there in the feature space?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761" name="Google Shape;761;p34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3" name="Google Shape;763;p34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9215438" y="2564149"/>
            <a:ext cx="303666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Labeled Data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358886" y="1975678"/>
          <a:ext cx="7474200" cy="3779600"/>
        </p:xfrm>
        <a:graphic>
          <a:graphicData uri="http://schemas.openxmlformats.org/drawingml/2006/table">
            <a:tbl>
              <a:tblPr firstRow="1" bandRow="1">
                <a:noFill/>
                <a:tableStyleId>{1FB14687-299C-4BF6-846C-190E5A15916E}</a:tableStyleId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Tumor size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(1-5)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pathogenic variants? (Y/N)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Clump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thickness (1-10)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y=Malignant?</a:t>
                      </a:r>
                      <a:br>
                        <a:rPr lang="en-US" sz="2000">
                          <a:solidFill>
                            <a:srgbClr val="C00000"/>
                          </a:solidFill>
                        </a:rPr>
                      </a:b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(LABEL)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/>
          </a:p>
        </p:txBody>
      </p:sp>
      <p:cxnSp>
        <p:nvCxnSpPr>
          <p:cNvPr id="792" name="Google Shape;792;p35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CBE97C-CC9B-4A5E-B21F-E0C698C5F700}"/>
              </a:ext>
            </a:extLst>
          </p:cNvPr>
          <p:cNvSpPr/>
          <p:nvPr/>
        </p:nvSpPr>
        <p:spPr>
          <a:xfrm>
            <a:off x="3847544" y="1590236"/>
            <a:ext cx="171053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49E175-36AF-4FED-B923-DF1B902836D9}"/>
              </a:ext>
            </a:extLst>
          </p:cNvPr>
          <p:cNvSpPr/>
          <p:nvPr/>
        </p:nvSpPr>
        <p:spPr>
          <a:xfrm>
            <a:off x="6693102" y="1672548"/>
            <a:ext cx="234929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/>
          </a:p>
        </p:txBody>
      </p:sp>
      <p:cxnSp>
        <p:nvCxnSpPr>
          <p:cNvPr id="822" name="Google Shape;822;p36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24" name="Google Shape;824;p36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03DFE-0E77-41B5-999A-5ADC0EB5DF26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C05D01-4420-48C4-B11F-1A82E1B136C7}"/>
              </a:ext>
            </a:extLst>
          </p:cNvPr>
          <p:cNvSpPr/>
          <p:nvPr/>
        </p:nvSpPr>
        <p:spPr>
          <a:xfrm>
            <a:off x="3804784" y="3304326"/>
            <a:ext cx="1773610" cy="165702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6D6810-3332-4927-BA7F-35CC631F4636}"/>
              </a:ext>
            </a:extLst>
          </p:cNvPr>
          <p:cNvSpPr/>
          <p:nvPr/>
        </p:nvSpPr>
        <p:spPr>
          <a:xfrm>
            <a:off x="6855223" y="1732627"/>
            <a:ext cx="2181936" cy="349270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/>
          </a:p>
        </p:txBody>
      </p:sp>
      <p:cxnSp>
        <p:nvCxnSpPr>
          <p:cNvPr id="852" name="Google Shape;852;p37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p37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p37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7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7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F78245-8415-413E-B022-8C293EEB4A21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5D3485-25C2-4768-9828-7A3260467ADF}"/>
              </a:ext>
            </a:extLst>
          </p:cNvPr>
          <p:cNvSpPr/>
          <p:nvPr/>
        </p:nvSpPr>
        <p:spPr>
          <a:xfrm>
            <a:off x="3835588" y="3332014"/>
            <a:ext cx="1637365" cy="1745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701D75-B1FB-48C3-A49F-BA0764BFB936}"/>
              </a:ext>
            </a:extLst>
          </p:cNvPr>
          <p:cNvSpPr/>
          <p:nvPr/>
        </p:nvSpPr>
        <p:spPr>
          <a:xfrm>
            <a:off x="6989697" y="2009668"/>
            <a:ext cx="2052697" cy="1605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6399D5-7D01-4239-B478-7F6AD09794BB}"/>
              </a:ext>
            </a:extLst>
          </p:cNvPr>
          <p:cNvSpPr/>
          <p:nvPr/>
        </p:nvSpPr>
        <p:spPr>
          <a:xfrm>
            <a:off x="6810297" y="3685674"/>
            <a:ext cx="1825700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83" name="Google Shape;883;p38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4" name="Google Shape;884;p38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9215438" y="2564149"/>
            <a:ext cx="303666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decide K?</a:t>
            </a:r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876701-8E43-442C-90AC-E0F37522E265}"/>
              </a:ext>
            </a:extLst>
          </p:cNvPr>
          <p:cNvSpPr/>
          <p:nvPr/>
        </p:nvSpPr>
        <p:spPr>
          <a:xfrm>
            <a:off x="4187900" y="1590237"/>
            <a:ext cx="1379891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FA1B94-F2F7-41D1-91B0-0035175275E1}"/>
              </a:ext>
            </a:extLst>
          </p:cNvPr>
          <p:cNvSpPr/>
          <p:nvPr/>
        </p:nvSpPr>
        <p:spPr>
          <a:xfrm>
            <a:off x="3835588" y="3332014"/>
            <a:ext cx="1637365" cy="1745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6F5272-8248-496B-B797-92D4AC0CD371}"/>
              </a:ext>
            </a:extLst>
          </p:cNvPr>
          <p:cNvSpPr/>
          <p:nvPr/>
        </p:nvSpPr>
        <p:spPr>
          <a:xfrm>
            <a:off x="6989697" y="2009668"/>
            <a:ext cx="2052697" cy="1605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76274-33AC-4884-8E27-8CE516366FAA}"/>
              </a:ext>
            </a:extLst>
          </p:cNvPr>
          <p:cNvSpPr/>
          <p:nvPr/>
        </p:nvSpPr>
        <p:spPr>
          <a:xfrm>
            <a:off x="6810297" y="3685674"/>
            <a:ext cx="1825700" cy="1556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E74CD-5471-4F60-8EAE-8F1FA0A605A0}"/>
              </a:ext>
            </a:extLst>
          </p:cNvPr>
          <p:cNvSpPr/>
          <p:nvPr/>
        </p:nvSpPr>
        <p:spPr>
          <a:xfrm>
            <a:off x="4118673" y="1606591"/>
            <a:ext cx="1379891" cy="155692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BC4760-BE08-4771-80D3-992D238F50D8}"/>
              </a:ext>
            </a:extLst>
          </p:cNvPr>
          <p:cNvSpPr/>
          <p:nvPr/>
        </p:nvSpPr>
        <p:spPr>
          <a:xfrm>
            <a:off x="3804784" y="3304326"/>
            <a:ext cx="1773610" cy="165702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A1CB23-25E2-47B8-A278-D844D629CD06}"/>
              </a:ext>
            </a:extLst>
          </p:cNvPr>
          <p:cNvSpPr/>
          <p:nvPr/>
        </p:nvSpPr>
        <p:spPr>
          <a:xfrm>
            <a:off x="6855223" y="1732627"/>
            <a:ext cx="2181936" cy="349270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C536D3-974A-4808-8E19-6ED825238EC6}"/>
              </a:ext>
            </a:extLst>
          </p:cNvPr>
          <p:cNvSpPr/>
          <p:nvPr/>
        </p:nvSpPr>
        <p:spPr>
          <a:xfrm>
            <a:off x="3847544" y="1590236"/>
            <a:ext cx="171053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F1B956-B37C-495A-83C4-ED8A35ABEFF5}"/>
              </a:ext>
            </a:extLst>
          </p:cNvPr>
          <p:cNvSpPr/>
          <p:nvPr/>
        </p:nvSpPr>
        <p:spPr>
          <a:xfrm>
            <a:off x="6693102" y="1672548"/>
            <a:ext cx="2349291" cy="3677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13" name="Google Shape;913;p39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method:</a:t>
            </a:r>
            <a:endParaRPr/>
          </a:p>
        </p:txBody>
      </p:sp>
      <p:graphicFrame>
        <p:nvGraphicFramePr>
          <p:cNvPr id="914" name="Google Shape;914;p39"/>
          <p:cNvGraphicFramePr/>
          <p:nvPr>
            <p:extLst>
              <p:ext uri="{D42A27DB-BD31-4B8C-83A1-F6EECF244321}">
                <p14:modId xmlns:p14="http://schemas.microsoft.com/office/powerpoint/2010/main" val="4257215366"/>
              </p:ext>
            </p:extLst>
          </p:nvPr>
        </p:nvGraphicFramePr>
        <p:xfrm>
          <a:off x="812799" y="2006600"/>
          <a:ext cx="8600141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5" name="Google Shape;915;p39"/>
          <p:cNvGrpSpPr/>
          <p:nvPr/>
        </p:nvGrpSpPr>
        <p:grpSpPr>
          <a:xfrm rot="-54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916" name="Google Shape;916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17" name="Google Shape;91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8" name="Google Shape;918;p39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 dirty="0"/>
          </a:p>
        </p:txBody>
      </p:sp>
      <p:pic>
        <p:nvPicPr>
          <p:cNvPr id="924" name="Google Shape;92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0401" y="5548630"/>
            <a:ext cx="287020" cy="23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9"/>
          <p:cNvSpPr txBox="1"/>
          <p:nvPr/>
        </p:nvSpPr>
        <p:spPr>
          <a:xfrm>
            <a:off x="3653145" y="2877705"/>
            <a:ext cx="770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</a:t>
            </a: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20372-13FD-47CC-9636-3247C76C9B85}"/>
              </a:ext>
            </a:extLst>
          </p:cNvPr>
          <p:cNvCxnSpPr/>
          <p:nvPr/>
        </p:nvCxnSpPr>
        <p:spPr>
          <a:xfrm>
            <a:off x="1930401" y="2124635"/>
            <a:ext cx="974164" cy="130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5B76C4-A7BB-44FD-B16D-A2C2B63818D7}"/>
              </a:ext>
            </a:extLst>
          </p:cNvPr>
          <p:cNvCxnSpPr>
            <a:cxnSpLocks/>
          </p:cNvCxnSpPr>
          <p:nvPr/>
        </p:nvCxnSpPr>
        <p:spPr>
          <a:xfrm>
            <a:off x="2870154" y="3396128"/>
            <a:ext cx="1168449" cy="104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312ED-B3DB-4D39-B727-2F3330F93CF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3" y="4445000"/>
            <a:ext cx="1041398" cy="14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588DEE-9C92-44FC-B337-02019F15A94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1" y="4599379"/>
            <a:ext cx="4063999" cy="17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F1F15F-05DA-4314-8527-71C650D6CA02}"/>
              </a:ext>
            </a:extLst>
          </p:cNvPr>
          <p:cNvSpPr/>
          <p:nvPr/>
        </p:nvSpPr>
        <p:spPr>
          <a:xfrm rot="1908203">
            <a:off x="4188728" y="3620701"/>
            <a:ext cx="470667" cy="62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2549039" y="2676524"/>
            <a:ext cx="1" cy="335357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5"/>
          <p:cNvSpPr txBox="1"/>
          <p:nvPr/>
        </p:nvSpPr>
        <p:spPr>
          <a:xfrm>
            <a:off x="4688469" y="6215449"/>
            <a:ext cx="1809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Size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35" name="Google Shape;13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1" y="2971801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68" y="303038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23" y="33652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095" y="3649364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012" y="32776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904" y="381926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460" y="369354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245" y="404140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238" y="4324463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85" y="439620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010" y="4406649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029" y="3089191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757" y="4474195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Malignant (y = 1)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Benign (y = 0)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New point (y=0)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>
            <a:off x="3342106" y="2703382"/>
            <a:ext cx="2907450" cy="30591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 flipH="1">
            <a:off x="3715480" y="2440260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5"/>
          <p:cNvCxnSpPr/>
          <p:nvPr/>
        </p:nvCxnSpPr>
        <p:spPr>
          <a:xfrm rot="10800000" flipH="1">
            <a:off x="6170181" y="4933197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Labeled Data: Supervised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5" name="Google Shape;225;p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8581903" y="5528781"/>
            <a:ext cx="351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clustering can be applied?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Finding structures in feature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clustering algorithms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data points into groups/clusters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algorithm: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Select/update cluster centers (Centroid)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Assign data points to cluster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1631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2D unlabeled feature space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228726"/>
            <a:ext cx="8890523" cy="526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7"/>
            <a:ext cx="7598833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413098" y="2782669"/>
            <a:ext cx="27789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centroids: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two points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-8065706">
            <a:off x="10005822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 rot="-8065706">
            <a:off x="10448574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311476" y="122852"/>
            <a:ext cx="1772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2060</Words>
  <Application>Microsoft Office PowerPoint</Application>
  <PresentationFormat>Widescreen</PresentationFormat>
  <Paragraphs>335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AIM-AHEAD Introductory Courses in AI/ML Concepts</vt:lpstr>
      <vt:lpstr>Unsupervised Learning </vt:lpstr>
      <vt:lpstr>Example: Labeled Data</vt:lpstr>
      <vt:lpstr>Labeled Data: Supervised Learning</vt:lpstr>
      <vt:lpstr>PowerPoint Presentation</vt:lpstr>
      <vt:lpstr>K-means Algorithm</vt:lpstr>
      <vt:lpstr>K-means</vt:lpstr>
      <vt:lpstr>2D unlabeled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Visualization</vt:lpstr>
      <vt:lpstr>AIM-AHEAD Introductory Courses in AI/ML Concepts</vt:lpstr>
      <vt:lpstr>Clustering Optimization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Samir</dc:creator>
  <cp:lastModifiedBy>Matthew D. McCoy</cp:lastModifiedBy>
  <cp:revision>17</cp:revision>
  <dcterms:created xsi:type="dcterms:W3CDTF">2022-03-17T00:51:57Z</dcterms:created>
  <dcterms:modified xsi:type="dcterms:W3CDTF">2023-08-15T19:40:58Z</dcterms:modified>
</cp:coreProperties>
</file>