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2018" r:id="rId3"/>
    <p:sldId id="259" r:id="rId4"/>
    <p:sldId id="260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1" autoAdjust="0"/>
    <p:restoredTop sz="51523" autoAdjust="0"/>
  </p:normalViewPr>
  <p:slideViewPr>
    <p:cSldViewPr snapToGrid="0">
      <p:cViewPr varScale="1">
        <p:scale>
          <a:sx n="80" d="100"/>
          <a:sy n="80" d="100"/>
        </p:scale>
        <p:origin x="3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670BE7-0A89-46C7-BE74-825E23C943E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60309-C2A8-416E-B87A-89C20046C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lets start with a dataset of patient tumors.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record has: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patient age at diagnosis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size of the tumor on a scale of 1-5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presence or absence of known pathogenic variants,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“clump thickness” on a scale of 1-10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each record also has an associated label indicating if the tumor was malignant or not.</a:t>
            </a:r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again, we reassign the datapoints a cluster based on their distance to each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closest to the new red centroid are assigned to the red cluster.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closest to the new blue centroid are assigned to the blue cluster.</a:t>
            </a:r>
            <a:endParaRPr dirty="0"/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 we update the position of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cluster center moves up and to the right and the blue cluster center moves down and to the left.</a:t>
            </a:r>
            <a:endParaRPr dirty="0"/>
          </a:p>
        </p:txBody>
      </p:sp>
      <p:sp>
        <p:nvSpPr>
          <p:cNvPr id="372" name="Google Shape;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 the datapoints are reassigned to the red and blue clusters.</a:t>
            </a:r>
            <a:endParaRPr dirty="0"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centroids are updated.</a:t>
            </a:r>
            <a:endParaRPr dirty="0"/>
          </a:p>
        </p:txBody>
      </p:sp>
      <p:sp>
        <p:nvSpPr>
          <p:cNvPr id="394" name="Google Shape;39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algorithm is complete when the reassignment of clusters stopes changing.</a:t>
            </a:r>
            <a:endParaRPr dirty="0"/>
          </a:p>
        </p:txBody>
      </p:sp>
      <p:sp>
        <p:nvSpPr>
          <p:cNvPr id="407" name="Google Shape;40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define some terms.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 is the number of clusters we use to group individual samples.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a training set of m samples.</a:t>
            </a:r>
            <a:endParaRPr dirty="0"/>
          </a:p>
        </p:txBody>
      </p:sp>
      <p:sp>
        <p:nvSpPr>
          <p:cNvPr id="430" name="Google Shape;4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formal definition of the K-means algorithm is shown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we initialize K random cluster centroids.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for each sample, assign it one of the K clusters based on whichever centroid is closest.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for every cluster, find the average of the points that were assigned to that cluster. This average will be the new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repeat the process, where each sample is now reassigned to the closest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algorithm progresses, the cluster centroids will no longer update, and the clustering is complete.</a:t>
            </a:r>
          </a:p>
        </p:txBody>
      </p:sp>
      <p:sp>
        <p:nvSpPr>
          <p:cNvPr id="441" name="Google Shape;44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out this website to play around with visualization of different numbers of data points and clusters.</a:t>
            </a:r>
            <a:endParaRPr dirty="0"/>
          </a:p>
        </p:txBody>
      </p:sp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plot the tumor size vs. the age from our dataset,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apply the label in the form of a red X for malignant tumors and a blue circle for benign tumors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see that there seems to be a separation of our labels around a decision boundary, which can be visualized as a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Benign labels, also given the label value y = 0, fall below and to the left of this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Malignant labels, also given the label value y = 1, fall above and to the right of this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learn where the decision boundary line falls from the training data,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 prediction about the malignancy can be made by seeing there a new point falls with respect to the boundary.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known as supervised learning because we use the known labels in our dataset to learn the decision boundary.</a:t>
            </a:r>
            <a:endParaRPr dirty="0"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Unsupervised learning is applied when the label on the dataset is not known.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common approach is to cluster the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 takes the many features of a training dataset and groups them together by their similarity.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points on the plot represent two of the features from entries in our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Points that are close together are said to be in the same cluster.</a:t>
            </a:r>
            <a:endParaRPr dirty="0"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K-means Algorithm is one of many ways to view higher order structure, or clustering, within a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number of clusters, k, is chosen as an input by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 of the algorithm is assign each datapoint to one of the k clusters.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 this by iterating between two steps.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selects or updates the center of each cluster in the high dimensional feature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each data point is assigned the same cluster as the nearest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 repeats by updating the center of the cluster updating the cluster assignment for the data points.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 repeats until the cluster membership stabilizes. </a:t>
            </a: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look at an example of the K-means algorithm in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begin we have an unlabeled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help with visualization, our example has only 2 features so it can be plotted in 2D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features would require a 3D plot, and even larger numbers cannot be visualized.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idea is the same… in that higher dimensional space, each entry in our dataset is represented by a single point.</a:t>
            </a:r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want to see how our data separates into 2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begin by randomly selecting the location of our 2 cluster centers.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represented by the red and blue X.</a:t>
            </a:r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then assign each datapoint to the nearest cluster, based on the distance from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dots were assigned to the red cluster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blue dots were assigned to the blue cluster.</a:t>
            </a:r>
            <a:endParaRPr dirty="0"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we update the position of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centroid shifts down and to the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blue centroid shifts up and to the left.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875D-3DB7-45CF-8E24-22F21ED06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0B6BC-56E2-49F5-BD4B-0DC1E91B8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9ACD-00C3-4497-8B88-5D2239A0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6993E-B175-4FBF-A6C1-0F569E2D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30368-E4D4-41B9-A8EB-36931A6D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0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B751-0851-4B48-B8D8-ECCDCBF9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9DDCC-411A-4CF2-92AD-792EEE99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00918-16C8-4F8D-8834-3BDEE73A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E01CF-F398-43D5-B9FC-8D75E76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594AD-DF80-444D-A07B-D638E7CB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2D597-ECD6-4C04-82CF-CC425CB47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7A94A-3CAF-4428-8BF2-37C1F0581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BA14-24D1-44A1-BB68-001B43F9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89B8A-9F44-4EE3-807E-7093D7B9E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FC0A2-98E2-451D-89E7-06BBE236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4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4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5700-6580-42E2-905A-0096ADA9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D7AD-3F79-43DB-8015-B0909917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5061-B17B-41C3-8A2B-FD40C460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49AFF-F783-4152-BA44-E95FA24E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79DE6-D344-4880-97CB-75209834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DEDB-276C-43A8-BB9C-A4CE7B5F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814D0-8F45-49F2-BB7C-924D5729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C3BE2-1999-40F1-9778-39FD616ED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CA3C-E49E-48B1-B53C-D7656F79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0F85-888D-4B70-9A36-1570BE7F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0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E95F-ED62-4FD7-AE4D-20EE549F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6184C-0E9F-43B4-8FBB-7AB4B71ED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F2D16-88FD-4EDE-8BA1-1177D8A8E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548A1-CFDD-4E68-B9C4-9E17BC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316C5-58DE-4950-B40B-4AF9FA99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8D22-38B7-4CCA-8EEE-24187C28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917E-3BB4-4071-8CE2-2C12D7A7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CDB1-CB7A-46D9-8F10-4FC98A8E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59875-A3C1-431D-B046-AB97F703D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C3F6B-C406-465D-B04E-E9A422B17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A7A51-490C-401B-A77D-6C5AF28F3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B2CF4-11A9-424F-9407-FBD0F1C8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1FBDAD-CD94-41E9-B9FD-BD624FB3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AD654-695A-4CA3-B117-743BD192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E586C-FDE5-41C0-85E9-D452BCAF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E8A2A-8677-43E5-821A-57C2E480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30DC5-CC25-45EB-ACFE-0FA6FC53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D0BF8-0163-4A81-B233-18D9679B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05423-1499-4324-8C2F-4B90BFC0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10126-3BB2-444D-9101-14A9498E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625E3-F91E-4315-8DE6-E6122D5B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1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A0F1-E95E-412F-82BB-3AADAC2E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2E05-2B97-4766-8E22-4E721A242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AD820-D1FF-4330-A207-FA860F89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569F2-485B-4645-91B1-B30A499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D1347-4ADC-47FB-9FC8-1671599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4ED87-089E-4D8D-8CDC-6E8EC8F8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A2AB-2337-4143-B8ED-70E3E021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CB13B-C458-4354-9BBC-6A95981BC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5731-B017-4DFB-A368-3F7A03A62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1F141-2C95-4930-A836-6C3504A5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E3077-9C61-4F7E-BC06-FC2DB48F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FF6F-A51D-4DFB-8110-CC6CE909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6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66803-61D9-4418-BD89-234449EF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5B82-2A0E-415A-A783-6076816D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F3F60-C4DA-47DD-BEAE-A041DA5F2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37989-C3F0-4ED4-ACA5-78FEAE6C1D1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DC793-8956-4558-AA05-02C39DB8BD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9C1A-F8C7-4B95-AF3D-DB6B6124D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1C2B0-49B9-448C-8885-8E3B2563E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7"/>
            <a:ext cx="7598832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4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4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4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9070761" y="3013501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45" name="Google Shape;345;p14"/>
          <p:cNvSpPr txBox="1"/>
          <p:nvPr/>
        </p:nvSpPr>
        <p:spPr>
          <a:xfrm>
            <a:off x="311476" y="122852"/>
            <a:ext cx="41595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Cluster Assignment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6"/>
            <a:ext cx="7598832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Move Centroid</a:t>
            </a:r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181D127-F30C-45F1-9627-DEC7880F3D54}"/>
              </a:ext>
            </a:extLst>
          </p:cNvPr>
          <p:cNvSpPr/>
          <p:nvPr/>
        </p:nvSpPr>
        <p:spPr>
          <a:xfrm rot="12717861">
            <a:off x="6001942" y="4130439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BFA069-A216-4784-99E7-2654C45C2EA2}"/>
              </a:ext>
            </a:extLst>
          </p:cNvPr>
          <p:cNvSpPr/>
          <p:nvPr/>
        </p:nvSpPr>
        <p:spPr>
          <a:xfrm rot="1389331">
            <a:off x="4673391" y="2333507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6"/>
            <a:ext cx="7598831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311476" y="122852"/>
            <a:ext cx="4123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Cluster Assignment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Move Centroid</a:t>
            </a:r>
            <a:endParaRPr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4C1ABD-38AE-4213-8327-54E21AF8E061}"/>
              </a:ext>
            </a:extLst>
          </p:cNvPr>
          <p:cNvSpPr/>
          <p:nvPr/>
        </p:nvSpPr>
        <p:spPr>
          <a:xfrm rot="8029019">
            <a:off x="5564277" y="4379922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0992B-7C3B-42A5-9139-265837E7881F}"/>
              </a:ext>
            </a:extLst>
          </p:cNvPr>
          <p:cNvSpPr/>
          <p:nvPr/>
        </p:nvSpPr>
        <p:spPr>
          <a:xfrm rot="18988507">
            <a:off x="5342901" y="2256342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8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8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Iteration3: Cluster Assignment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9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9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3: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0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Iteration4: Cluster Assignment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/>
        </p:nvSpPr>
        <p:spPr>
          <a:xfrm>
            <a:off x="539667" y="1295400"/>
            <a:ext cx="11074400" cy="353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(number of clusters)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(drop             convention)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543431"/>
            <a:ext cx="3553968" cy="4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557" y="4291321"/>
            <a:ext cx="1588008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0133" y="4357225"/>
            <a:ext cx="1115568" cy="33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9561" y="2092367"/>
            <a:ext cx="344424" cy="27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Visualization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http://tech.nitoyon.com/en/blog/2013/11/07/k-means/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Unsupervised Learning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Labeled Data</a:t>
            </a:r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2358886" y="1975678"/>
          <a:ext cx="7474200" cy="37796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</a:rPr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Tumor size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(1-5)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pathogenic variants? (Y/N)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Clump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thickness (1-10)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y=Malignant?</a:t>
                      </a:r>
                      <a:br>
                        <a:rPr lang="en-US" sz="2000">
                          <a:solidFill>
                            <a:srgbClr val="C00000"/>
                          </a:solidFill>
                        </a:rPr>
                      </a:b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(LABEL)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5"/>
          <p:cNvCxnSpPr/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5"/>
          <p:cNvCxnSpPr/>
          <p:nvPr/>
        </p:nvCxnSpPr>
        <p:spPr>
          <a:xfrm rot="10800000">
            <a:off x="2549039" y="2676524"/>
            <a:ext cx="1" cy="335357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5"/>
          <p:cNvSpPr txBox="1"/>
          <p:nvPr/>
        </p:nvSpPr>
        <p:spPr>
          <a:xfrm>
            <a:off x="4688469" y="6215449"/>
            <a:ext cx="18098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Tumor Size 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35" name="Google Shape;13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1" y="2971801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268" y="303038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2923" y="33652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6095" y="3649364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012" y="32776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904" y="381926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460" y="369354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245" y="404140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238" y="4324463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5685" y="439620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010" y="4406649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5029" y="3089191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757" y="4474195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Malignant (y = 1)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Benign (y = 0)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New point (y=0)</a:t>
            </a:r>
            <a:endParaRPr/>
          </a:p>
        </p:txBody>
      </p:sp>
      <p:cxnSp>
        <p:nvCxnSpPr>
          <p:cNvPr id="165" name="Google Shape;165;p5"/>
          <p:cNvCxnSpPr/>
          <p:nvPr/>
        </p:nvCxnSpPr>
        <p:spPr>
          <a:xfrm>
            <a:off x="3342106" y="2703382"/>
            <a:ext cx="2907450" cy="30591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5"/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5"/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y=0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y=1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 flipH="1">
            <a:off x="3715480" y="2440260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5"/>
          <p:cNvCxnSpPr/>
          <p:nvPr/>
        </p:nvCxnSpPr>
        <p:spPr>
          <a:xfrm rot="10800000" flipH="1">
            <a:off x="6170181" y="4933197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Labeled Data: Supervised Learning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learning: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73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</a:t>
            </a:r>
            <a:endParaRPr/>
          </a:p>
        </p:txBody>
      </p:sp>
      <p:cxnSp>
        <p:nvCxnSpPr>
          <p:cNvPr id="224" name="Google Shape;224;p8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5" name="Google Shape;225;p8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3519" y="5818703"/>
            <a:ext cx="3667760" cy="38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611785" y="315812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219593" y="335744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337062" y="400016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4620594" y="37125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978401" y="431292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351914" y="25085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6919561" y="257166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669798" y="176718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315201" y="20965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6285373" y="19670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311" name="Google Shape;31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Finding structures in feature 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is clustering algorithms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Group data points into groups/clusters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Iterative algorithm: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Select/update cluster centers (Centroid)</a:t>
            </a:r>
            <a:endParaRPr/>
          </a:p>
          <a:p>
            <a:pPr marL="114300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Assign data points to cluster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1631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2D unlabeled feature space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228726"/>
            <a:ext cx="8890523" cy="526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7"/>
            <a:ext cx="7598833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9413098" y="2782669"/>
            <a:ext cx="27789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centroids: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two points</a:t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 rot="-8065706">
            <a:off x="10005822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 rot="-8065706">
            <a:off x="10448574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311476" y="122852"/>
            <a:ext cx="1772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1223</Words>
  <Application>Microsoft Office PowerPoint</Application>
  <PresentationFormat>Widescreen</PresentationFormat>
  <Paragraphs>217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AIM-AHEAD Introductory Courses in AI/ML Concepts</vt:lpstr>
      <vt:lpstr>Unsupervised Learning </vt:lpstr>
      <vt:lpstr>Example: Labeled Data</vt:lpstr>
      <vt:lpstr>Labeled Data: Supervised Learning</vt:lpstr>
      <vt:lpstr>PowerPoint Presentation</vt:lpstr>
      <vt:lpstr>K-means Algorithm</vt:lpstr>
      <vt:lpstr>K-means</vt:lpstr>
      <vt:lpstr>2D unlabeled feature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AIM-AHEAD Introductory Courses in AI/ML Concepts</dc:title>
  <dc:creator>Matthew D. McCoy</dc:creator>
  <cp:lastModifiedBy>Matthew D. McCoy</cp:lastModifiedBy>
  <cp:revision>2</cp:revision>
  <dcterms:created xsi:type="dcterms:W3CDTF">2023-08-15T19:49:19Z</dcterms:created>
  <dcterms:modified xsi:type="dcterms:W3CDTF">2023-08-25T16:37:09Z</dcterms:modified>
</cp:coreProperties>
</file>