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1990" r:id="rId3"/>
    <p:sldId id="1991" r:id="rId4"/>
    <p:sldId id="258" r:id="rId5"/>
    <p:sldId id="259" r:id="rId6"/>
    <p:sldId id="260" r:id="rId7"/>
    <p:sldId id="1992" r:id="rId8"/>
    <p:sldId id="1993" r:id="rId9"/>
    <p:sldId id="1994" r:id="rId10"/>
    <p:sldId id="19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66863" autoAdjust="0"/>
  </p:normalViewPr>
  <p:slideViewPr>
    <p:cSldViewPr snapToGrid="0">
      <p:cViewPr varScale="1">
        <p:scale>
          <a:sx n="72" d="100"/>
          <a:sy n="72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5695 1 24575,'0'62'0,"-2"-22"0,1 0 0,3 0 0,1 0 0,2 0 0,2-1 0,12 40 0,-9-44 0,-2 1 0,-1 0 0,-2 0 0,2 51 0,-5-50 0,13 78 0,-7-68 0,0 53 0,-6-43 0,17 113 0,-12-120 0,-3 0 0,-3 93 0,2 25 0,13-61 0,-9-70 0,3 59 0,-8-34 0,17 116 0,16 42 0,-27-166 0,-2 0 0,-2 0 0,-7 100 0,0-38 0,3 674 0,-1-764 0,-2 0 0,-10 45 0,7-43 0,1 0 0,-1 32 0,5-22 0,-2 0 0,-14 72 0,-33 149 0,21-116 0,7-25 0,6-34 0,-16 56 0,19-86 0,6-26 0,1 0 0,1 0 0,-1 36 0,7-41 0,-2-1 0,0 0 0,-1 0 0,-2 0 0,0 0 0,-1 0 0,-1-1 0,-15 35 0,-2-13 0,-43 61 0,18-31 0,-38 43 0,30-43 0,27-39 0,-1-1 0,-1-2 0,-2 0 0,-57 40 0,14-11 0,19-17 0,-85 48 0,71-48 0,-105 54 0,145-80 0,-2-3 0,-62 21 0,-16 6 0,69-23 0,-58 29 0,69-31 0,-1-2 0,-44 14 0,40-16 0,-57 29 0,56-21 0,-2-1 0,-75 25 0,-20-7 0,116-32 0,1 1 0,-1 1 0,1 0 0,-24 14 0,24-12 0,0 0 0,-1-1 0,0-1 0,-24 6 0,-40 8 0,-119 46 0,154-51 0,0-2 0,-1-2 0,-91 10 0,60-7 0,56-9 0,0-2 0,-26 2 0,11-1 0,0 1 0,-64 18 0,67-14 0,0-1 0,0-2 0,-58 3 0,72-9 0,-48 0 0,-116 16 0,126-9 0,-118-2 0,115-6 0,-102 13 0,-4 3 0,76-10 0,10 10 0,61-10 0,-1-2 0,-24 2 0,-416-2 0,237-7 0,-185 3-1365,380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5150 1 24575,'-31'1'0,"0"1"0,1 2 0,-57 15 0,-89 37 0,55-15 0,-247 85 0,96-32 0,-17 20 0,33-12 0,-151 75 0,345-148 0,-173 99 0,203-109 0,-33 24 0,-16 10 0,64-42 0,0 2 0,1-1 0,-17 19 0,-8 6 0,-72 54 0,31-4 0,26-24 0,-414 507 0,342-409 0,102-130 0,3 1 0,-31 55 0,38-60 0,-28 37 0,-9 15 0,-7 13 0,-3-2 0,-106 114 0,124-151 0,-15 14 0,25-29 0,2 2 0,1 1 0,-32 54 0,-92 158 0,138-224 0,-30 38 0,30-43 0,0 1 0,-18 36 0,0 8 0,15-30 0,2 0 0,-17 48 0,20-42 0,-23 43 0,19-45 0,-16 48 0,11-5 0,10-34 0,-37 88 0,34-96 0,1 2 0,3 0 0,-12 59 0,12-50 0,8-36 0,1 0 0,-3 26 0,5-25 0,-1-1 0,0 1 0,-2-1 0,-12 27 0,-3 13 0,9-21 0,1 1 0,2 0 0,2 1 0,-4 63 0,9-72 0,-12 59 0,8-59 0,-5 58 0,10 338 0,3-201 0,0-200 0,0 0 0,11 45 0,-7-43 0,-1 1 0,2 30 0,-7-36 0,1 16 0,1 0 0,2 1 0,9 40 0,-8-52 0,-1 1 0,-1 1 0,-2 38 0,-2-41 0,2 1 0,1-1 0,10 52 0,1-24-1365,-9-30-5461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5695 1 24575,'0'62'0,"-2"-22"0,1 0 0,3 0 0,1 0 0,2 0 0,2-1 0,12 40 0,-9-44 0,-2 1 0,-1 0 0,-2 0 0,2 51 0,-5-50 0,13 78 0,-7-68 0,0 53 0,-6-43 0,17 113 0,-12-120 0,-3 0 0,-3 93 0,2 25 0,13-61 0,-9-70 0,3 59 0,-8-34 0,17 116 0,16 42 0,-27-166 0,-2 0 0,-2 0 0,-7 100 0,0-38 0,3 674 0,-1-764 0,-2 0 0,-10 45 0,7-43 0,1 0 0,-1 32 0,5-22 0,-2 0 0,-14 72 0,-33 149 0,21-116 0,7-25 0,6-34 0,-16 56 0,19-86 0,6-26 0,1 0 0,1 0 0,-1 36 0,7-41 0,-2-1 0,0 0 0,-1 0 0,-2 0 0,0 0 0,-1 0 0,-1-1 0,-15 35 0,-2-13 0,-43 61 0,18-31 0,-38 43 0,30-43 0,27-39 0,-1-1 0,-1-2 0,-2 0 0,-57 40 0,14-11 0,19-17 0,-85 48 0,71-48 0,-105 54 0,145-80 0,-2-3 0,-62 21 0,-16 6 0,69-23 0,-58 29 0,69-31 0,-1-2 0,-44 14 0,40-16 0,-57 29 0,56-21 0,-2-1 0,-75 25 0,-20-7 0,116-32 0,1 1 0,-1 1 0,1 0 0,-24 14 0,24-12 0,0 0 0,-1-1 0,0-1 0,-24 6 0,-40 8 0,-119 46 0,154-51 0,0-2 0,-1-2 0,-91 10 0,60-7 0,56-9 0,0-2 0,-26 2 0,11-1 0,0 1 0,-64 18 0,67-14 0,0-1 0,0-2 0,-58 3 0,72-9 0,-48 0 0,-116 16 0,126-9 0,-118-2 0,115-6 0,-102 13 0,-4 3 0,76-10 0,10 10 0,61-10 0,-1-2 0,-24 2 0,-416-2 0,237-7 0,-185 3-1365,380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5150 1 24575,'-31'1'0,"0"1"0,1 2 0,-57 15 0,-89 37 0,55-15 0,-247 85 0,96-32 0,-17 20 0,33-12 0,-151 75 0,345-148 0,-173 99 0,203-109 0,-33 24 0,-16 10 0,64-42 0,0 2 0,1-1 0,-17 19 0,-8 6 0,-72 54 0,31-4 0,26-24 0,-414 507 0,342-409 0,102-130 0,3 1 0,-31 55 0,38-60 0,-28 37 0,-9 15 0,-7 13 0,-3-2 0,-106 114 0,124-151 0,-15 14 0,25-29 0,2 2 0,1 1 0,-32 54 0,-92 158 0,138-224 0,-30 38 0,30-43 0,0 1 0,-18 36 0,0 8 0,15-30 0,2 0 0,-17 48 0,20-42 0,-23 43 0,19-45 0,-16 48 0,11-5 0,10-34 0,-37 88 0,34-96 0,1 2 0,3 0 0,-12 59 0,12-50 0,8-36 0,1 0 0,-3 26 0,5-25 0,-1-1 0,0 1 0,-2-1 0,-12 27 0,-3 13 0,9-21 0,1 1 0,2 0 0,2 1 0,-4 63 0,9-72 0,-12 59 0,8-59 0,-5 58 0,10 338 0,3-201 0,0-200 0,0 0 0,11 45 0,-7-43 0,-1 1 0,2 30 0,-7-36 0,1 16 0,1 0 0,2 1 0,9 40 0,-8-52 0,-1 1 0,-1 1 0,-2 38 0,-2-41 0,2 1 0,1-1 0,10 52 0,1-24-1365,-9-30-5461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4:5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BDC62-D263-4FBB-8709-1C1B8FE27B3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28BA-7039-41A8-90E7-12E3FD3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6f10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6f10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 this distribution of data, which is plotted in a two dimensional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of the points is labeled as blue or orange, and it appears that the points with similar labels are grouped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the data is so neatly separated, we can draw a line through the plot that does a pretty good job of separating the points.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linear decision boundary in two dimensional space.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6f105ff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6f105ff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6f105ff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6f105ff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consider this new distribution of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single line cannot separate the data such that most of the blue points fall on one side of the line and all the orange points fall on the other 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non-linear data with respect to the 2 dimensions that are being plotted.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solution is to create a new feature that is a product of two or more of the original input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new feature provides a way to describe a non-linear relationship between the variables it is made of.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we have a two dimensional feature space where the features are X1 and X2.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create a new feature, X3, by multiplying X1 and X2, and we can then add X3 as a new column in our training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were to describe this model using logistic regression, our model would become the linear combination of each feature multiplied by a weight (theta).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the non-linear feature added to the model, we can then learn a non-linear decision boundary with respect to X1 and X2.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extra feature describes a more complex function with respect to just X1 and X2, which is able to curve around complex distributions of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is this really a non-linear separation of the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80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not really…. It’s non-linear with respect to the feature space that only plots X1 and X2.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Logistic Regression, we can only solve for the weight of a linear model, so the decision boundary is linear with respect to all the features in the training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visualize the linearity of the boundary, we need to plot the data using all three of the features, X1, X2, and X3.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Then, within the three dimensional feature space, a linear boundary is defined by a plane, not a line.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99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6f105ff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6f105ff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summarize…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think about all the data points that are collected for a given sample as it’s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wanted to plot each sample as a single data point, we’d need a plotting space that has as many dimensions.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is, if we only collect 2 data points, we can plot each sample on an X-Y plane (N = 2), and it is linearly separable if we can define a straight line that separates our labels (or classes).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idea extends to 3 data points, where each sample is plotted as an XYZ coordinate (N = 3), and is linearly separable is we can define a plane that separates the labels.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collect more data then that, say n features, each sample projects into a feature space that we can no longer visualize, but the concept still holds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when we find that we cannot separate out labels in the N dimensional space of our raw data, generating additional features move the data into a higher dimensional feature space that may be linearly separable.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additional features are generated by multiplying each of the original data by itself and another of the data points.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process can continue by multiplying 3, 4, 5, … and so on, features, where the number of features that are multiplied together is a hyperparameter you can define during model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2588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2CC2-1243-2B07-6FDE-0EB7FA2B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7BAC-B160-1B23-24FE-43CCA902B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24AC-7426-465A-38F2-49F36D9B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B242-4931-9FE9-9B5B-E78DE396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CFA1-1FF0-FF23-BDB6-3A0B83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2988-5838-1DBA-A7F9-F2D89436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1307-8899-4069-29EF-5EE670C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B0C5-43E9-CB95-2509-6D8CF9F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83F3-27FA-0E62-37E7-8C32CA6E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7409-EC2B-631E-B733-A1075F3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66A0F-22B9-9D14-83B4-31D7286C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86FD-15DA-AD75-3764-E10305BE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7560-3B35-6C0B-7645-238EFFE6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041A-2FB7-4107-F819-668F607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0D5A-7B50-EE16-E98B-1F2D5FA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26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4691-AECC-02A0-2FCC-38E2805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80E8-7C67-E57D-E150-F4FC76A3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84DC-7127-C5FA-A49D-8CEE2E5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ED4B-70B0-319A-1D87-0E48E135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F05D-A8FC-BB65-99EE-AD4221FC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BB02-BD88-EA2E-6BB4-FED72741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1903-897C-1309-06B5-F062AE33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26E5-5AF4-41D5-DF76-1E2AE0FC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CAB5-C2A9-ACCB-3B26-E77FA89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9DB9-6444-62AD-1852-4B73CDC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2501-30F7-31E2-32EA-6027FFB0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5C00-EF6D-8C71-9E19-2E061BD3D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F6325-E09E-89EB-21CB-A3E6E054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BF3C-5C7B-2659-5604-F1A5845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B21A-5A17-5012-7FE4-F010C3F8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FA24-3300-51CB-5CDF-F8B939D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CBE8-AE4F-2F6C-2198-DAA68F0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9482-E83D-70CF-A2EA-DF728CC7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46F1-0F87-E800-8A8B-1DF47E94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36882-8F93-7B5B-B8EE-3E70709C5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42CC7-6B37-03EE-7ECE-DDADC317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7691E-BB18-2E2E-C990-DF78EAA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5A74E-FD43-87EC-20E4-940BB33E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2A16C-5B6B-A757-1CE1-2251D60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4CF-C782-6E6B-9B39-30BD7293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30B1E-F225-EF0E-A7D3-7F21A280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7A42B-4298-1622-335A-8501B645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CC5EE-B3AC-BF92-F2F8-D2578FA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C3D3-B2D6-AC52-5A7C-5FC7EABA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B7C8B-2D7D-55C1-1A14-FD9D0447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3D6C3-97B2-A96B-EBE0-2D205CB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7E24-96EE-5C0E-A595-75CC037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B162-460E-C9F9-D565-EA43D5B4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4DCC-BD42-CED3-5CE6-4CB1352B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DAD0E-F9D9-3BF7-1F4B-7349D13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BEF92-7713-F0CD-67A3-ECD3B1E6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D573-97C0-9104-9B8B-E006515F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819-313E-F9AE-787B-EA73C9E8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A94F-E036-EDD6-551C-19733729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11B35-F25A-FD6F-8BFC-7D49CF51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03AB-4789-DDC2-C18F-F0FB5144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042F-8A51-4442-8881-F8CC18F7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24A7-6EB1-DB47-A45D-73BC7F68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F0991-8C2B-4AB1-338A-6EA457D2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3C624-7583-6920-1664-760592DD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F277-BE4E-01C2-16E6-3334AFE8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11DD-A93A-42D5-8C0F-C3E4DE11C27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FB13-2E49-22D4-81B9-9E506B959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3632-759C-AA3E-0C7A-0F8A8227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3757-6D20-45F5-8943-BF77910C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openxmlformats.org/officeDocument/2006/relationships/image" Target="../media/image10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3: Handling Non-linearity, Model Complexity, and Regularization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12235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Higher order feature space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53762" y="1406333"/>
            <a:ext cx="10754238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/>
            <a:r>
              <a:rPr lang="en-US" sz="2000" dirty="0"/>
              <a:t>A feature space (R)  with say n features 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…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that is </a:t>
            </a:r>
            <a:r>
              <a:rPr lang="en-US" sz="2000" dirty="0">
                <a:solidFill>
                  <a:srgbClr val="0070C0"/>
                </a:solidFill>
              </a:rPr>
              <a:t>not linearly separable in N dimension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Can be linearly separable in a higher dimension say (m)</a:t>
            </a:r>
          </a:p>
          <a:p>
            <a:pPr marL="952485" lvl="1" indent="-342900"/>
            <a:r>
              <a:rPr lang="en-US" sz="2000" dirty="0"/>
              <a:t>This higher dimension feature space can be obtained by </a:t>
            </a:r>
            <a:r>
              <a:rPr lang="en-US" sz="2000" dirty="0">
                <a:solidFill>
                  <a:srgbClr val="0070C0"/>
                </a:solidFill>
              </a:rPr>
              <a:t>feature crosses</a:t>
            </a:r>
          </a:p>
          <a:p>
            <a:pPr marL="1562069" lvl="2" indent="-342900"/>
            <a:r>
              <a:rPr lang="en-US" sz="2000" dirty="0">
                <a:solidFill>
                  <a:srgbClr val="0070C0"/>
                </a:solidFill>
              </a:rPr>
              <a:t>R</a:t>
            </a:r>
            <a:r>
              <a:rPr lang="en-US" sz="2000" baseline="30000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=&gt; R</a:t>
            </a:r>
            <a:r>
              <a:rPr lang="en-US" sz="2000" baseline="30000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srgbClr val="0070C0"/>
                </a:solidFill>
              </a:rPr>
              <a:t> (where m &gt; n)</a:t>
            </a:r>
          </a:p>
          <a:p>
            <a:pPr marL="952485" lvl="1" indent="-342900"/>
            <a:endParaRPr lang="en-US" sz="2000" dirty="0"/>
          </a:p>
          <a:p>
            <a:pPr marL="952485" lvl="1" indent="-342900"/>
            <a:r>
              <a:rPr lang="en-US" sz="2000" dirty="0"/>
              <a:t>Higher order polynomials</a:t>
            </a:r>
            <a:br>
              <a:rPr lang="en-US" sz="2000" dirty="0"/>
            </a:br>
            <a:endParaRPr lang="en-US" sz="2000" dirty="0"/>
          </a:p>
          <a:p>
            <a:pPr marL="952485" lvl="1" indent="-342900"/>
            <a:r>
              <a:rPr lang="en-US" sz="2000" dirty="0"/>
              <a:t>x1^2, x1*x2, x1*x3, x1^2 * x3 ….</a:t>
            </a:r>
          </a:p>
          <a:p>
            <a:pPr marL="952485" lvl="1" indent="-342900"/>
            <a:endParaRPr lang="en-US" sz="2000" dirty="0"/>
          </a:p>
          <a:p>
            <a:pPr marL="952485" lvl="1" indent="-342900"/>
            <a:endParaRPr lang="en-US" sz="2000" dirty="0"/>
          </a:p>
          <a:p>
            <a:pPr marL="952485" lvl="1" indent="-342900"/>
            <a:endParaRPr lang="en-US" sz="2000" dirty="0"/>
          </a:p>
          <a:p>
            <a:pPr marL="952485" lvl="1" indent="-342900"/>
            <a:r>
              <a:rPr lang="en-US" sz="2000" dirty="0"/>
              <a:t>Degree of the polynomial is </a:t>
            </a:r>
            <a:r>
              <a:rPr lang="en-US" sz="2000" dirty="0">
                <a:solidFill>
                  <a:srgbClr val="0070C0"/>
                </a:solidFill>
              </a:rPr>
              <a:t>hyperparameter</a:t>
            </a:r>
            <a:r>
              <a:rPr lang="en-US" sz="2000" dirty="0"/>
              <a:t>, which you tune</a:t>
            </a:r>
          </a:p>
          <a:p>
            <a:pPr marL="609585" lvl="1" indent="0">
              <a:buNone/>
            </a:pPr>
            <a:endParaRPr lang="en-US" sz="2000" dirty="0"/>
          </a:p>
          <a:p>
            <a:pPr marL="342900" indent="-342900"/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239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Handling non-linear feature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Encoding non-linearity: Feature crosses</a:t>
            </a:r>
          </a:p>
        </p:txBody>
      </p:sp>
    </p:spTree>
    <p:extLst>
      <p:ext uri="{BB962C8B-B14F-4D97-AF65-F5344CB8AC3E}">
        <p14:creationId xmlns:p14="http://schemas.microsoft.com/office/powerpoint/2010/main" val="144271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Is this a linear problem?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01" y="2048833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Can you draw a line that neatly separates the two classes?</a:t>
            </a:r>
            <a:endParaRPr sz="2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CDA994-D0A9-4C62-AD49-D2023B21F1D6}"/>
              </a:ext>
            </a:extLst>
          </p:cNvPr>
          <p:cNvCxnSpPr/>
          <p:nvPr/>
        </p:nvCxnSpPr>
        <p:spPr>
          <a:xfrm>
            <a:off x="1544595" y="2323070"/>
            <a:ext cx="2496064" cy="3286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Is this a linear problem?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Can you draw a line that neatly separates the two classes?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851867" y="1681800"/>
            <a:ext cx="5289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buNone/>
            </a:pPr>
            <a:endParaRPr sz="20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A single line can't separate the two classes.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85" y="1792767"/>
            <a:ext cx="38227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000" dirty="0"/>
              <a:t>To solve the nonlinear problem shown here, we need to create a feature cross.</a:t>
            </a:r>
            <a:endParaRPr sz="20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/>
              <a:t>A </a:t>
            </a:r>
            <a:r>
              <a:rPr lang="en" sz="2000" b="1" dirty="0"/>
              <a:t>feature cross</a:t>
            </a:r>
            <a:r>
              <a:rPr lang="en" sz="2000" dirty="0"/>
              <a:t> is a synthetic feature that encodes nonlinearity in the feature space by multiplying two or more input features together.</a:t>
            </a:r>
            <a:endParaRPr sz="2000" dirty="0"/>
          </a:p>
          <a:p>
            <a:pPr marL="0" indent="0">
              <a:spcBef>
                <a:spcPts val="1600"/>
              </a:spcBef>
              <a:buNone/>
            </a:pPr>
            <a:endParaRPr sz="2000" dirty="0"/>
          </a:p>
          <a:p>
            <a:pPr marL="0" indent="609585">
              <a:spcBef>
                <a:spcPts val="1600"/>
              </a:spcBef>
              <a:buNone/>
            </a:pPr>
            <a:r>
              <a:rPr lang="en" sz="2000" dirty="0">
                <a:solidFill>
                  <a:srgbClr val="4A86E8"/>
                </a:solidFill>
              </a:rPr>
              <a:t>x</a:t>
            </a:r>
            <a:r>
              <a:rPr lang="en" sz="2000" baseline="-25000" dirty="0">
                <a:solidFill>
                  <a:srgbClr val="4A86E8"/>
                </a:solidFill>
              </a:rPr>
              <a:t>3</a:t>
            </a:r>
            <a:r>
              <a:rPr lang="en" sz="2000" dirty="0">
                <a:solidFill>
                  <a:srgbClr val="4A86E8"/>
                </a:solidFill>
              </a:rPr>
              <a:t> = x</a:t>
            </a:r>
            <a:r>
              <a:rPr lang="en" sz="2000" baseline="-25000" dirty="0">
                <a:solidFill>
                  <a:srgbClr val="4A86E8"/>
                </a:solidFill>
              </a:rPr>
              <a:t>1</a:t>
            </a:r>
            <a:r>
              <a:rPr lang="en" sz="2000" dirty="0">
                <a:solidFill>
                  <a:srgbClr val="4A86E8"/>
                </a:solidFill>
              </a:rPr>
              <a:t> * x</a:t>
            </a:r>
            <a:r>
              <a:rPr lang="en" sz="2000" baseline="-25000" dirty="0">
                <a:solidFill>
                  <a:srgbClr val="4A86E8"/>
                </a:solidFill>
              </a:rPr>
              <a:t>2</a:t>
            </a:r>
            <a:endParaRPr sz="2000" baseline="-250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000" dirty="0"/>
              <a:t>We treat this newly minted feature cross just like any other feature. The linear formula becomes:</a:t>
            </a:r>
            <a:endParaRPr sz="2000" dirty="0"/>
          </a:p>
          <a:p>
            <a:pPr marL="0" indent="609585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y =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0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1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1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2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2</a:t>
            </a:r>
            <a:r>
              <a:rPr lang="en" sz="2000" dirty="0">
                <a:solidFill>
                  <a:schemeClr val="accent1"/>
                </a:solidFill>
              </a:rPr>
              <a:t> + </a:t>
            </a:r>
            <a:r>
              <a:rPr lang="en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" sz="2000" baseline="-25000" dirty="0">
                <a:solidFill>
                  <a:schemeClr val="accent1"/>
                </a:solidFill>
              </a:rPr>
              <a:t>3</a:t>
            </a:r>
            <a:r>
              <a:rPr lang="en" sz="2000" dirty="0">
                <a:solidFill>
                  <a:schemeClr val="accent1"/>
                </a:solidFill>
              </a:rPr>
              <a:t>*x</a:t>
            </a:r>
            <a:r>
              <a:rPr lang="en" sz="2000" baseline="-25000" dirty="0">
                <a:solidFill>
                  <a:schemeClr val="accent1"/>
                </a:solidFill>
              </a:rPr>
              <a:t>3</a:t>
            </a:r>
            <a:endParaRPr sz="2000" baseline="-25000" dirty="0">
              <a:solidFill>
                <a:schemeClr val="accen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x1</a:t>
            </a:r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Non-linear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sz="2000" dirty="0"/>
              <a:t>With this feature cross, </a:t>
            </a:r>
          </a:p>
          <a:p>
            <a:pPr marL="0" indent="0">
              <a:buNone/>
            </a:pPr>
            <a:endParaRPr lang="en-US" sz="2000" dirty="0"/>
          </a:p>
          <a:p>
            <a:pPr marL="0" indent="609585">
              <a:spcBef>
                <a:spcPts val="1600"/>
              </a:spcBef>
              <a:buNone/>
            </a:pPr>
            <a:r>
              <a:rPr lang="en-US" sz="2000" dirty="0">
                <a:solidFill>
                  <a:srgbClr val="4A86E8"/>
                </a:solidFill>
              </a:rPr>
              <a:t>x</a:t>
            </a:r>
            <a:r>
              <a:rPr lang="en-US" sz="2000" baseline="-25000" dirty="0">
                <a:solidFill>
                  <a:srgbClr val="4A86E8"/>
                </a:solidFill>
              </a:rPr>
              <a:t>3</a:t>
            </a:r>
            <a:r>
              <a:rPr lang="en-US" sz="2000" dirty="0">
                <a:solidFill>
                  <a:srgbClr val="4A86E8"/>
                </a:solidFill>
              </a:rPr>
              <a:t> = x</a:t>
            </a:r>
            <a:r>
              <a:rPr lang="en-US" sz="2000" baseline="-25000" dirty="0">
                <a:solidFill>
                  <a:srgbClr val="4A86E8"/>
                </a:solidFill>
              </a:rPr>
              <a:t>1</a:t>
            </a:r>
            <a:r>
              <a:rPr lang="en-US" sz="2000" dirty="0">
                <a:solidFill>
                  <a:srgbClr val="4A86E8"/>
                </a:solidFill>
              </a:rPr>
              <a:t> * x</a:t>
            </a:r>
            <a:r>
              <a:rPr lang="en-US" sz="2000" baseline="-25000" dirty="0">
                <a:solidFill>
                  <a:srgbClr val="4A86E8"/>
                </a:solidFill>
              </a:rPr>
              <a:t>2</a:t>
            </a:r>
            <a:endParaRPr lang="en-US" sz="2000" baseline="-25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We can learn a non-linear separation boundary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Is this true?</a:t>
            </a: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x1</a:t>
            </a:r>
            <a:endParaRPr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9E6A5-35D9-4449-B496-EF7658CB074C}"/>
              </a:ext>
            </a:extLst>
          </p:cNvPr>
          <p:cNvGrpSpPr/>
          <p:nvPr/>
        </p:nvGrpSpPr>
        <p:grpSpPr>
          <a:xfrm>
            <a:off x="630895" y="1704600"/>
            <a:ext cx="4027320" cy="4078080"/>
            <a:chOff x="630895" y="1704600"/>
            <a:chExt cx="4027320" cy="40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14:cNvPr>
                <p14:cNvContentPartPr/>
                <p14:nvPr/>
              </p14:nvContentPartPr>
              <p14:xfrm>
                <a:off x="630895" y="1704600"/>
                <a:ext cx="2138760" cy="247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255" y="1695960"/>
                  <a:ext cx="2156400" cy="24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14:cNvPr>
                <p14:cNvContentPartPr/>
                <p14:nvPr/>
              </p14:nvContentPartPr>
              <p14:xfrm>
                <a:off x="2804215" y="3286440"/>
                <a:ext cx="1854000" cy="249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215" y="3277800"/>
                  <a:ext cx="1871640" cy="25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1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Non-linear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192000" y="1406333"/>
            <a:ext cx="6316000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But,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0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000" baseline="-25000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*x</a:t>
            </a:r>
            <a:r>
              <a:rPr lang="en-US" sz="2000" baseline="-25000" dirty="0">
                <a:solidFill>
                  <a:schemeClr val="accent1"/>
                </a:solidFill>
              </a:rPr>
              <a:t>3 </a:t>
            </a:r>
          </a:p>
          <a:p>
            <a:pPr marL="0" indent="0">
              <a:buNone/>
            </a:pPr>
            <a:endParaRPr lang="en-US" sz="2000" baseline="-25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is still an equation a linear boundary (line, …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Logistic Regression can only learn linear boundaries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So, how does this work?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5" y="1731700"/>
            <a:ext cx="3822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98967" y="5692834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x1</a:t>
            </a:r>
            <a:endParaRPr sz="2400"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166567" y="3220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x2</a:t>
            </a:r>
            <a:endParaRPr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9E6A5-35D9-4449-B496-EF7658CB074C}"/>
              </a:ext>
            </a:extLst>
          </p:cNvPr>
          <p:cNvGrpSpPr/>
          <p:nvPr/>
        </p:nvGrpSpPr>
        <p:grpSpPr>
          <a:xfrm>
            <a:off x="630895" y="1704600"/>
            <a:ext cx="4027320" cy="4078080"/>
            <a:chOff x="630895" y="1704600"/>
            <a:chExt cx="4027320" cy="40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14:cNvPr>
                <p14:cNvContentPartPr/>
                <p14:nvPr/>
              </p14:nvContentPartPr>
              <p14:xfrm>
                <a:off x="630895" y="1704600"/>
                <a:ext cx="2138760" cy="247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1F69C6-5169-4664-AE3B-6AA952277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255" y="1695960"/>
                  <a:ext cx="2156400" cy="24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14:cNvPr>
                <p14:cNvContentPartPr/>
                <p14:nvPr/>
              </p14:nvContentPartPr>
              <p14:xfrm>
                <a:off x="2804215" y="3286440"/>
                <a:ext cx="1854000" cy="2496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37A17C-023E-43CC-964D-EBB88F550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215" y="3277800"/>
                  <a:ext cx="1871640" cy="25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6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398733"/>
            <a:ext cx="95896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dirty="0"/>
              <a:t>Non-linear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808729" y="1171600"/>
            <a:ext cx="7113373" cy="45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Without</a:t>
            </a:r>
            <a:r>
              <a:rPr lang="en-US" sz="2000" dirty="0"/>
              <a:t> feature cross we had two features:</a:t>
            </a:r>
          </a:p>
          <a:p>
            <a:pPr marL="0" indent="0">
              <a:buNone/>
            </a:pPr>
            <a:r>
              <a:rPr lang="en-US" sz="2000" dirty="0"/>
              <a:t>   (x</a:t>
            </a:r>
            <a:r>
              <a:rPr lang="en-US" sz="2000" baseline="-25000" dirty="0"/>
              <a:t>1, </a:t>
            </a:r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)   =&gt; </a:t>
            </a:r>
            <a:r>
              <a:rPr lang="en-US" sz="2000" b="1" dirty="0"/>
              <a:t>2-dimensional</a:t>
            </a:r>
            <a:r>
              <a:rPr lang="en-US" sz="2000" dirty="0"/>
              <a:t> feature space</a:t>
            </a:r>
            <a:endParaRPr lang="en-US" sz="2000" baseline="-25000" dirty="0"/>
          </a:p>
          <a:p>
            <a:pPr marL="0" indent="0">
              <a:buNone/>
            </a:pPr>
            <a:r>
              <a:rPr lang="en-US" sz="2000" baseline="-25000" dirty="0"/>
              <a:t>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With</a:t>
            </a:r>
            <a:r>
              <a:rPr lang="en-US" sz="2000" dirty="0"/>
              <a:t> feature cross: </a:t>
            </a:r>
            <a:r>
              <a:rPr lang="en-US" sz="2000" dirty="0">
                <a:solidFill>
                  <a:srgbClr val="4A86E8"/>
                </a:solidFill>
              </a:rPr>
              <a:t>x</a:t>
            </a:r>
            <a:r>
              <a:rPr lang="en-US" sz="2000" baseline="-25000" dirty="0">
                <a:solidFill>
                  <a:srgbClr val="4A86E8"/>
                </a:solidFill>
              </a:rPr>
              <a:t>3</a:t>
            </a:r>
            <a:r>
              <a:rPr lang="en-US" sz="2000" dirty="0">
                <a:solidFill>
                  <a:srgbClr val="4A86E8"/>
                </a:solidFill>
              </a:rPr>
              <a:t> = x</a:t>
            </a:r>
            <a:r>
              <a:rPr lang="en-US" sz="2000" baseline="-25000" dirty="0">
                <a:solidFill>
                  <a:srgbClr val="4A86E8"/>
                </a:solidFill>
              </a:rPr>
              <a:t>1</a:t>
            </a:r>
            <a:r>
              <a:rPr lang="en-US" sz="2000" dirty="0">
                <a:solidFill>
                  <a:srgbClr val="4A86E8"/>
                </a:solidFill>
              </a:rPr>
              <a:t> * x</a:t>
            </a:r>
            <a:r>
              <a:rPr lang="en-US" sz="2000" baseline="-25000" dirty="0">
                <a:solidFill>
                  <a:srgbClr val="4A86E8"/>
                </a:solidFill>
              </a:rPr>
              <a:t>2, </a:t>
            </a:r>
            <a:r>
              <a:rPr lang="en-US" sz="2000" dirty="0"/>
              <a:t>; three features </a:t>
            </a:r>
          </a:p>
          <a:p>
            <a:pPr marL="0" indent="0">
              <a:buNone/>
            </a:pP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=&gt; </a:t>
            </a:r>
            <a:r>
              <a:rPr lang="en-US" sz="2000" b="1" dirty="0"/>
              <a:t>3-dimensional feature space</a:t>
            </a:r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r>
              <a:rPr lang="en-US" sz="2000" dirty="0"/>
              <a:t>In this 3D feature space, the problem is linearly separable by a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Plane whose equation is: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1"/>
                </a:solidFill>
              </a:rPr>
              <a:t>	y =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0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1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1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2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2</a:t>
            </a:r>
            <a:r>
              <a:rPr lang="es-ES" sz="2000" dirty="0">
                <a:solidFill>
                  <a:schemeClr val="accent1"/>
                </a:solidFill>
              </a:rPr>
              <a:t> + </a:t>
            </a:r>
            <a:r>
              <a:rPr lang="es-ES" sz="2000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s-ES" sz="2000" baseline="-25000" dirty="0">
                <a:solidFill>
                  <a:schemeClr val="accent1"/>
                </a:solidFill>
              </a:rPr>
              <a:t>3</a:t>
            </a:r>
            <a:r>
              <a:rPr lang="es-ES" sz="2000" dirty="0">
                <a:solidFill>
                  <a:schemeClr val="accent1"/>
                </a:solidFill>
              </a:rPr>
              <a:t>*x</a:t>
            </a:r>
            <a:r>
              <a:rPr lang="es-ES" sz="2000" baseline="-250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baseline="-25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14:cNvPr>
              <p14:cNvContentPartPr/>
              <p14:nvPr/>
            </p14:nvContentPartPr>
            <p14:xfrm>
              <a:off x="10193935" y="3286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4B925-97F6-408D-B6ED-DCA995412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5295" y="3277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95F571D-96BE-41C4-90F7-3C2F1CADC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" y="1975594"/>
            <a:ext cx="4266847" cy="3200135"/>
          </a:xfrm>
          <a:prstGeom prst="rect">
            <a:avLst/>
          </a:prstGeom>
        </p:spPr>
      </p:pic>
      <p:sp>
        <p:nvSpPr>
          <p:cNvPr id="14" name="Google Shape;84;p17">
            <a:extLst>
              <a:ext uri="{FF2B5EF4-FFF2-40B4-BE49-F238E27FC236}">
                <a16:creationId xmlns:a16="http://schemas.microsoft.com/office/drawing/2014/main" id="{DFF70413-CB29-45BF-A4EB-CDA0088ADBD5}"/>
              </a:ext>
            </a:extLst>
          </p:cNvPr>
          <p:cNvSpPr txBox="1"/>
          <p:nvPr/>
        </p:nvSpPr>
        <p:spPr>
          <a:xfrm>
            <a:off x="1049788" y="4652549"/>
            <a:ext cx="53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dirty="0"/>
              <a:t>x1</a:t>
            </a:r>
            <a:endParaRPr dirty="0"/>
          </a:p>
        </p:txBody>
      </p:sp>
      <p:sp>
        <p:nvSpPr>
          <p:cNvPr id="15" name="Google Shape;84;p17">
            <a:extLst>
              <a:ext uri="{FF2B5EF4-FFF2-40B4-BE49-F238E27FC236}">
                <a16:creationId xmlns:a16="http://schemas.microsoft.com/office/drawing/2014/main" id="{D8E88D29-BB1F-4E83-8F11-9B7903D7477D}"/>
              </a:ext>
            </a:extLst>
          </p:cNvPr>
          <p:cNvSpPr txBox="1"/>
          <p:nvPr/>
        </p:nvSpPr>
        <p:spPr>
          <a:xfrm>
            <a:off x="3280298" y="4490828"/>
            <a:ext cx="53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dirty="0"/>
              <a:t>x2</a:t>
            </a:r>
            <a:endParaRPr dirty="0"/>
          </a:p>
        </p:txBody>
      </p:sp>
      <p:sp>
        <p:nvSpPr>
          <p:cNvPr id="16" name="Google Shape;84;p17">
            <a:extLst>
              <a:ext uri="{FF2B5EF4-FFF2-40B4-BE49-F238E27FC236}">
                <a16:creationId xmlns:a16="http://schemas.microsoft.com/office/drawing/2014/main" id="{CD0083A4-3826-4302-8384-CE0D84C33AAF}"/>
              </a:ext>
            </a:extLst>
          </p:cNvPr>
          <p:cNvSpPr txBox="1"/>
          <p:nvPr/>
        </p:nvSpPr>
        <p:spPr>
          <a:xfrm>
            <a:off x="4026138" y="3024850"/>
            <a:ext cx="5993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/>
              <a:t>x3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7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8572</TotalTime>
  <Words>1096</Words>
  <Application>Microsoft Office PowerPoint</Application>
  <PresentationFormat>Widescreen</PresentationFormat>
  <Paragraphs>141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Handling non-linear feature space</vt:lpstr>
      <vt:lpstr>Is this a linear problem? </vt:lpstr>
      <vt:lpstr>Is this a linear problem? </vt:lpstr>
      <vt:lpstr>Non-linear data</vt:lpstr>
      <vt:lpstr>Non-linear data</vt:lpstr>
      <vt:lpstr>Non-linear data</vt:lpstr>
      <vt:lpstr>Non-linear data</vt:lpstr>
      <vt:lpstr>Non-linear data</vt:lpstr>
      <vt:lpstr>Higher order feature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</dc:creator>
  <cp:lastModifiedBy>Matthew D. McCoy</cp:lastModifiedBy>
  <cp:revision>18</cp:revision>
  <dcterms:created xsi:type="dcterms:W3CDTF">2023-06-13T06:16:41Z</dcterms:created>
  <dcterms:modified xsi:type="dcterms:W3CDTF">2023-08-21T16:48:53Z</dcterms:modified>
</cp:coreProperties>
</file>