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051" r:id="rId2"/>
    <p:sldId id="2015" r:id="rId3"/>
    <p:sldId id="2017" r:id="rId4"/>
    <p:sldId id="2019" r:id="rId5"/>
    <p:sldId id="2020" r:id="rId6"/>
    <p:sldId id="2018" r:id="rId7"/>
    <p:sldId id="4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41:30.04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158 11465 352</inkml:trace>
  <inkml:trace contextRef="#ctx0" brushRef="#br0" timeOffset="33059.89">2990 2642 256,'-27'0'1505,"27"0"-640,0 0-160,0-25 95,0 25-95,0 0 96,0 0-225,0 0 449,0 0 609,0 0-353,0 0-320,0 0-448,0 0-353,0 0 32,0 0 128,27 25 193,-27-25-1,27 0 193,-27 0 64,0 27-1,25-27-127,-25 27-161,27-27-191,-1 0-1,-26 26-96,27 0 0,-27-26 96,27 26-127,-2 1-33,-25-27-64,27 53 32,-1-26-128,1-2 128,1 2-64,-4 1-32,3 24 96,-1-25 64,2-2-32,23 3 65,-23-1 63,-1-1 32,-1 25-288,1-23 128,-2-1-128,2-1 64,26 28-32,-26-29-32,-2 28 64,2-26 0,0 26-128,-1-1 224,1-25-192,1 1 0,-4 24 161,3-27-33,-1 30 32,2-28 32,-1 25-160,-3-26 64,4 28-32,-1-28-64,-1 1 160,26 25-128,-25-25 32,0 26 64,-1-26 32,1 25 161,-27 2-129,52-28-96,-25 27 128,-1 0-128,1-26 32,-2 25 64,2-25-64,28 26-64,-29-26 32,-2 25 97,31-24-1,-28 24-32,25-26-32,-26 28-32,1-2 64,26-26-64,-27 28 32,27-28-64,-26 26 129,25 2-97,-26-28 64,28 28-32,-26-28-32,-2 26 96,25-24-96,-23 26-64,25-29 64,-27 28-128,0 1 96,28-28 32,-28 26-96,26-25 64,-25 0-32,26 26-32,-27-28 32,27 29 160,-26-28-192,25 26 32,-26 3 32,29-30 32,-4 29-64,3 0 96,0-2-192,-2-25 256,1 26-192,-1-1 64,-25 2 1,26-28-66,2 28 194,-5-2-97,5 1 32,-4 2 0,3-3-96,0 0 160,-2 2-32,1-2-128,-1 2 0,1 24 32,2-24 0,-4-1 64,3 0 0,25 26 0,-26-24 1,-1-3-33,2 0-32,-1 28 32,26-28-32,-26 2 32,-1 25 32,3-26-64,-2-1 64,-1 28 32,28-26 0,-28 26-128,1-28 64,-1 28 96,28-28-224,-28 2 193,2 25-33,24-26-96,-23 26 64,-2-26 32,26 2 0,-26 24-192,26-26 160,-26-1 0,26 1-32,2 1 64,-29 24-64,28-24 128,-28-2-128,2 1-32,-2 0 64,28 27-32,-28-26 32,1-2-128,26 1 128,-25-1 0,24 28 1,-24-27-1,0-1-64,-2-25 64,1 26-32,0-1 0,-1-25-96,-25 1 96,28-3-32,-31 3-193,2-2-287,-26-26-97,28 25 33,-28-25-289,27 0-961,-27 0-1184,-27 0-4453,-1-25-3556</inkml:trace>
  <inkml:trace contextRef="#ctx0" brushRef="#br0" timeOffset="36.47">16761 14543 13693,'18'-5'-977</inkml:trace>
  <inkml:trace contextRef="#ctx0" brushRef="#br0" timeOffset="55730.18">16065 1689 384,'0'0'897,"0"0"256,0 0 288,0 0-320,0 0-352,0 0-513,0 0-192,0 0 225,0 0-65,0 0-96,0 0 128,26 0 321,-26 0 320,0 0 31,0 0-159,0 0-160,0 0-65,0 0-320,0 0-95,-26 0 127,26 0 96,0 25 0,-26-25-159,26 27-1,-26 0-64,-1-27-64,27 26-32,-27 1-32,27-27 0,-26 28 32,26-3 0,-28 1 0,28-26 32,-24 28 32,-3-3-32,27 3-32,-27-28-32,27 27-32,-28-2 64,2 2-32,26 26 64,-24-26-32,-4-1 97,1 0 95,27 0-96,-27 1-64,1 26 0,0-26-32,0 25 32,-1-25 0,0 26 32,27-25 96,-26 23 33,0-23-1,26-3-96,-26-25-64,-1 28-96,0-3 64,27 29-32,-26-28 0,0 26-32,26 2 64,-26-28-32,-1 26 64,27-25-96,-27 26 64,-1-26 32,28 25-32,-24-24 64,-2 25-64,-2-27 32,28 27-64,-27-26 0,0 26 0,27-26 32,-24 25 0,24-26-32,-28 28 97,28-28 63,-26 0-96,-1 27 0,27-25-32,-27-3-32,27 27-32,-25-24 64,25-1-32,-27 0 0,27-1 0,0 0 32,0 0 0,-26 1 0,26 0 32,0-1 32,-27 1-32,27 0 0,0-27-64,0 25 32,0 2 0,-27-1 0,27 1 64,0 0 97,0-27-1,-26 26 0,26 0 0,0 0-128,0 2-32,-26-2 32,26-26 32,0 26-64,0 1 0,0-27 32,0 25 33,0 3-1,0-28 64,0 27-64,0-2 0,-26 2-96,26 0 96,0-1 0,0 1-96,0 0 96,-27-1-32,27 0-32,0 2 64,0-3-96,0 2 161,0 26-33,0-26-96,0 25 32,0-26-64,0 28 96,0-28-96,0 26 128,27-24-128,-27 24 0,26-25 0,-26 26 64,26-1-32,-26-24 0,26 26-64,-26-2 256,0-26-256,27 28 289,-27-2-1,0-26 32,27 28 0,-27-28-95,26 26-193,-26 2 96,27-28-160,-2 1 96,2-2 96,0 3-128,-27-1 0,26 26 0,2-27 32,-28 2 0,24-2 160,-24 0-32,0 0-32,27 28-32,-27-28-32,0 1 193,27-2-321,-27 29 192,28-28-64,-28 1 0,0 26 160,26-27-160,-2 2-32,-24-3 32,28 30 0,-28-30-128,27 2 96,-27 25-64,27-24 96,-1 24-32,-26-26-32,26 28 128,0-28-192,1 1 192,0-2-31,-27 29 31,26-28 0,0 1-128,0 0 0,1-1 64,0 0 32,-1 0-160,0 1 64,0 28 64,1-55-32,0 52 0,1-52-32,-4 25 32,2 2 32,2 1-64,-1-2 32,0 0 32,-3-26 0,4 26-64,-2 0 64,1 2-96,26-28 32,-27 26 96,0 0 0,1-26-160,0 26 160,25 1-96,-26-27 32,1 27-32,1-27 33,-1 26-33,-3-26 0,2 27 32,2-27 64,-1 25-192,0-25 128,-2 27-32,2-27 0,-1 27 96,1-27-160,25 26 64,-25-26-32,-1 0 96,1 27-96,0-27 96,-2 0-64,28 27 0,-26-27-32,1 0 64,23 0-32,-25 26 0,2-26 64,-1 0-96,25 0 128,-25 0-96,-1 0 0,1 26 0,25-26 0,-25 0 32,-1 0-64,1 0 64,0 0-32,25 0 64,-26 0 32,29 0-192,-4 0 192,-23 0-160,25-26 96,-29 26 0,31 0-32,-2-26 0,-28 26 0,29 0 64,-1-27-96,-1 27 96,-25-27-64,27 27-32,-3 0-32,-24-26 128,27 26-32,-3-27-64,4 27 0,-2-27 96,-1 27-96,1-25 64,-1-2 0,2 27-64,-28-26 128,26-1-192,2 27 96,-26-27 32,22 27-64,5-26 32,-2 26 32,-1-26 0,-25 26-64,26-26 32,-1-2 32,2 28 0,-28-26-64,26 0 32,-25 26-32,28-26 96,-31 0-64,30 26 0,-27-28 32,26 28-32,-27-27 0,27 27 0,-26-25 0,25-2 0,1 27 64,-26-25-96,-1-3-32,26 28 160,-25-27-128,28 27 64,-31-27-64,30 27 64,0-26-64,-29 26 64,28-26-64,1 0 96,24 26 0,-24-27-128,-2 0 32,1 1 32,26 26 32,-25-27-64,0 0 96,-2 27-128,1-25 32,-1-2 192,28 27-288,-28-26 192,1-2-64,26 2 96,2 0-96,-30 0 129,30 0-162,-29-28 33,28 28 193,-28-1-193,28 2 160,-28-30-32,30 30-32,-29-3-128,-1 2 96,1 0-192,26-1 128,-52 0-96,26 1-96,-28 26-97,2 0-415,-27 0-866,0 0-928,0 0-1090,-27 26-7238</inkml:trace>
  <inkml:trace contextRef="#ctx0" brushRef="#br0" timeOffset="36.47">29938 13082 19317,'24'0'29,"55"0"-29,-26 0-385,-53 26-1248,0-26-1762,-27 0-5542</inkml:trace>
  <inkml:trace contextRef="#ctx0" brushRef="#br0" timeOffset="84278.82">26626 2008 3331,'0'0'1441,"27"0"32,-27 0-127,0 0 31,0 0 225,0 0-417,0 0-321,0 0-383,0 0 63,-27 0-127,27 25-65,0-25-96,-25 27-95,25-1-33,-27-26 64,0 27-32,-1 0-32,2-1 32,2 0-32,-3 27-32,-1-26 33,1-1-33,1 1-32,26-2-64,-26 2 0,0 0 0,-1 26 0,0-25-64,27-3 0,-26 29 192,0-29-32,0 3-32,-1 24-64,0-25 32,1 25 32,-26-26 0,25 28 96,0-1-32,-1-1-64,4-24-32,-2 24 32,-1 0-31,-1-24-33,1-1 0,1 25 32,0-27 0,26 30 64,-26-29-96,-1 1 32,0 25-32,1-25 32,0 26 0,26 0-32,-26-27 0,-1 27 64,27-25-64,-27-3 0,27 27 0,-26-24 0,26-1 32,-26 26-32,0-27 96,26 0 0,-27 1 32,27 0 0,-27-1 0,27 1-32,-28 0-96,28-2 0,-24 2 65,24-27-33,-26 26-64,26 1 32,-28 26 32,28-27 0,-27 0-64,27 2 64,-27-2-32,27-26 64,-24 26 0,-4 26-32,28-52-32,-26 28 0,-1 24-32,27-25 64,-27 0-32,27-1-64,0 1 64,-25 0-32,25 25 32,-27-24-64,27-3 96,-26 2-32,26-1 0,0 1 0,0 0-32,-27-1 96,27 0-64,0 0 0,0 2 32,0-2-64,0 0 32,0 1-64,0-2 128,0 3-64,0-2-32,0-26 96,0 26-64,0 1-32,0-27 32,0 27 64,0-27 64,0 26-128,27 1-32,-27-27 128,0 25-128,26 3 96,-26-28-64,0 26-32,27-26 32,-27 28 96,25-28-32,-25 0 128,0 25-96,27-25 0,0 0-64,-27 0 97,26 27-65,-26-27 0,28 0 192,-4 0-96,3 0-32,0 0 0,-27 0-160,28 0 32,-2 0 32,-26 0 64,24 0-96,4 0 32,-1 0 33,26 0-98,-27-27 162,0 27-225,1 0 128,-27 0-32,27-25 32,-1 25 0,0 0-64,0 0 96,1 0 64,-27-28-96,27 28 0,-1 0 32,-26 0-32,26 0 32,0-26 64,1 26-64,28 0-32,-29 0 0,-2 0-160,4 0 192,-1 0-64,0 0 32,-1-28 64,0 28-160,0 0 96,1 0-32,0 0 32,-1 0 0,0 0 0,0 0 0,1-25 0,0 25 0,-1 0-128,0 0 0,-26 0 64,26 0 64,1 0-128,-27 0 0,28 0 160,-1 0-96,-3 0 96,2 0-160,2 0 128,26 0-128,-29 0 0,2 0 64,-1 0-96,1 0 64,-27 0 64,27 0-32,-2 0 0,2 25-64,-1-25 128,1 0-32,0 0-129,-2 28 194,2-28-65,-27 0 64,26 0-96,1 0 0,1 0 96,-1 0-96,-3 26 32,4-26 64,-2 0-128,1 0 32,0 0 96,-2 0-32,2 28-32,-1-28 32,1 0 32,0 0-64,-27 0 128,25 25-160,2-25-32,-1 0 128,-26 0-96,27 0 96,0 0-160,-2 27 64,2-27 32,-27 0-32,26 26 256,-26-26-224,27 27 96,1-27-160,-28 27 64,24-27 0,3 26 0,1-26 0,-28 0 32,26 26-32,-26-26-64,27 26 64,-27-26 0,24 27-32,-24 0 64,0-27-32,28 26 0,-28-26 0,27 27-96,-27-2-96,0 3 63,26-2 65,-26-26-32,0 26 128,27 1 32,-27-2-64,0 3-32,0-1 64,0-27-64,0 25 32,0 3 32,0-2-96,0 2 64,0-2 0,0-26 32,0 26-64,0 0 96,0 1-96,0-27 32,0 27-64,-27-1 128,27 1-64,0-2 32,-26 2-224,26-27 224,0 27 64,-27-1-128,27 1-32,0-27 96,0 27 32,0-27-32,-28 0-32,28 26 32,-24-26-64,24 26 0,-27-26 0,27 28 64,-26-28-96,26 25 32,-28-25 32,28 0-128,-27 0-96,27 27 192,-24-27-64,-4 0-64,28 0 96,-27 28 0,1-28 96,-1 0-32,2 0 64,-2 25-96,0-25 64,27 0 64,-26 0-128,-1 0 64,2 0 64,25 0-96,-27 0 0,27 0 96,-27 0-128,27 0 32,-26 0 0,-1-25-64,2 25 64,-2 0-32,27 0-64,-27 0 128,1 0 96,-2 0-160,28-28 32,-24 28 64,24 0 96,-27 0-192,27-27 64,0 27-64,-28-25 32,28-3 0,0 2-32,-27 0 32,27-1 0,-26 27-32,26-27 64,0 1-32,0-1 32,-27 0 0,27 27 32,0-25-32,0-2-256,0 1 576,0-1-352,0 0 32,0 27-96,0-26 128,0 0-128,-25 0 128,25 26-32,0-28 0,0 28 32,0-26-160,-27-2 192,27 3-64,-27 25 65,27-27-33,-26-1 64,-1 3-96,2 25 0,-2-27 64,0 27-64,1-26-64,-1 0 0,2 26 32,-2-28 64,27 28-160,-27-25 64,-1 25 0,2-27 64,2 27 64,-3 0-192,-1-26 64,1 26 32,1-27 128,0 27-224,0 0 96,-1-27 32,-26 27-64,27 0 32,0 0 0,-1-26 64,0 26-192,1 0 32,0 0 0,0 0 31,-1-26 33,0 26 32,-1 0 0,4 0 64,-2 0-128,-1 0 161,-1 0-1,28 0-160,-27 0 32,1 0-65,0 0 97,26 26-32,-26-26-32,-1 26 0,27-26 96,-27 27-96,27-27 64,-26 27 32,0-27-32,26 26 0,0 1 32,-26-2-32,-1 3-32,27-2 32,0 0 0,-27 26 32,27-24-32,0-1 0,-26-2 0,26 29 96,0-26 0,0-2-160,0 0 64,0 27 32,0-26-64,26-1 96,-26 1 65,0-2-418,27-25 610,-27 27-449,27 0 128,-27-1 0,26 1 0,-26 0 96,0-1-192,26 0 96,-26 2 0,0-3-33,26 2 130,-26 1-33,0-3-32,27 2 0,-27-1 32,27 0 32,-1 2-64,-26-2 64,26 26-96,0-26 0,1 2 128,1-2-288,25 26 288,-29-25-320,31 26 96,-28-26 160,-1 0-160,0-1 96,0 0 32,1 0 0,0 1 32,-1 0-160,0-27 160,-26 28-32,26-28 0,1 25-64,0-25 0,-1 0 64,-26 0-64,26 27 64,0-27 0,1 0-64,-27 0 32,28 25 32,-1-25 0,-3 0 32,2 0 32,2 0-320,-1 0 480,-27 0-224,27 0-128,-2 0 160,2 0-32,-27 0-64,26 0-32,1 0 224,0 0-224,-2 0-96,2 0 256,-1 0 32,1 0-256,0 0 192,-2 0-128,2 0 192,-1 0-224,1 0 224,-27 0-320,28 0 256,-28 0-64,27 0-256,-3 0 512,-24 0-512,28 0 544,-2 0-352,-26 0 128,27 0-64,0 0 0,-2-25 96,2 25-192,-1 0 64,-26 0 32,27 0 32,0 0-96,-27 0 32,25 0 32,-25 0 64,27 0-32,-1 0-96,1 0 32,0 0-64,-27 0 0,25-27 32,2 27 32,-27 0 32,26 0 0,-26 0 0,27-25-32,1 25 96,-28 0-96,24 0 64,-24 0-32,27 0 0,-27-28-32,28 28-32,-28 0 32,26-27 0,-26 27 0,27 0 96,-27 0-160,0-27 128,24 27-64,-24 0 128,0 0-128,28-26 0,-28 26 32,27 0-32,-27 0-64,26-26-65,-26 26 65,27-26 0,-27 26 64,25-27 0,-25 27 32,0 0 0,0-27 32,0 27-96,0 0 160,0 0-64,0 0 0,0-26-32,0 26 96,27 0-192,-27 0 32,0 0 32,0 0 32,0-27-32,27 27 0,-27 0 32,0 0-32,0 0 0,0 0 96,0 0-96,0 0 64,0 0-32,0 0-32,0-27 32,26 27 0,-26 0-32,0 0 0,0 0 0,27 0 32,-27 0-64,0 0 64,0 0 32,0 0-64,0 0 32,0 0 32,0 0-64,0 0 64,0 0 0,0 0 0,0 0-64,0 0 64,0 0-32,0 0-32,0 0 32,0 0 0,0 0-32,0 0 32,0 0 64,0 0-64,0 0 0,0 0 0,0 0 0,0 0-96,0 0 160,0 0-32,0 0-64,0 0 128,0 0-224,0 0 160,25 0-96,-25 0 64,0 0 0,0 0 0,0 0 0,0 0 32,0 0 32,0 0-160,0 0 64,0 0 128,0 0-160,0 0 96,0 0-32,0 0 32,0 0 0,0 0 0,0 0-32,0 0 0,0 0 64,0 0-96,0 0 96,-25-25-192,25 25 128,0 0 0,0 0 0,0 0 96,0 0-192,25 0 128,-25 0 128,-25 0-160,25 0-32,0 0-32,25 0 64,-25 0 64,0 0-128,-25 0 96,25 0-128,0 0 128,0 0-96,0 0 128,0 0-32,0 0 32,0 0 32,0 0-128,0 0 96,0 0-128,0 0 32,0 0 128,0 0-192,0 0 192,0 0-96,0 0-96,0 0 0,0 0 192,0 0-128,0 0 0,0 0 160,0 0-224,0 0 128,0 0-32,0 0 32,0 0-64,0 0 96,0 0-64,0 0 0,0 0 96,0 0-96,0 0-96,0 0 32,0 0 96,0 0-64,0 0 64,0 0-32,0 0 0,0 0 64,0 0-96,0 0 64,0 0 32,0 0-128,0 0 128,0 0-64,0 0-32,0 0 64,0 0 64,-27 0-160,27 0 128,0 0-64,0 0 32,0 0-64,0 0 32,0 0 0,0 0-32,0 0-32,0 0 64,0 0-256,0 0 512,0 0-160,0 0-128,0 0 64,0 0 32,0 0-128,0 0 96,0 0-64,0 0 96,0 0-160,0 0 32,0 0 96,0 0 0,0 0-32,0 0 0,0 0 32,0 0-64,0 0 128,0 0-160,0 0 64,0 0 0,0 0 0,0-27 0,0 27 0,0 0-64,0 0 128,0 0-96,0 0 0,0 0 32,0 0 128,0 0-224,0 0 96,0 0 32,0-26-32,0 26-64,0 0 32,0 0-32,0 0 64,0-28 0,0 28 0,0 0-32,0 0 32,0 0 32,0-26-32,0 26 0,0 0 64,0-26-128,0 26 64,0 0-32,0-26 64,0 26-32,0-26 0,0 26 0,0-28 32,0 28-64,0-26 32,0 26-32,0-26 32,0-1 0,0 2 32,0-3-64,27 1 64,-27 2-96,0-3 64,0 2 32,25 0-128,-25 26 96,0-27-64,0 0 96,0 1-64,0-1 32,27 27 0,-27-27 0,27 2 0,-27-2-224,0 1 544,26-1-224,-26 0-256,28 1 64,-28 0-64,27-28 32,-27 28-64,24-2 63,-24-24 1,27 24-64,-27-24 224,28 26-32,-2 26-64,-26-26 32,27-2 0,-2 3 96,-25-2-192,27 27 128,0-26-96,-27-1 96,26 0-96,1 27 64,-2-26 0,2 26-64,0-26-97,-1 0-159,1 26-64,-2-27 127,2 27 97,0 0 32,-1 0 128,2 0 32,-4-27 0,3 27 0,0 0-32,27 0 0,-30-26 64,4 26-64,-1 0 64,0 0 0,25 0 0,-26 0 96,28 0 96,-28 0-127,0 0-97,0 0 0,1 0 0,26 26 0,-25-26 0,-4 0 0,3 0 0,1 27 0,25-27-64,-29 27-97,4-1 65,-1-26 0,0 26 64,-1-26 64,0 26-32,0-26 0,1 27 32,-27 0 64,27-27-32,-27 26 97,26 1-97,0-2 0,0 3-32,-26-2 0,27-26-32,-27 26 0,27 1 0,-27-2-32,0 3 32,26-1-32,-26-2 32,26 3 0,-26-2 32,0 2 32,0-2 0,26 0 0,-26 0-64,0 1 64,27 0 0,-27-1 0,0-26-64,0 27 96,28-2-288,-28-25 288,0 27-32,0-27 32,0 27 128,27-27-128,-27 26 97,0-26-97,0 0-64,-27 0 0,27 27-32,0-27 0,-28 0 0,28 27-32,-27-27 0,27 26-96,-26-26 160,0 0-96,0 0 32,-1 26 64,27-26-96,-27 0-1,1 0-63,0 0-224,0 0-64,-1 28 31,0-28 225,1 0 96,0 0-64,-27 0-96,26 0 128,-1 0 96,-22 0-225,23 0-95,-1 0-64,1 0 288,3 0 32,-4 0 0,2 0 64,-1 0 96,0 0-32,1 0 96,26 0-64,-26 0-128,0 0 160,-1 0 32,0 0-64,1 0 32,0 0-32,0 0-96,-1 0 97,0 0 255,27 0-192,-28 0-32,4 0-32,24 0-64,-26 0-32,-2 0 64,28 0-32,-27 0 0,0 0 289,27 0-97,-24 0-128,24 0 64,-28 0-128,28 0-32,-26 0 64,26 0-128,-27 0-64,27 0 128,-27 0 32,27 0-32,-25 0 96,25 25 0,-27-25 129,27 0-65,-26 0-64,26 0-96,-27 0 0,27 0 32,-27 0-64,27 0 32,-25 27 32,25-27-64,-27 0 32,27 0-32,-26 28 64,-1-28-32,27 0 96,0 0-32,-27 25 96,27-25-192,0 0 32,-25 0-32,25 0-32,-27 27 96,27-27-96,0 0-32,-26 0 64,26 0-32,0 26 96,-28-26-96,28 0 64,0 0-32,-27 26 32,27-26 96,0 0-32,0 28-64,-24-28 0,24 0 0,0 26 32,0-26-64,-27 0 0,27 26 32,0-26-32,-28 26 64,28-26 32,0 26-64,0-26-32,0 28 64,-26-28 0,26 26 0,0-26 32,0 27 0,-27-2 64,27-25-160,0 27 32,0-27-32,0 27 128,0-1-96,0 1 0,0-27 0,-27 27 32,27-1-32,0-26 32,0 26-96,0 0 96,27-26-32,-27 27 64,0-27-64,27 27 96,-27 1 65,0-28-129,0 25 32,0-25-32,26 27-32,-26-2 0,28-25 96,-28 27-128,27-27 160,-27 28 32,24-28-128,-24 0 64,27 26-64,-27-26 32,28 26-32,-28-26-32,26 0 96,1 26-384,-27-26 608,25 26-31,2 2-193,0-28 0,-27 0 0,26 26-32,1-26 64,-2 0-128,2 0 0,0 26 32,-27-26-64,26 0 64,1 0-32,-2 0 64,2 26-64,-27-26 32,27 0-32,-1 0 96,2 0-64,-4 0 64,3 0-32,0 0-128,1 0 32,-2 0 96,-2 0-128,4 0 128,-1 27-64,0-27 0,-1 0 32,0 0-64,-26 0 129,26 0-33,1 0-32,0 0-32,-1 0 0,0 0-96,0 0 96,1 0-97,0 0 194,-1-27-97,2 27 96,-4 0-225,3-26 129,1 26-64,25 0 64,-53-26-128,24 26 64,4-26-32,-1 26 96,0 0-64,-27-28 32,26 2 32,0 26 0,-26 0-64,26-26 64,1 26-32,-27-26 64,27 26-32,-1-26 64,0-2-64,0 28-96,-26-27 96,27 2-32,0 25 32,-27-27 0,26 2 0,0-3 64,0 28-64,1-27 0,1 0 64,-1 1 0,-3 0 32,2 0-160,-26-1 64,28 0 96,-1 27-224,0-26 160,-27 26 0,25-27 0,2 27 64,-27-27 32,26 27 65,1-25 63,0 25-64,-27-27-96,25 27-96,2-26-224,-1-2 480,1 28-288,0 0 32,-27-26 0,28 26-64,-28 0 128,0-26-64,24 26 192,-24 0-96,26 0-96,-26 0-32,27-26 128,1 26-96,-28 0 0,27-26 0,-3 26-32,4 0 32,-2 0-32,28-28 96,-29 28-32,2 0 129,-1-26 31,28 26-32,-29 0-64,28-26 64,-26 26 32,25 0 33,1-27 31,2 27 256,-4-25-31,-23-3-193,-2 28-288,1 0 32,-3 0-32,4 0-32,-1-27-64,-1 27 128,1 0-64,-2 0 32,2 0 96,26 0 0,-26-25 160,0 25 33,-2 0-129,2 0-96,-1 0-64,-26 0 0,28 0-64,-28 0-32,0 0-225,27 0 450,-27 0-194,0 0 1,0 0 128,24 0-31,3 0 31,-27 0-32,0 0 0,28-28-32,-28 28 64,26 0-96,-26 0 32,27 0-96,-27 0 96,25 0-32,-25 0 64,27 0-32,0-26 32,-1 26-64,1 0-32,-27-26-1,52 26 1,-25-27 0,-1 0 32,1 27 32,25-26 0,-25-1 32,-1 0-160,2 2 449,23-2-386,-24 1-319,27-1-449,-30 0-384,4 1-1121,26 0-1602,-54 0-5445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9C077-C0E4-48A6-A171-2940BC3C0AE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86BDA-1C58-4DC4-B3FD-2DE8ECF85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0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illustrate model overfitting, let’s consider an example where samples are in a 2D feature space.</a:t>
            </a:r>
          </a:p>
          <a:p>
            <a:endParaRPr lang="en-US" dirty="0"/>
          </a:p>
          <a:p>
            <a:r>
              <a:rPr lang="en-US" dirty="0"/>
              <a:t>Very simple, we have data on patients; their age and tumor size. </a:t>
            </a:r>
          </a:p>
          <a:p>
            <a:endParaRPr lang="en-US" dirty="0"/>
          </a:p>
          <a:p>
            <a:r>
              <a:rPr lang="en-US" dirty="0"/>
              <a:t>Each patient is plotted on a 2D plane, and labeled according to whether the tumor is benign (orange) or malignant (blue).</a:t>
            </a:r>
          </a:p>
          <a:p>
            <a:endParaRPr lang="en-US" dirty="0"/>
          </a:p>
          <a:p>
            <a:r>
              <a:rPr lang="en-US" dirty="0"/>
              <a:t>When we train our model, a key component is defining the “loss”. A simple way of thinking about loss is that is defines how well a model prediction matches the true data.</a:t>
            </a:r>
          </a:p>
          <a:p>
            <a:endParaRPr lang="en-US" dirty="0"/>
          </a:p>
          <a:p>
            <a:r>
              <a:rPr lang="en-US" dirty="0"/>
              <a:t>When we think of model performance, we think in terms of minimizing “loss” on a the training data.</a:t>
            </a:r>
          </a:p>
          <a:p>
            <a:endParaRPr lang="en-US" dirty="0"/>
          </a:p>
          <a:p>
            <a:r>
              <a:rPr lang="en-US" dirty="0"/>
              <a:t>So a model with the minimum loss, will generate a decision boundary the perfectly separates the labels in the 2D plane.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0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this hypothetical dataset, this will result in a highly complex decision boundary.</a:t>
            </a:r>
          </a:p>
          <a:p>
            <a:endParaRPr lang="en-US" dirty="0"/>
          </a:p>
          <a:p>
            <a:r>
              <a:rPr lang="en-US" dirty="0"/>
              <a:t>The decision boundary defines regions of the 2D feature space that nearly perfectly separates the benign and malignant labels. </a:t>
            </a:r>
          </a:p>
          <a:p>
            <a:endParaRPr lang="en-US" dirty="0"/>
          </a:p>
          <a:p>
            <a:r>
              <a:rPr lang="en-US" dirty="0"/>
              <a:t>However, such a complex model can run into problems when extended to new samples.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project data from more patients onto the 2D plane.</a:t>
            </a:r>
          </a:p>
          <a:p>
            <a:endParaRPr lang="en-US" dirty="0"/>
          </a:p>
          <a:p>
            <a:r>
              <a:rPr lang="en-US" dirty="0"/>
              <a:t>The complex model does a relatively good job at predicting benign samples, but a poor job of predicting if a tumor will be malignant.</a:t>
            </a:r>
          </a:p>
          <a:p>
            <a:endParaRPr lang="en-US" dirty="0"/>
          </a:p>
          <a:p>
            <a:r>
              <a:rPr lang="en-US" dirty="0"/>
              <a:t>The result is a lot of miscategorized predictions, and we can see that the model is overfit to the training data.</a:t>
            </a:r>
          </a:p>
          <a:p>
            <a:endParaRPr lang="en-US" dirty="0"/>
          </a:p>
          <a:p>
            <a:r>
              <a:rPr lang="en-US" dirty="0"/>
              <a:t>A simple model where the 2D plane is separated by a line, actually does a much better job at predicting the labels.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5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reiterate, an overfit model will have a low loss on the data used to train the model, but will not perform well predicting labels for new data.</a:t>
            </a:r>
          </a:p>
          <a:p>
            <a:endParaRPr lang="en-US" dirty="0"/>
          </a:p>
          <a:p>
            <a:r>
              <a:rPr lang="en-US" dirty="0"/>
              <a:t>This is caused by making a model more complex than it needs to be.</a:t>
            </a:r>
          </a:p>
          <a:p>
            <a:endParaRPr lang="en-US" dirty="0"/>
          </a:p>
          <a:p>
            <a:r>
              <a:rPr lang="en-US" dirty="0"/>
              <a:t>When developing our models, we need to made a decision fitting the data we have really well, while keeping the model as simple as possible.</a:t>
            </a:r>
          </a:p>
          <a:p>
            <a:endParaRPr lang="en-US" dirty="0"/>
          </a:p>
          <a:p>
            <a:r>
              <a:rPr lang="en-US" dirty="0"/>
              <a:t>What we decide will impact if we have a specific model, that is useful within the specific context of the training data, or a general model that performs well on data collected elsewhere.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5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defining different logistic regression models for the same dataset. </a:t>
            </a:r>
          </a:p>
          <a:p>
            <a:endParaRPr lang="en-US" dirty="0"/>
          </a:p>
          <a:p>
            <a:r>
              <a:rPr lang="en-US" dirty="0"/>
              <a:t>The first, is just the linear combination of the input features. </a:t>
            </a:r>
          </a:p>
          <a:p>
            <a:endParaRPr lang="en-US" dirty="0"/>
          </a:p>
          <a:p>
            <a:r>
              <a:rPr lang="en-US" dirty="0"/>
              <a:t>The second is a more complex model, where second order polynomial combinations of the input variables are included.</a:t>
            </a:r>
          </a:p>
          <a:p>
            <a:endParaRPr lang="en-US" dirty="0"/>
          </a:p>
          <a:p>
            <a:r>
              <a:rPr lang="en-US" dirty="0"/>
              <a:t>And the third is even more complex, including many higher order polynomial features. </a:t>
            </a:r>
          </a:p>
          <a:p>
            <a:endParaRPr lang="en-US" dirty="0"/>
          </a:p>
          <a:p>
            <a:r>
              <a:rPr lang="en-US" dirty="0"/>
              <a:t>After we train theses models, we can draw the decision boundary. </a:t>
            </a:r>
          </a:p>
          <a:p>
            <a:endParaRPr lang="en-US" dirty="0"/>
          </a:p>
          <a:p>
            <a:r>
              <a:rPr lang="en-US" dirty="0"/>
              <a:t>The boundary’s are different because we increased the dimensions of the features space. When the boundary is projected back into 2D feature space, it warps to better separate the labels. </a:t>
            </a:r>
          </a:p>
          <a:p>
            <a:r>
              <a:rPr lang="en-US" dirty="0"/>
              <a:t>The first model underfits the data, and the third model overfits the data.</a:t>
            </a:r>
          </a:p>
          <a:p>
            <a:endParaRPr lang="en-US" dirty="0"/>
          </a:p>
          <a:p>
            <a:r>
              <a:rPr lang="en-US" dirty="0"/>
              <a:t>We can select the right model by looking at the trade off between how many labels fall on the wrong side of the decision boundary with how “curvy” it is. </a:t>
            </a:r>
          </a:p>
          <a:p>
            <a:endParaRPr lang="en-US" dirty="0"/>
          </a:p>
          <a:p>
            <a:r>
              <a:rPr lang="en-US" dirty="0"/>
              <a:t>The first model is ok, but incorrectly separates about half of the data points. It is underfit.</a:t>
            </a:r>
          </a:p>
          <a:p>
            <a:endParaRPr lang="en-US" dirty="0"/>
          </a:p>
          <a:p>
            <a:r>
              <a:rPr lang="en-US" dirty="0"/>
              <a:t>The third model perfectly separates the data, but is incredibly complex in the 2D feature space. It is overfit.</a:t>
            </a:r>
          </a:p>
          <a:p>
            <a:endParaRPr lang="en-US" dirty="0"/>
          </a:p>
          <a:p>
            <a:r>
              <a:rPr lang="en-US" dirty="0"/>
              <a:t>The second model does a good job of separating the labels, and is the best model of the three.</a:t>
            </a:r>
          </a:p>
          <a:p>
            <a:endParaRPr lang="en-US" dirty="0"/>
          </a:p>
          <a:p>
            <a:r>
              <a:rPr lang="en-US" dirty="0"/>
              <a:t>The first one seems to do a reasonably good job.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9B73-AF77-432B-BFB5-39F0F2087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71492-31CD-414D-B27F-00A631ADB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F1BF-707C-44A6-9D62-5C16AE1B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7F53-DEF6-4BAE-AAC4-02010C1F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4689-9901-43D4-AB76-FAB6729E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3A4E-17A4-4646-BE64-F9C7932B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3F2CB-8933-444F-9833-665631C5E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82A3-25FF-498C-9C94-65407177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BE91-8D00-4437-A073-D0EE02C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BDF0-4BCE-4AED-BE20-6B280D70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8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2DFC3-10F3-48C8-BED3-2060EF956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EECA-D34A-4B76-89C9-B05EB75E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D3EA6-603A-4A00-90F9-77CAE682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3E29-F092-40B3-A265-00951A76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C141-33CB-4E5B-A6D8-F83EA4F3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6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16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D577-1747-4B89-A1D6-9C3C6695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FC59-B568-4FC7-90C2-1BF50898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91F9-3B45-4B52-9200-BBFC7D78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0FC03-ABA3-4453-A740-87FA7180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CF6A-736B-42BE-8FDA-20B06D0D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18EF-D6C1-4BFA-9066-A7E2E865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ED447-ECE7-4990-AA7C-24C7DF11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3C64-654E-4918-95B8-659FBEEC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EA678-1064-4C4B-85BA-837FF3E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0565-0D7A-431F-9FEE-37DD405C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6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99F4-14DD-4375-B4F5-B2AA8EC3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BEB0-E2A7-4C8F-8A67-89A9CDE1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6DF6-6CF7-45FF-96DC-DE824E52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8CB7A-D1E5-42AD-9686-D50B4D64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3F736-3BBE-4CD4-968C-9F06CB25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16AA1-503C-4FC4-9085-48338398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2DA8-8D8C-4201-8ABA-5B56DE7A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7035F-4188-434F-80A4-998B5527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7071-2034-4195-B1E5-B4775196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43CB6-3F4A-46CE-AA4E-3C99DC749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7FD6E-CD95-4BB6-A63A-1F72CFBF4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969B9-C5DC-4AD8-8ED2-EA4354AF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EEB32-578A-4E6D-AD21-23C848D8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68E52-7A34-4946-A7A1-7D45AE7C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1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35C6-B9A7-4C36-A08E-641C2C14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54260-069A-406B-A921-AD94B28F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EFFD6-A65E-41D9-8A9E-96059D2A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F7C7-1E9F-4935-95B5-607B080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9338A-8202-460B-9B04-D5ADAA66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470BE-9AD9-4DB9-A6D3-94DD50EF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F103D-ACEF-4E8A-860A-DD3DF80E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0764-8C22-4012-A272-6C90E4CB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C87B-ADD2-452E-83A0-44953582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1156-7F07-4342-8C81-55B04CECA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7636E-B4A0-478D-B801-916DB178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19C24-54D3-4ACE-9B4F-5988C568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5FFC4-BE99-4389-BDC3-662DA025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C423-357D-4454-9ED6-ACD29F454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D4D2F-F0CD-4193-8680-4F2167233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C5D7-6C28-4EF2-9F84-348E64C8A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D3ACF-CFD7-48E6-A511-005F5DD4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CDE4B-5F85-4319-98C9-B7E6D716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8650-8E75-415C-8334-1F7A5054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A6B12-7253-4789-917E-C9029EAC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D8752-8015-4E09-9537-DBF03FA1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B0EC-74D6-4B42-AEB0-7F87495AF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FE55-5F32-4027-A4F8-7237343AF7A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EDDC-C2D0-4EAA-AFC0-2F12DCFF7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9CEE1-1064-4889-BB92-067F182D4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85EB-1568-40D7-B0B8-5F96D684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12" Type="http://schemas.openxmlformats.org/officeDocument/2006/relationships/image" Target="../media/image8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11" Type="http://schemas.openxmlformats.org/officeDocument/2006/relationships/customXml" Target="../ink/ink1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3: Handling Non-linearity, Model Complexity, and Regularization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8430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Model Complexity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Overfitting vs underfitting</a:t>
            </a:r>
          </a:p>
        </p:txBody>
      </p:sp>
    </p:spTree>
    <p:extLst>
      <p:ext uri="{BB962C8B-B14F-4D97-AF65-F5344CB8AC3E}">
        <p14:creationId xmlns:p14="http://schemas.microsoft.com/office/powerpoint/2010/main" val="158928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2826" cy="800735"/>
          </a:xfrm>
        </p:spPr>
        <p:txBody>
          <a:bodyPr>
            <a:normAutofit/>
          </a:bodyPr>
          <a:lstStyle/>
          <a:p>
            <a:r>
              <a:rPr lang="en-US" sz="3600" dirty="0"/>
              <a:t>Generalization: Perils of 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0190"/>
            <a:ext cx="5181600" cy="4656773"/>
          </a:xfrm>
        </p:spPr>
        <p:txBody>
          <a:bodyPr>
            <a:normAutofit/>
          </a:bodyPr>
          <a:lstStyle/>
          <a:p>
            <a:r>
              <a:rPr lang="en-US" sz="2600" dirty="0"/>
              <a:t>Consider the following 2D feature (say age=x1 and </a:t>
            </a:r>
            <a:r>
              <a:rPr lang="en-US" sz="2600" dirty="0" err="1"/>
              <a:t>tumor_size</a:t>
            </a:r>
            <a:r>
              <a:rPr lang="en-US" sz="2600" dirty="0"/>
              <a:t>=x2), where</a:t>
            </a:r>
          </a:p>
          <a:p>
            <a:pPr lvl="1"/>
            <a:r>
              <a:rPr lang="en-US" sz="2200" dirty="0"/>
              <a:t>Blue dots represent </a:t>
            </a:r>
            <a:r>
              <a:rPr lang="en-US" sz="2200" dirty="0">
                <a:solidFill>
                  <a:srgbClr val="0070C0"/>
                </a:solidFill>
              </a:rPr>
              <a:t>malignant tumors</a:t>
            </a:r>
          </a:p>
          <a:p>
            <a:pPr lvl="1"/>
            <a:r>
              <a:rPr lang="en-US" sz="2200" dirty="0"/>
              <a:t>Orange dots represent </a:t>
            </a:r>
            <a:r>
              <a:rPr lang="en-US" sz="2200" dirty="0">
                <a:solidFill>
                  <a:schemeClr val="accent2"/>
                </a:solidFill>
              </a:rPr>
              <a:t>benign</a:t>
            </a:r>
          </a:p>
          <a:p>
            <a:pPr lvl="1"/>
            <a:endParaRPr lang="en-US" sz="2200" dirty="0">
              <a:solidFill>
                <a:schemeClr val="accent2"/>
              </a:solidFill>
            </a:endParaRPr>
          </a:p>
          <a:p>
            <a:pPr lvl="1"/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600" i="1" dirty="0"/>
              <a:t>What would a best model with very low loss look like?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327458-0A76-3344-AE2A-D2251275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767" y="1520190"/>
            <a:ext cx="4388259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2826" cy="800735"/>
          </a:xfrm>
        </p:spPr>
        <p:txBody>
          <a:bodyPr>
            <a:normAutofit/>
          </a:bodyPr>
          <a:lstStyle/>
          <a:p>
            <a:r>
              <a:rPr lang="en-US" sz="3600" dirty="0"/>
              <a:t>Generalization: Perils of 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676"/>
            <a:ext cx="5181600" cy="4957287"/>
          </a:xfrm>
        </p:spPr>
        <p:txBody>
          <a:bodyPr>
            <a:normAutofit/>
          </a:bodyPr>
          <a:lstStyle/>
          <a:p>
            <a:r>
              <a:rPr lang="en-US" sz="2600" b="1" dirty="0"/>
              <a:t>Complex</a:t>
            </a:r>
            <a:r>
              <a:rPr lang="en-US" sz="2600" dirty="0"/>
              <a:t> model for distinguishing the two classes (</a:t>
            </a:r>
            <a:r>
              <a:rPr lang="en-US" sz="2600" dirty="0">
                <a:solidFill>
                  <a:srgbClr val="0070C0"/>
                </a:solidFill>
              </a:rPr>
              <a:t>malignant</a:t>
            </a:r>
            <a:r>
              <a:rPr lang="en-US" sz="2600" dirty="0"/>
              <a:t> vs </a:t>
            </a:r>
            <a:r>
              <a:rPr lang="en-US" sz="2600" dirty="0">
                <a:solidFill>
                  <a:schemeClr val="accent2"/>
                </a:solidFill>
              </a:rPr>
              <a:t>benign</a:t>
            </a:r>
            <a:r>
              <a:rPr lang="en-US" sz="2600" dirty="0"/>
              <a:t>)</a:t>
            </a:r>
          </a:p>
          <a:p>
            <a:pPr lvl="1"/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600" dirty="0"/>
              <a:t>First glance this trained model seems to be doing an excellent job!</a:t>
            </a:r>
          </a:p>
          <a:p>
            <a:endParaRPr lang="en-US" sz="2600" dirty="0"/>
          </a:p>
          <a:p>
            <a:r>
              <a:rPr lang="en-US" sz="2600" i="1" dirty="0"/>
              <a:t>What about new unseen data?</a:t>
            </a: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5BCA2-F01D-BB46-AD8F-423CC6C19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1219676"/>
            <a:ext cx="5270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2826" cy="800735"/>
          </a:xfrm>
        </p:spPr>
        <p:txBody>
          <a:bodyPr>
            <a:normAutofit/>
          </a:bodyPr>
          <a:lstStyle/>
          <a:p>
            <a:r>
              <a:rPr lang="en-US" sz="3600" dirty="0"/>
              <a:t>Complex model: new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676"/>
            <a:ext cx="5181600" cy="4957287"/>
          </a:xfrm>
        </p:spPr>
        <p:txBody>
          <a:bodyPr>
            <a:normAutofit fontScale="92500"/>
          </a:bodyPr>
          <a:lstStyle/>
          <a:p>
            <a:r>
              <a:rPr lang="en-US" sz="2600" b="1" dirty="0"/>
              <a:t>Complex</a:t>
            </a:r>
            <a:r>
              <a:rPr lang="en-US" sz="2600" dirty="0"/>
              <a:t> model did a bad job predicting on new data</a:t>
            </a:r>
          </a:p>
          <a:p>
            <a:pPr lvl="1"/>
            <a:r>
              <a:rPr lang="en-US" sz="2200" dirty="0"/>
              <a:t>Adapted poorly new data</a:t>
            </a:r>
          </a:p>
          <a:p>
            <a:pPr lvl="1"/>
            <a:endParaRPr lang="en-US" sz="2200" dirty="0"/>
          </a:p>
          <a:p>
            <a:pPr lvl="1"/>
            <a:r>
              <a:rPr lang="en-US" dirty="0"/>
              <a:t>miscategorized much of the new data</a:t>
            </a:r>
            <a:br>
              <a:rPr lang="en-US" dirty="0"/>
            </a:br>
            <a:endParaRPr lang="en-US" dirty="0"/>
          </a:p>
          <a:p>
            <a:r>
              <a:rPr lang="en-US" sz="2600" b="1" dirty="0"/>
              <a:t>Overfits</a:t>
            </a:r>
            <a:r>
              <a:rPr lang="en-US" sz="2600" dirty="0"/>
              <a:t> the peculiarities of the data it trained on.</a:t>
            </a:r>
          </a:p>
          <a:p>
            <a:endParaRPr lang="en-US" sz="2600" dirty="0"/>
          </a:p>
          <a:p>
            <a:r>
              <a:rPr lang="en-US" sz="2600" dirty="0"/>
              <a:t>A simple model might have been better!</a:t>
            </a:r>
          </a:p>
          <a:p>
            <a:pPr marL="0" indent="0">
              <a:buNone/>
            </a:pPr>
            <a:br>
              <a:rPr lang="en-US" sz="2600" dirty="0">
                <a:solidFill>
                  <a:schemeClr val="accent2"/>
                </a:solidFill>
              </a:rPr>
            </a:br>
            <a:endParaRPr lang="en-US" sz="2600" dirty="0">
              <a:solidFill>
                <a:schemeClr val="accent2"/>
              </a:solidFill>
            </a:endParaRPr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F1D0F-9C9E-D641-8031-4681E30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906463"/>
            <a:ext cx="5308600" cy="52705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D202D-DB14-A44A-8AA4-28C91635E6D9}"/>
              </a:ext>
            </a:extLst>
          </p:cNvPr>
          <p:cNvCxnSpPr/>
          <p:nvPr/>
        </p:nvCxnSpPr>
        <p:spPr>
          <a:xfrm>
            <a:off x="6505903" y="1192768"/>
            <a:ext cx="4824249" cy="4735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8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E3D5D-1622-FD47-BBCB-F8D517C4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8920" cy="835025"/>
          </a:xfrm>
        </p:spPr>
        <p:txBody>
          <a:bodyPr>
            <a:normAutofit/>
          </a:bodyPr>
          <a:lstStyle/>
          <a:p>
            <a:r>
              <a:rPr lang="en-US" sz="3600" dirty="0"/>
              <a:t>Model overfitting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A440-8064-5B49-8286-4F56A324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170"/>
            <a:ext cx="10515600" cy="48167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Overfit model</a:t>
            </a:r>
            <a:r>
              <a:rPr lang="en-US" dirty="0"/>
              <a:t> gets a </a:t>
            </a:r>
            <a:r>
              <a:rPr lang="en-US" dirty="0">
                <a:solidFill>
                  <a:srgbClr val="0070C0"/>
                </a:solidFill>
              </a:rPr>
              <a:t>low loss during training</a:t>
            </a:r>
            <a:r>
              <a:rPr lang="en-US" dirty="0"/>
              <a:t> but does a </a:t>
            </a:r>
            <a:r>
              <a:rPr lang="en-US" dirty="0">
                <a:solidFill>
                  <a:srgbClr val="C00000"/>
                </a:solidFill>
              </a:rPr>
              <a:t>poor job predicting new data</a:t>
            </a:r>
            <a:r>
              <a:rPr lang="en-US" dirty="0"/>
              <a:t>.</a:t>
            </a:r>
          </a:p>
          <a:p>
            <a:endParaRPr lang="en-US" sz="2600" dirty="0"/>
          </a:p>
          <a:p>
            <a:r>
              <a:rPr lang="en-US" dirty="0"/>
              <a:t>Overfitting is caused by making a model more </a:t>
            </a:r>
            <a:r>
              <a:rPr lang="en-US" dirty="0">
                <a:solidFill>
                  <a:srgbClr val="0070C0"/>
                </a:solidFill>
              </a:rPr>
              <a:t>complex than necessary.</a:t>
            </a:r>
          </a:p>
          <a:p>
            <a:endParaRPr lang="en-US" sz="2600" dirty="0">
              <a:solidFill>
                <a:srgbClr val="0070C0"/>
              </a:solidFill>
            </a:endParaRPr>
          </a:p>
          <a:p>
            <a:r>
              <a:rPr lang="en-US" sz="2600" dirty="0"/>
              <a:t>In ML, we have to decide between:</a:t>
            </a:r>
          </a:p>
          <a:p>
            <a:pPr lvl="1"/>
            <a:r>
              <a:rPr lang="en-US" sz="2200" i="1" dirty="0"/>
              <a:t>Fitting our data well: </a:t>
            </a:r>
            <a:r>
              <a:rPr lang="en-US" sz="2200" b="1" i="1" dirty="0"/>
              <a:t>Specific model</a:t>
            </a:r>
          </a:p>
          <a:p>
            <a:pPr lvl="1"/>
            <a:r>
              <a:rPr lang="en-US" sz="2200" i="1" dirty="0"/>
              <a:t>Fitting the data as simply as possible: </a:t>
            </a:r>
            <a:r>
              <a:rPr lang="en-US" sz="2200" b="1" i="1" dirty="0"/>
              <a:t>General model</a:t>
            </a:r>
          </a:p>
        </p:txBody>
      </p:sp>
    </p:spTree>
    <p:extLst>
      <p:ext uri="{BB962C8B-B14F-4D97-AF65-F5344CB8AC3E}">
        <p14:creationId xmlns:p14="http://schemas.microsoft.com/office/powerpoint/2010/main" val="29899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" y="4193388"/>
            <a:ext cx="4025304" cy="3356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4801" y="4589395"/>
            <a:ext cx="36921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01" y="4843433"/>
            <a:ext cx="142507" cy="19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5" y="4186245"/>
            <a:ext cx="2834891" cy="1202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95" y="4125741"/>
            <a:ext cx="3713800" cy="12024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8735" y="1052324"/>
            <a:ext cx="3390343" cy="3019121"/>
            <a:chOff x="306551" y="789242"/>
            <a:chExt cx="2542757" cy="2264341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28058" y="1061948"/>
            <a:ext cx="3390343" cy="3019121"/>
            <a:chOff x="306551" y="789242"/>
            <a:chExt cx="2542757" cy="2264341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887258" y="1061488"/>
            <a:ext cx="3390343" cy="3019121"/>
            <a:chOff x="306551" y="789242"/>
            <a:chExt cx="2542757" cy="2264341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14:cNvPr>
              <p14:cNvContentPartPr/>
              <p14:nvPr/>
            </p14:nvContentPartPr>
            <p14:xfrm>
              <a:off x="66240" y="810720"/>
              <a:ext cx="11558880" cy="4627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6E00A4-24E9-FD45-9283-18670FDEF9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80" y="801720"/>
                <a:ext cx="11577600" cy="464652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30804F5-1DDD-834A-ACB0-931BB76F458F}"/>
              </a:ext>
            </a:extLst>
          </p:cNvPr>
          <p:cNvSpPr txBox="1"/>
          <p:nvPr/>
        </p:nvSpPr>
        <p:spPr>
          <a:xfrm>
            <a:off x="1312441" y="548707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Underfit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0992A3D-8223-584C-8493-82DD0F99E555}"/>
              </a:ext>
            </a:extLst>
          </p:cNvPr>
          <p:cNvSpPr txBox="1"/>
          <p:nvPr/>
        </p:nvSpPr>
        <p:spPr>
          <a:xfrm>
            <a:off x="8919514" y="5525098"/>
            <a:ext cx="8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Overfit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D504349-8F47-2043-B5F5-96604555ED6B}"/>
              </a:ext>
            </a:extLst>
          </p:cNvPr>
          <p:cNvSpPr txBox="1"/>
          <p:nvPr/>
        </p:nvSpPr>
        <p:spPr>
          <a:xfrm>
            <a:off x="5006530" y="5489909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About right!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EEDB2-5243-0E4D-9844-B69168F1FA18}"/>
              </a:ext>
            </a:extLst>
          </p:cNvPr>
          <p:cNvSpPr txBox="1"/>
          <p:nvPr/>
        </p:nvSpPr>
        <p:spPr>
          <a:xfrm>
            <a:off x="914400" y="6286500"/>
            <a:ext cx="7337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Why these different boundaries and how do we select the right one?</a:t>
            </a:r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215" grpId="0"/>
      <p:bldP spid="216" grpId="0"/>
      <p:bldP spid="8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878</Words>
  <Application>Microsoft Office PowerPoint</Application>
  <PresentationFormat>Widescreen</PresentationFormat>
  <Paragraphs>105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AIM-AHEAD Introductory Courses in AI/ML Concepts</vt:lpstr>
      <vt:lpstr>Model Complexity</vt:lpstr>
      <vt:lpstr>Generalization: Perils of Overfitting</vt:lpstr>
      <vt:lpstr>Generalization: Perils of Overfitting</vt:lpstr>
      <vt:lpstr>Complex model: new data</vt:lpstr>
      <vt:lpstr>Model overfitting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AIM-AHEAD Introductory Courses in AI/ML Concepts</dc:title>
  <dc:creator>Matthew D. McCoy</dc:creator>
  <cp:lastModifiedBy>Matthew D. McCoy</cp:lastModifiedBy>
  <cp:revision>2</cp:revision>
  <dcterms:created xsi:type="dcterms:W3CDTF">2023-08-21T16:49:02Z</dcterms:created>
  <dcterms:modified xsi:type="dcterms:W3CDTF">2023-08-21T16:50:12Z</dcterms:modified>
</cp:coreProperties>
</file>