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1209-EFB8-4135-8E50-25B228472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C1676-CB57-43B7-BBCD-8718ED70D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1036-390A-466D-BD0C-39BE1ED1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C12A-35DC-41BB-81A3-42D9C09B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E25B-FDAE-4FE6-9D7A-CBC139CF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86D2-2B6B-47E3-BC22-22281808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B5D2E-93A0-48B1-9369-7DD30C7AB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9ECF-09C9-4F66-94C6-903F1EA0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AC3E-95D1-445A-9FE0-E55410E3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AC1E-4122-47EA-A6A0-4794A050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BD8CF-7CE9-4DED-B261-7CB7D264A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D1C57-0864-4C3D-A5B3-109FF4B46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2D7C4-2024-4BE2-BCB1-440A87BF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58A28-F9E6-4AB0-9E85-BB6376AA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0BF82-7C6F-4B39-98E5-4C544C9D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2A69-45F6-4925-A58A-668581B8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174E-49AB-48D5-9864-1E7E2713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5DFB-7DEE-482E-9F46-93E6457E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74BC-03A8-428F-80E4-6802873E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3676E-5CE8-473F-907E-4E98E7E1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0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7420-B79B-4FF3-A006-A6D35AF8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C569-F599-42C8-98C3-168C608C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B922B-A53B-4B48-A480-CFA6B2D1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84FB-B446-442F-AB58-8A632263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C65C-8AB8-433B-BEB7-590BCD1E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7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78D2-2BEA-4900-8EEC-DCFB3DB2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9014-9257-4124-90C8-1E4982691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A924C-F9C7-454E-9F0E-CDAC8431D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F47CA-6C40-4786-9743-BB6DFBCD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0B237-3895-4BAC-93A0-B013AACB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82D85-C851-4FE0-A0C5-9C3BBBE9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4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C046-BFDA-4254-9BA9-6334E699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89471-C830-4AAF-A31B-8A2BE922B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35DC3-79DF-4199-8954-3BBC7DE38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A2B07-8D71-4DD7-9914-46445F2B0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B075D-1F22-4E1B-9B54-AD225DB34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2C1AF-1D77-4C56-A158-7BE49173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2B644-8D36-4601-B166-BE4FDE51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52F3E-39A9-4E5F-BE47-23E28F38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0E8-B6F5-4FBE-BB71-C1749A84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58396-C612-42BF-8106-C11E98D2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42BE8-E077-4AAB-BDBF-6FD85FED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5B890-4988-49EE-A34F-7E533CFE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03E38-CB9B-48E0-A8CA-AC97B5BD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1F392-3B3B-4062-B7A9-58987D7D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AF0E4-5601-4E9F-B76F-5C6AF18A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7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0AFB-0C72-4149-AB92-7EACD795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CA61-6182-4AB4-A269-F017E551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D7A6-9A02-4D21-B832-9CDFAC416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2E1FC-7C21-48B5-A1B6-CBD0F1D9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54516-1ACF-4A32-B54A-F1D41D7F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6E553-AEB2-4632-B861-0BE6CE98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7D12-8B1C-449A-B961-B0607E0C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A7391-61E4-45F5-A1AA-E6C1170FC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E3D90-5C8C-4CC3-BF5E-C5C5B1838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3A0E8-9003-4CD8-8D7C-5B2C4146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B3DA4-35E8-4A79-81D3-D574674D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0B18E-EE40-4AEE-A6D9-6669ED02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56DDB-B700-4A8A-9B49-A6BB310A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0B9A9-2DD4-43C4-B619-414027BBF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61DA8-4D92-42B1-B35D-99DF59E7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93F7-E1AD-428F-B0B3-877DB5A9131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03A62-7E6B-4276-BB40-1744E09FC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AE34-0A22-4123-9E3F-56A48A896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courses.aim-ahead.net/course/c/AIMLConcep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connect.aim-ahead.net/group/index/756D6d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Orientation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310183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B202-DB2B-4CC8-864C-FE2E57D3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E697-0259-4F6E-905D-3A9CCD7F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Innovation Center for Biomedical Informatics (ICBI)</a:t>
            </a:r>
          </a:p>
          <a:p>
            <a:pPr marL="0" indent="0">
              <a:buNone/>
            </a:pPr>
            <a:r>
              <a:rPr lang="en-US" sz="3600" b="1" dirty="0"/>
              <a:t>Georgetown University Medical Center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Course Directors: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4AD89-E353-4961-A55A-8F1755D6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26" y="4081171"/>
            <a:ext cx="735432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0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53C7-B03D-4FDC-9A15-0075AE73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 and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77CA-3761-44DC-9D31-DACE45641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Participants should be …</a:t>
            </a:r>
          </a:p>
          <a:p>
            <a:pPr lvl="1"/>
            <a:r>
              <a:rPr lang="en-US" dirty="0"/>
              <a:t>comfortable writing and executing code in a python notebook</a:t>
            </a:r>
          </a:p>
          <a:p>
            <a:pPr lvl="1"/>
            <a:r>
              <a:rPr lang="en-US" dirty="0"/>
              <a:t>Interested in understanding the high level concepts behind AI/ML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Participants will learn to apply basic machine learning algorithms to example datasets, and extend those methods to their own data. This includes...</a:t>
            </a:r>
          </a:p>
          <a:p>
            <a:pPr lvl="1"/>
            <a:r>
              <a:rPr lang="en-US" dirty="0"/>
              <a:t>Formatting data into appropriate formats for model training and validation.</a:t>
            </a:r>
          </a:p>
          <a:p>
            <a:pPr lvl="1"/>
            <a:r>
              <a:rPr lang="en-US" dirty="0"/>
              <a:t>Training and evaluating predictive classification models </a:t>
            </a:r>
          </a:p>
          <a:p>
            <a:pPr lvl="1"/>
            <a:r>
              <a:rPr lang="en-US" dirty="0"/>
              <a:t>how to tune and improve model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3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A1C7-4ED0-4387-A81E-A2EE926C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E496-572A-4690-9CB8-1ADB605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course has five modules: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Introduction to Classification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Unsupervised Learning: K-means Clustering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Handling Non-linearity, Model Complexity, and Regularization 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Model Selection, Hyperparameter Tuning, and Evaluation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Introduction to Neural Networks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ED77-4D9D-4A0A-BE86-F9D28FF6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C378-050E-47B6-9980-70778579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94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Course Modules include…</a:t>
            </a:r>
          </a:p>
          <a:p>
            <a:r>
              <a:rPr lang="en-US" dirty="0"/>
              <a:t>Content lessons</a:t>
            </a:r>
          </a:p>
          <a:p>
            <a:pPr lvl="1"/>
            <a:r>
              <a:rPr lang="en-US" dirty="0"/>
              <a:t>Recorded lecture</a:t>
            </a:r>
          </a:p>
          <a:p>
            <a:pPr lvl="1"/>
            <a:r>
              <a:rPr lang="en-US" dirty="0"/>
              <a:t>Annotated slides</a:t>
            </a:r>
          </a:p>
          <a:p>
            <a:r>
              <a:rPr lang="en-US" dirty="0"/>
              <a:t>Practical coding example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  <a:p>
            <a:r>
              <a:rPr lang="en-US" dirty="0"/>
              <a:t>Quiz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0E509-E12B-49FF-AEDE-4D669333F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3" y="1690688"/>
            <a:ext cx="6537536" cy="43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C4DB-7692-4609-9FF0-2394FAC5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910A-4E26-4956-B5F9-A4E3DDD7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82" y="1808372"/>
            <a:ext cx="67976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interact across a variety of forums…</a:t>
            </a:r>
          </a:p>
          <a:p>
            <a:pPr lvl="1"/>
            <a:r>
              <a:rPr lang="en-US" dirty="0">
                <a:hlinkClick r:id="rId2"/>
              </a:rPr>
              <a:t>AIM-AHEAD Connect Group</a:t>
            </a:r>
            <a:endParaRPr lang="en-US" dirty="0"/>
          </a:p>
          <a:p>
            <a:pPr lvl="2"/>
            <a:r>
              <a:rPr lang="en-US" dirty="0"/>
              <a:t>Start threads for help with specific questions</a:t>
            </a:r>
          </a:p>
          <a:p>
            <a:pPr lvl="2"/>
            <a:r>
              <a:rPr lang="en-US" dirty="0"/>
              <a:t>General discussion about applying methods to your research</a:t>
            </a:r>
          </a:p>
          <a:p>
            <a:pPr lvl="1"/>
            <a:r>
              <a:rPr lang="en-US" dirty="0"/>
              <a:t>Virtual Office Hours: Review of discussion topics as well as individual support to clarify content</a:t>
            </a:r>
          </a:p>
          <a:p>
            <a:pPr lvl="2"/>
            <a:r>
              <a:rPr lang="en-US" dirty="0"/>
              <a:t>Check the course calendar for schedule</a:t>
            </a:r>
          </a:p>
          <a:p>
            <a:pPr lvl="2"/>
            <a:r>
              <a:rPr lang="en-US" dirty="0"/>
              <a:t>Sessions will be recorded and made available for those who could not attend.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E02FD-4EA4-4E35-AD35-A55EF021D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750" y="2800590"/>
            <a:ext cx="4065917" cy="3120718"/>
          </a:xfrm>
          <a:prstGeom prst="rect">
            <a:avLst/>
          </a:prstGeom>
        </p:spPr>
      </p:pic>
      <p:sp>
        <p:nvSpPr>
          <p:cNvPr id="4" name="AutoShape 2" descr="image.png">
            <a:extLst>
              <a:ext uri="{FF2B5EF4-FFF2-40B4-BE49-F238E27FC236}">
                <a16:creationId xmlns:a16="http://schemas.microsoft.com/office/drawing/2014/main" id="{64844B4F-3F38-4F14-983A-7180DA2C3E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F0F05-441C-4158-B3FC-03BBDD44C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202" y="631588"/>
            <a:ext cx="1721881" cy="17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9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240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AIM-AHEAD Introductory Courses in AI/ML Concepts</vt:lpstr>
      <vt:lpstr>Introductions</vt:lpstr>
      <vt:lpstr>Course Objectives and Expectations</vt:lpstr>
      <vt:lpstr>Course Structure</vt:lpstr>
      <vt:lpstr>Course Structure</vt:lpstr>
      <vt:lpstr>Engagement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8</cp:revision>
  <dcterms:created xsi:type="dcterms:W3CDTF">2023-10-18T21:54:48Z</dcterms:created>
  <dcterms:modified xsi:type="dcterms:W3CDTF">2023-10-19T19:00:34Z</dcterms:modified>
</cp:coreProperties>
</file>