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98" r:id="rId2"/>
    <p:sldId id="2018" r:id="rId3"/>
    <p:sldId id="259" r:id="rId4"/>
    <p:sldId id="260" r:id="rId5"/>
    <p:sldId id="263" r:id="rId6"/>
    <p:sldId id="2019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020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q4ECktJ9nbpNikg3v/peR6KB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B14687-299C-4BF6-846C-190E5A15916E}">
  <a:tblStyle styleId="{1FB14687-299C-4BF6-846C-190E5A159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2"/>
    <p:restoredTop sz="65299" autoAdjust="0"/>
  </p:normalViewPr>
  <p:slideViewPr>
    <p:cSldViewPr snapToGrid="0" showGuides="1">
      <p:cViewPr>
        <p:scale>
          <a:sx n="50" d="100"/>
          <a:sy n="50" d="100"/>
        </p:scale>
        <p:origin x="240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47-574A-AE42-A2327DF4B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2-7F4C-BD7D-55B116E16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052200"/>
        <c:axId val="600055176"/>
      </c:lineChart>
      <c:catAx>
        <c:axId val="600052200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0055176"/>
        <c:crosses val="autoZero"/>
        <c:auto val="1"/>
        <c:lblAlgn val="ctr"/>
        <c:lblOffset val="100"/>
        <c:noMultiLvlLbl val="0"/>
      </c:catAx>
      <c:valAx>
        <c:axId val="600055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00052200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First, lets start with a dataset of patient tumors.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Each record has: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patient age at diagnosis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size of the tumor on a scale of 1-5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presence or absence of known pathogenic variants,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	the “clump thickness” on a scale of 1-10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features.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each record also has an associated label indicating if the tumor was malignant or not.</a:t>
            </a:r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again, we reassign the datapoints a cluster based on their distance to each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closest to the new red centroid are assigned to the red cluster.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Those closest to the new blue centroid are assigned to the blue cluster.</a:t>
            </a:r>
            <a:endParaRPr dirty="0"/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 we update the position of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cluster center moves up and to the right and the blue cluster center moves down and to the left.</a:t>
            </a:r>
            <a:endParaRPr dirty="0"/>
          </a:p>
        </p:txBody>
      </p:sp>
      <p:sp>
        <p:nvSpPr>
          <p:cNvPr id="372" name="Google Shape;3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Once again the datapoints are reassigned to the red and blue clusters.</a:t>
            </a:r>
            <a:endParaRPr dirty="0"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 centroids are updated.</a:t>
            </a:r>
            <a:endParaRPr dirty="0"/>
          </a:p>
        </p:txBody>
      </p:sp>
      <p:sp>
        <p:nvSpPr>
          <p:cNvPr id="394" name="Google Shape;39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algorithm is complete when the reassignment of clusters stopes changing.</a:t>
            </a:r>
            <a:endParaRPr dirty="0"/>
          </a:p>
        </p:txBody>
      </p:sp>
      <p:sp>
        <p:nvSpPr>
          <p:cNvPr id="407" name="Google Shape;40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Check out this website to play around with visualization of different numbers of data points and clusters.</a:t>
            </a:r>
            <a:endParaRPr dirty="0"/>
          </a:p>
        </p:txBody>
      </p:sp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plot the tumor size vs. the age from our dataset,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then apply the label in the form of a red X for malignant tumors and a blue circle for benign tumors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see that there seems to be a separation of our labels around a decision boundary, which can be visualized as a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Benign labels, also given the label value y = 0, fall below and to the left of this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Malignant labels, also given the label value y = 1, fall above and to the right of this line.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can learn where the decision boundary line falls from the training data,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a prediction about the malignancy can be made by seeing there a new point falls with respect to the boundary.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known as supervised learning because we use the known labels in our dataset to learn the decision boundary.</a:t>
            </a:r>
            <a:endParaRPr dirty="0"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numbers to LATEX as well</a:t>
            </a:r>
            <a:endParaRPr/>
          </a:p>
        </p:txBody>
      </p:sp>
      <p:sp>
        <p:nvSpPr>
          <p:cNvPr id="469" name="Google Shape;46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LATEX font</a:t>
            </a:r>
            <a:endParaRPr/>
          </a:p>
        </p:txBody>
      </p:sp>
      <p:sp>
        <p:nvSpPr>
          <p:cNvPr id="518" name="Google Shape;51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Unsupervised learning is applied when the label on the dataset is not known.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common approach is to cluster the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Clustering takes the many features of a training dataset and groups them together by their similarity.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points on the plot represent two of the features from entries in our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Points that are close together are said to be in the same cluster.</a:t>
            </a:r>
            <a:endParaRPr dirty="0"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8" name="Google Shape;3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K-means Algorithm is one of many ways to view higher order structure, or clustering, within a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The number of clusters, k, is chosen as an input by the user.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objective of the algorithm is assign each datapoint to one of the k clusters.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does this by iterating between two steps.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selects or updates the center of each cluster in the high dimensional feature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each data point is assigned the same cluster as the nearest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 repeats by updating the center of the cluster updating the cluster assignment for the data points.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process repeats until the cluster membership stabilizes. </a:t>
            </a:r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Lets look at an example of the K-means algorithm in action.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begin we have an unlabeled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help with visualization, our example has only 2 features so it can be plotted in 2D space.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Three features would require a 3D plot, and even larger numbers cannot be visualized.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the idea is the same… in that higher dimensional space, each entry in our dataset is represented by a single point.</a:t>
            </a:r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If we want to see how our data separates into 2 clusters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begin by randomly selecting the location of our 2 cluster centers.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are represented by the red and blue X.</a:t>
            </a:r>
          </a:p>
        </p:txBody>
      </p:sp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then assign each datapoint to the nearest cluster, based on the distance from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dots were assigned to the red cluster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</a:t>
            </a:r>
            <a:r>
              <a:rPr lang="en-US"/>
              <a:t>blue dot</a:t>
            </a:r>
            <a:endParaRPr dirty="0"/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we update the position of the cluster centroid.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red centroid shifts down and to the right.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blue centroid shifts up and to the left.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hart" Target="../charts/chart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7"/>
            <a:ext cx="7598833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9413098" y="2782669"/>
            <a:ext cx="27789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centroids: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two points</a:t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 rot="-8065706">
            <a:off x="10005822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 rot="-8065706">
            <a:off x="10448574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311476" y="122852"/>
            <a:ext cx="1772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7"/>
            <a:ext cx="7598832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4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4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4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9070761" y="3013501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45" name="Google Shape;345;p14"/>
          <p:cNvSpPr txBox="1"/>
          <p:nvPr/>
        </p:nvSpPr>
        <p:spPr>
          <a:xfrm>
            <a:off x="311476" y="122852"/>
            <a:ext cx="41595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Cluster Assignment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6"/>
            <a:ext cx="7598832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5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58" name="Google Shape;358;p15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Move Centroid</a:t>
            </a:r>
            <a:endParaRPr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181D127-F30C-45F1-9627-DEC7880F3D54}"/>
              </a:ext>
            </a:extLst>
          </p:cNvPr>
          <p:cNvSpPr/>
          <p:nvPr/>
        </p:nvSpPr>
        <p:spPr>
          <a:xfrm rot="12717861">
            <a:off x="6001942" y="4130439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DBFA069-A216-4784-99E7-2654C45C2EA2}"/>
              </a:ext>
            </a:extLst>
          </p:cNvPr>
          <p:cNvSpPr/>
          <p:nvPr/>
        </p:nvSpPr>
        <p:spPr>
          <a:xfrm rot="1389331">
            <a:off x="4673391" y="2333507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6"/>
            <a:ext cx="7598831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69" name="Google Shape;369;p16"/>
          <p:cNvSpPr txBox="1"/>
          <p:nvPr/>
        </p:nvSpPr>
        <p:spPr>
          <a:xfrm>
            <a:off x="311476" y="122852"/>
            <a:ext cx="4123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Cluster Assignment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7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7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Move Centroid</a:t>
            </a:r>
            <a:endParaRPr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84C1ABD-38AE-4213-8327-54E21AF8E061}"/>
              </a:ext>
            </a:extLst>
          </p:cNvPr>
          <p:cNvSpPr/>
          <p:nvPr/>
        </p:nvSpPr>
        <p:spPr>
          <a:xfrm rot="8029019">
            <a:off x="5564277" y="4379922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130992B-7C3B-42A5-9139-265837E7881F}"/>
              </a:ext>
            </a:extLst>
          </p:cNvPr>
          <p:cNvSpPr/>
          <p:nvPr/>
        </p:nvSpPr>
        <p:spPr>
          <a:xfrm rot="18988507">
            <a:off x="5342901" y="2256342"/>
            <a:ext cx="524306" cy="16248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8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8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Iteration3: Cluster Assignment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9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9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3: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0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414" name="Google Shape;414;p20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Iteration4: Cluster Assignment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Visualization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http://tech.nitoyon.com/en/blog/2013/11/07/k-means/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427" name="Google Shape;427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Formal Definition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Unsupervised Learning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/>
        </p:nvSpPr>
        <p:spPr>
          <a:xfrm>
            <a:off x="539667" y="1295400"/>
            <a:ext cx="11074400" cy="353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(number of clusters)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(drop             convention)</a:t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543431"/>
            <a:ext cx="3553968" cy="46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557" y="4291321"/>
            <a:ext cx="1588008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0133" y="4357225"/>
            <a:ext cx="1115568" cy="33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9561" y="2092367"/>
            <a:ext cx="344424" cy="27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45" name="Google Shape;4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4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22404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Clustering Optimization Objective</a:t>
            </a:r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Question: How would quantify the quality of a particular clustering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optimization objective</a:t>
            </a:r>
            <a:endParaRPr/>
          </a:p>
        </p:txBody>
      </p:sp>
      <p:sp>
        <p:nvSpPr>
          <p:cNvPr id="472" name="Google Shape;472;p26"/>
          <p:cNvSpPr txBox="1"/>
          <p:nvPr/>
        </p:nvSpPr>
        <p:spPr>
          <a:xfrm>
            <a:off x="711200" y="1048862"/>
            <a:ext cx="11074400" cy="23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index of cluster (1,2,…,   ) to which example          is currently assigned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    (              )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of cluster to which example          has been assigned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508000" y="3362484"/>
            <a:ext cx="11074400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objective: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796" y="110971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9952" y="1109715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1336" y="2408549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360" y="2108200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500" y="2553540"/>
            <a:ext cx="673608" cy="2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7200" y="3937000"/>
            <a:ext cx="9037320" cy="110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7200" y="5289296"/>
            <a:ext cx="6632448" cy="74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28800" y="6172200"/>
            <a:ext cx="1378459" cy="20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19398" y="2105227"/>
            <a:ext cx="117602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07779" y="1230901"/>
            <a:ext cx="28702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65601" y="2119404"/>
            <a:ext cx="154940" cy="238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/>
        </p:nvSpPr>
        <p:spPr>
          <a:xfrm>
            <a:off x="9401175" y="5514975"/>
            <a:ext cx="2646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Distortion Function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Random Initialization</a:t>
            </a:r>
            <a:endParaRPr/>
          </a:p>
        </p:txBody>
      </p:sp>
      <p:sp>
        <p:nvSpPr>
          <p:cNvPr id="492" name="Google Shape;49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Selecting the initial centroids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500" name="Google Shape;5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8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502" name="Google Shape;50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835600" y="6277047"/>
            <a:ext cx="58269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How do we select initial centroid?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</a:t>
            </a:r>
            <a:endParaRPr/>
          </a:p>
        </p:txBody>
      </p:sp>
      <p:cxnSp>
        <p:nvCxnSpPr>
          <p:cNvPr id="521" name="Google Shape;521;p29"/>
          <p:cNvCxnSpPr/>
          <p:nvPr/>
        </p:nvCxnSpPr>
        <p:spPr>
          <a:xfrm rot="10800000">
            <a:off x="7493867" y="685802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2" name="Google Shape;522;p29"/>
          <p:cNvCxnSpPr/>
          <p:nvPr/>
        </p:nvCxnSpPr>
        <p:spPr>
          <a:xfrm rot="10800000" flipH="1">
            <a:off x="7268888" y="2878124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23" name="Google Shape;523;p29"/>
          <p:cNvSpPr txBox="1"/>
          <p:nvPr/>
        </p:nvSpPr>
        <p:spPr>
          <a:xfrm>
            <a:off x="508000" y="1316277"/>
            <a:ext cx="5994400" cy="411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pick     training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                    equal to these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examples.</a:t>
            </a:r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400" y="4439730"/>
            <a:ext cx="1930400" cy="28171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9"/>
          <p:cNvSpPr/>
          <p:nvPr/>
        </p:nvSpPr>
        <p:spPr>
          <a:xfrm>
            <a:off x="8107683" y="24536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8493062" y="210599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8818883" y="1760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8879842" y="2268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8171457" y="18440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9"/>
          <p:cNvSpPr/>
          <p:nvPr/>
        </p:nvSpPr>
        <p:spPr>
          <a:xfrm>
            <a:off x="10058401" y="13368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10689022" y="12954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10871201" y="8890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10223774" y="97249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10977526" y="162111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10426974" y="16820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29"/>
          <p:cNvCxnSpPr/>
          <p:nvPr/>
        </p:nvCxnSpPr>
        <p:spPr>
          <a:xfrm rot="10800000">
            <a:off x="7493867" y="3714523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7" name="Google Shape;537;p29"/>
          <p:cNvCxnSpPr/>
          <p:nvPr/>
        </p:nvCxnSpPr>
        <p:spPr>
          <a:xfrm rot="10800000" flipH="1">
            <a:off x="7268888" y="5906846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38" name="Google Shape;538;p29"/>
          <p:cNvSpPr/>
          <p:nvPr/>
        </p:nvSpPr>
        <p:spPr>
          <a:xfrm>
            <a:off x="8107683" y="54823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8493062" y="513471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8818883" y="4789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8879842" y="5297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8171457" y="48727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10058401" y="43655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10689022" y="43241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10871201" y="39177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10223774" y="4001214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10977526" y="464983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10426974" y="47107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2587" y="1490976"/>
            <a:ext cx="1347216" cy="31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0070" y="2667664"/>
            <a:ext cx="373125" cy="30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18" y="4933722"/>
            <a:ext cx="373125" cy="30048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/>
          <p:nvPr/>
        </p:nvSpPr>
        <p:spPr>
          <a:xfrm rot="-8065706">
            <a:off x="8238919" y="4961855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/>
          <p:nvPr/>
        </p:nvSpPr>
        <p:spPr>
          <a:xfrm rot="-8065706">
            <a:off x="10600910" y="105278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/>
          <p:nvPr/>
        </p:nvSpPr>
        <p:spPr>
          <a:xfrm rot="-8065706">
            <a:off x="8519144" y="2014602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/>
          <p:nvPr/>
        </p:nvSpPr>
        <p:spPr>
          <a:xfrm rot="-8065706">
            <a:off x="8927283" y="5201753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835600" y="6277047"/>
            <a:ext cx="52303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Issue with random selection?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562" name="Google Shape;562;p30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563" name="Google Shape;563;p30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64" name="Google Shape;564;p30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65" name="Google Shape;565;p30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0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582" name="Google Shape;582;p30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5" name="Google Shape;585;p30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86" name="Google Shape;586;p30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87" name="Google Shape;587;p30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0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604" name="Google Shape;604;p30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7" name="Google Shape;607;p30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8" name="Google Shape;608;p30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09" name="Google Shape;609;p30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0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626" name="Google Shape;626;p3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9" name="Google Shape;629;p30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30" name="Google Shape;630;p30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31" name="Google Shape;631;p30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30"/>
          <p:cNvSpPr txBox="1"/>
          <p:nvPr/>
        </p:nvSpPr>
        <p:spPr>
          <a:xfrm>
            <a:off x="835600" y="6277047"/>
            <a:ext cx="13917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"/>
          <p:cNvSpPr txBox="1"/>
          <p:nvPr/>
        </p:nvSpPr>
        <p:spPr>
          <a:xfrm>
            <a:off x="546536" y="1074023"/>
            <a:ext cx="11074400" cy="33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= 1 to 100 {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Randomly initialize K-means.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Run K-means. Get                                             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 cost function (distortion)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sp>
        <p:nvSpPr>
          <p:cNvPr id="653" name="Google Shape;653;p31"/>
          <p:cNvSpPr txBox="1"/>
          <p:nvPr/>
        </p:nvSpPr>
        <p:spPr>
          <a:xfrm>
            <a:off x="539667" y="5150247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clustering that gave lowest cost</a:t>
            </a:r>
            <a:endParaRPr/>
          </a:p>
        </p:txBody>
      </p:sp>
      <p:sp>
        <p:nvSpPr>
          <p:cNvPr id="654" name="Google Shape;654;p3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initialization: Run K-mean multiple times</a:t>
            </a:r>
            <a:endParaRPr/>
          </a:p>
        </p:txBody>
      </p:sp>
      <p:pic>
        <p:nvPicPr>
          <p:cNvPr id="655" name="Google Shape;6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291" y="2540453"/>
            <a:ext cx="4258056" cy="45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2323" y="3469173"/>
            <a:ext cx="4821936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664" y="5185828"/>
            <a:ext cx="4821936" cy="48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Labeled Data</a:t>
            </a:r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2358886" y="1975678"/>
          <a:ext cx="7474200" cy="3779600"/>
        </p:xfrm>
        <a:graphic>
          <a:graphicData uri="http://schemas.openxmlformats.org/drawingml/2006/table">
            <a:tbl>
              <a:tblPr firstRow="1" bandRow="1">
                <a:noFill/>
                <a:tableStyleId>{1FB14687-299C-4BF6-846C-190E5A15916E}</a:tableStyleId>
              </a:tblPr>
              <a:tblGrid>
                <a:gridCol w="10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</a:rPr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Tumor size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(1-5)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pathogenic variants? (Y/N)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Clump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thickness (1-10)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y=Malignant?</a:t>
                      </a:r>
                      <a:br>
                        <a:rPr lang="en-US" sz="2000">
                          <a:solidFill>
                            <a:srgbClr val="C00000"/>
                          </a:solidFill>
                        </a:rPr>
                      </a:b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(LABEL)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663" name="Google Shape;663;p32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664" name="Google Shape;664;p32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65" name="Google Shape;665;p32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66" name="Google Shape;666;p32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2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683" name="Google Shape;683;p32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" name="Google Shape;686;p32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87" name="Google Shape;687;p32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88" name="Google Shape;688;p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32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705" name="Google Shape;705;p32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8" name="Google Shape;708;p32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09" name="Google Shape;709;p32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10" name="Google Shape;710;p32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2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727" name="Google Shape;727;p32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0" name="Google Shape;730;p32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1" name="Google Shape;731;p32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32" name="Google Shape;732;p32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32"/>
          <p:cNvSpPr txBox="1"/>
          <p:nvPr/>
        </p:nvSpPr>
        <p:spPr>
          <a:xfrm>
            <a:off x="9185367" y="1365779"/>
            <a:ext cx="1676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cost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Number of Clusters</a:t>
            </a:r>
            <a:endParaRPr/>
          </a:p>
        </p:txBody>
      </p:sp>
      <p:sp>
        <p:nvSpPr>
          <p:cNvPr id="755" name="Google Shape;755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How do we know how many clusters are there in the feature space?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761" name="Google Shape;761;p34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62" name="Google Shape;762;p34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3" name="Google Shape;763;p34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>
            <a:off x="9215438" y="2564149"/>
            <a:ext cx="303666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/>
          </a:p>
        </p:txBody>
      </p:sp>
      <p:cxnSp>
        <p:nvCxnSpPr>
          <p:cNvPr id="792" name="Google Shape;792;p35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3" name="Google Shape;793;p35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94" name="Google Shape;794;p35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5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5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5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5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5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6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/>
          </a:p>
        </p:txBody>
      </p:sp>
      <p:cxnSp>
        <p:nvCxnSpPr>
          <p:cNvPr id="822" name="Google Shape;822;p36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23" name="Google Shape;823;p36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24" name="Google Shape;824;p36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6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6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6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6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6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6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6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6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6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endParaRPr/>
          </a:p>
        </p:txBody>
      </p:sp>
      <p:cxnSp>
        <p:nvCxnSpPr>
          <p:cNvPr id="852" name="Google Shape;852;p37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3" name="Google Shape;853;p37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4" name="Google Shape;854;p37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7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7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7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7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7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7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7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7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7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7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7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7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7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7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7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7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7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7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7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7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8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882" name="Google Shape;882;p38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83" name="Google Shape;883;p38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84" name="Google Shape;884;p38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8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8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8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8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8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8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8"/>
          <p:cNvSpPr txBox="1"/>
          <p:nvPr/>
        </p:nvSpPr>
        <p:spPr>
          <a:xfrm>
            <a:off x="9215438" y="2564149"/>
            <a:ext cx="303666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decide K?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13" name="Google Shape;913;p39"/>
          <p:cNvSpPr txBox="1"/>
          <p:nvPr/>
        </p:nvSpPr>
        <p:spPr>
          <a:xfrm>
            <a:off x="508000" y="1025685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method:</a:t>
            </a:r>
            <a:endParaRPr/>
          </a:p>
        </p:txBody>
      </p:sp>
      <p:graphicFrame>
        <p:nvGraphicFramePr>
          <p:cNvPr id="914" name="Google Shape;914;p39"/>
          <p:cNvGraphicFramePr/>
          <p:nvPr/>
        </p:nvGraphicFramePr>
        <p:xfrm>
          <a:off x="812800" y="2006600"/>
          <a:ext cx="4826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15" name="Google Shape;915;p39"/>
          <p:cNvGrpSpPr/>
          <p:nvPr/>
        </p:nvGrpSpPr>
        <p:grpSpPr>
          <a:xfrm rot="-5400000">
            <a:off x="-518906" y="3291919"/>
            <a:ext cx="2463801" cy="502766"/>
            <a:chOff x="533400" y="1544564"/>
            <a:chExt cx="1981200" cy="404286"/>
          </a:xfrm>
        </p:grpSpPr>
        <p:sp>
          <p:nvSpPr>
            <p:cNvPr id="916" name="Google Shape;916;p39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 </a:t>
              </a:r>
              <a:endParaRPr/>
            </a:p>
          </p:txBody>
        </p:sp>
        <p:pic>
          <p:nvPicPr>
            <p:cNvPr id="917" name="Google Shape;917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8" name="Google Shape;918;p39"/>
          <p:cNvSpPr txBox="1"/>
          <p:nvPr/>
        </p:nvSpPr>
        <p:spPr>
          <a:xfrm>
            <a:off x="2148096" y="5396275"/>
            <a:ext cx="2931905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(no. of clusters)</a:t>
            </a:r>
            <a:endParaRPr/>
          </a:p>
        </p:txBody>
      </p:sp>
      <p:graphicFrame>
        <p:nvGraphicFramePr>
          <p:cNvPr id="919" name="Google Shape;919;p39"/>
          <p:cNvGraphicFramePr/>
          <p:nvPr/>
        </p:nvGraphicFramePr>
        <p:xfrm>
          <a:off x="6858000" y="2006600"/>
          <a:ext cx="4826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20" name="Google Shape;920;p39"/>
          <p:cNvGrpSpPr/>
          <p:nvPr/>
        </p:nvGrpSpPr>
        <p:grpSpPr>
          <a:xfrm rot="-5400000">
            <a:off x="5526294" y="3291919"/>
            <a:ext cx="2463801" cy="502766"/>
            <a:chOff x="533400" y="1544564"/>
            <a:chExt cx="1981200" cy="404286"/>
          </a:xfrm>
        </p:grpSpPr>
        <p:sp>
          <p:nvSpPr>
            <p:cNvPr id="921" name="Google Shape;921;p39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 </a:t>
              </a:r>
              <a:endParaRPr/>
            </a:p>
          </p:txBody>
        </p:sp>
        <p:pic>
          <p:nvPicPr>
            <p:cNvPr id="922" name="Google Shape;922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3" name="Google Shape;923;p39"/>
          <p:cNvSpPr txBox="1"/>
          <p:nvPr/>
        </p:nvSpPr>
        <p:spPr>
          <a:xfrm>
            <a:off x="8193296" y="5396275"/>
            <a:ext cx="2931905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(no. of clusters)</a:t>
            </a:r>
            <a:endParaRPr/>
          </a:p>
        </p:txBody>
      </p:sp>
      <p:pic>
        <p:nvPicPr>
          <p:cNvPr id="924" name="Google Shape;924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0401" y="5548630"/>
            <a:ext cx="28702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7471" y="5562601"/>
            <a:ext cx="287020" cy="23114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39"/>
          <p:cNvSpPr txBox="1"/>
          <p:nvPr/>
        </p:nvSpPr>
        <p:spPr>
          <a:xfrm>
            <a:off x="3653145" y="2877705"/>
            <a:ext cx="7709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</a:t>
            </a:r>
            <a:endParaRPr/>
          </a:p>
        </p:txBody>
      </p:sp>
      <p:sp>
        <p:nvSpPr>
          <p:cNvPr id="927" name="Google Shape;927;p39"/>
          <p:cNvSpPr txBox="1"/>
          <p:nvPr/>
        </p:nvSpPr>
        <p:spPr>
          <a:xfrm>
            <a:off x="9107009" y="3226958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0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33" name="Google Shape;933;p40"/>
          <p:cNvSpPr txBox="1"/>
          <p:nvPr/>
        </p:nvSpPr>
        <p:spPr>
          <a:xfrm>
            <a:off x="558800" y="2208371"/>
            <a:ext cx="11074400" cy="370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you’re running K-means to get clusters to use for some later/downstream purpose.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downstream application can help you determine clusters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K-means based on a metric for how well it performs for that later purpose.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39" name="Google Shape;939;p41"/>
          <p:cNvSpPr txBox="1"/>
          <p:nvPr/>
        </p:nvSpPr>
        <p:spPr>
          <a:xfrm>
            <a:off x="508000" y="822484"/>
            <a:ext cx="11074400" cy="23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you’re running K-means to get clusters to use for some later/downstream purpose. Evaluate K-means based on a metric for how well it performs for that later purpose.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endParaRPr/>
          </a:p>
        </p:txBody>
      </p:sp>
      <p:cxnSp>
        <p:nvCxnSpPr>
          <p:cNvPr id="940" name="Google Shape;940;p41"/>
          <p:cNvCxnSpPr/>
          <p:nvPr/>
        </p:nvCxnSpPr>
        <p:spPr>
          <a:xfrm rot="10800000">
            <a:off x="1874313" y="3251810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41" name="Google Shape;941;p41"/>
          <p:cNvCxnSpPr/>
          <p:nvPr/>
        </p:nvCxnSpPr>
        <p:spPr>
          <a:xfrm>
            <a:off x="1665197" y="6097255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42" name="Google Shape;942;p41"/>
          <p:cNvSpPr/>
          <p:nvPr/>
        </p:nvSpPr>
        <p:spPr>
          <a:xfrm rot="-1680100">
            <a:off x="2709796" y="54812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1"/>
          <p:cNvSpPr/>
          <p:nvPr/>
        </p:nvSpPr>
        <p:spPr>
          <a:xfrm rot="-1680100">
            <a:off x="4042095" y="46620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1"/>
          <p:cNvSpPr/>
          <p:nvPr/>
        </p:nvSpPr>
        <p:spPr>
          <a:xfrm rot="-1680100">
            <a:off x="2957141" y="475243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1"/>
          <p:cNvSpPr/>
          <p:nvPr/>
        </p:nvSpPr>
        <p:spPr>
          <a:xfrm rot="-1680100">
            <a:off x="4010732" y="50752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1"/>
          <p:cNvSpPr/>
          <p:nvPr/>
        </p:nvSpPr>
        <p:spPr>
          <a:xfrm rot="-1680100">
            <a:off x="2854213" y="506704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1"/>
          <p:cNvSpPr/>
          <p:nvPr/>
        </p:nvSpPr>
        <p:spPr>
          <a:xfrm rot="-1680100">
            <a:off x="3777183" y="48752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1"/>
          <p:cNvSpPr/>
          <p:nvPr/>
        </p:nvSpPr>
        <p:spPr>
          <a:xfrm rot="-1680100">
            <a:off x="4220059" y="43518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1"/>
          <p:cNvSpPr/>
          <p:nvPr/>
        </p:nvSpPr>
        <p:spPr>
          <a:xfrm rot="-1680100">
            <a:off x="3826597" y="416333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1"/>
          <p:cNvSpPr/>
          <p:nvPr/>
        </p:nvSpPr>
        <p:spPr>
          <a:xfrm rot="-1680100">
            <a:off x="4426983" y="387371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1"/>
          <p:cNvSpPr/>
          <p:nvPr/>
        </p:nvSpPr>
        <p:spPr>
          <a:xfrm rot="-1680100">
            <a:off x="3395532" y="44610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1"/>
          <p:cNvSpPr/>
          <p:nvPr/>
        </p:nvSpPr>
        <p:spPr>
          <a:xfrm rot="-3719415">
            <a:off x="3058744" y="549838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1"/>
          <p:cNvSpPr/>
          <p:nvPr/>
        </p:nvSpPr>
        <p:spPr>
          <a:xfrm rot="-3719415">
            <a:off x="3235103" y="49847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1"/>
          <p:cNvSpPr/>
          <p:nvPr/>
        </p:nvSpPr>
        <p:spPr>
          <a:xfrm rot="-3719415">
            <a:off x="3160344" y="51976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1"/>
          <p:cNvSpPr/>
          <p:nvPr/>
        </p:nvSpPr>
        <p:spPr>
          <a:xfrm rot="-1680100">
            <a:off x="2287284" y="59032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1"/>
          <p:cNvSpPr/>
          <p:nvPr/>
        </p:nvSpPr>
        <p:spPr>
          <a:xfrm rot="-1680100">
            <a:off x="2773611" y="59121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41"/>
          <p:cNvSpPr/>
          <p:nvPr/>
        </p:nvSpPr>
        <p:spPr>
          <a:xfrm rot="-1680100">
            <a:off x="2556157" y="519126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41"/>
          <p:cNvSpPr/>
          <p:nvPr/>
        </p:nvSpPr>
        <p:spPr>
          <a:xfrm rot="-1680100">
            <a:off x="3310308" y="53025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41"/>
          <p:cNvSpPr/>
          <p:nvPr/>
        </p:nvSpPr>
        <p:spPr>
          <a:xfrm rot="-1680100">
            <a:off x="2125091" y="54890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41"/>
          <p:cNvSpPr/>
          <p:nvPr/>
        </p:nvSpPr>
        <p:spPr>
          <a:xfrm>
            <a:off x="3051556" y="44638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1"/>
          <p:cNvSpPr/>
          <p:nvPr/>
        </p:nvSpPr>
        <p:spPr>
          <a:xfrm>
            <a:off x="3696240" y="470004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1"/>
          <p:cNvSpPr/>
          <p:nvPr/>
        </p:nvSpPr>
        <p:spPr>
          <a:xfrm>
            <a:off x="3623216" y="39615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1"/>
          <p:cNvSpPr/>
          <p:nvPr/>
        </p:nvSpPr>
        <p:spPr>
          <a:xfrm>
            <a:off x="3676377" y="442105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1"/>
          <p:cNvSpPr/>
          <p:nvPr/>
        </p:nvSpPr>
        <p:spPr>
          <a:xfrm>
            <a:off x="3102817" y="402202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1"/>
          <p:cNvSpPr/>
          <p:nvPr/>
        </p:nvSpPr>
        <p:spPr>
          <a:xfrm rot="-1680100">
            <a:off x="3604332" y="50767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1"/>
          <p:cNvSpPr/>
          <p:nvPr/>
        </p:nvSpPr>
        <p:spPr>
          <a:xfrm rot="-1680100">
            <a:off x="4376533" y="34341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1"/>
          <p:cNvSpPr/>
          <p:nvPr/>
        </p:nvSpPr>
        <p:spPr>
          <a:xfrm rot="-1680100">
            <a:off x="4176341" y="404066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1"/>
          <p:cNvSpPr/>
          <p:nvPr/>
        </p:nvSpPr>
        <p:spPr>
          <a:xfrm rot="-1680100">
            <a:off x="4604368" y="42855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1"/>
          <p:cNvSpPr txBox="1"/>
          <p:nvPr/>
        </p:nvSpPr>
        <p:spPr>
          <a:xfrm>
            <a:off x="2987621" y="2523685"/>
            <a:ext cx="405520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Tumor Clustering</a:t>
            </a:r>
            <a:endParaRPr/>
          </a:p>
        </p:txBody>
      </p:sp>
      <p:sp>
        <p:nvSpPr>
          <p:cNvPr id="970" name="Google Shape;970;p41"/>
          <p:cNvSpPr txBox="1"/>
          <p:nvPr/>
        </p:nvSpPr>
        <p:spPr>
          <a:xfrm>
            <a:off x="2909188" y="6168912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A</a:t>
            </a:r>
            <a:endParaRPr/>
          </a:p>
        </p:txBody>
      </p:sp>
      <p:sp>
        <p:nvSpPr>
          <p:cNvPr id="971" name="Google Shape;971;p41"/>
          <p:cNvSpPr txBox="1"/>
          <p:nvPr/>
        </p:nvSpPr>
        <p:spPr>
          <a:xfrm rot="-5400000">
            <a:off x="554729" y="4499923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cxnSp>
        <p:nvCxnSpPr>
          <p:cNvPr id="972" name="Google Shape;972;p41"/>
          <p:cNvCxnSpPr/>
          <p:nvPr/>
        </p:nvCxnSpPr>
        <p:spPr>
          <a:xfrm rot="10800000">
            <a:off x="6751113" y="3246493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73" name="Google Shape;973;p41"/>
          <p:cNvCxnSpPr/>
          <p:nvPr/>
        </p:nvCxnSpPr>
        <p:spPr>
          <a:xfrm>
            <a:off x="6541997" y="6091937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74" name="Google Shape;974;p41"/>
          <p:cNvSpPr txBox="1"/>
          <p:nvPr/>
        </p:nvSpPr>
        <p:spPr>
          <a:xfrm>
            <a:off x="7785988" y="6163595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975" name="Google Shape;975;p41"/>
          <p:cNvSpPr txBox="1"/>
          <p:nvPr/>
        </p:nvSpPr>
        <p:spPr>
          <a:xfrm rot="-5400000">
            <a:off x="5431529" y="4494606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 rot="-1680100">
            <a:off x="5122104" y="35357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1"/>
          <p:cNvSpPr/>
          <p:nvPr/>
        </p:nvSpPr>
        <p:spPr>
          <a:xfrm rot="-1680100">
            <a:off x="5090741" y="39488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1"/>
          <p:cNvSpPr/>
          <p:nvPr/>
        </p:nvSpPr>
        <p:spPr>
          <a:xfrm rot="-1680100">
            <a:off x="4857192" y="374894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4776249" y="357369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1"/>
          <p:cNvSpPr/>
          <p:nvPr/>
        </p:nvSpPr>
        <p:spPr>
          <a:xfrm rot="-1680100">
            <a:off x="4684341" y="395040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1"/>
          <p:cNvSpPr/>
          <p:nvPr/>
        </p:nvSpPr>
        <p:spPr>
          <a:xfrm rot="-1680100">
            <a:off x="7592824" y="53796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1"/>
          <p:cNvSpPr/>
          <p:nvPr/>
        </p:nvSpPr>
        <p:spPr>
          <a:xfrm rot="-1680100">
            <a:off x="8925123" y="45604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1"/>
          <p:cNvSpPr/>
          <p:nvPr/>
        </p:nvSpPr>
        <p:spPr>
          <a:xfrm rot="-1680100">
            <a:off x="7840169" y="465083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1"/>
          <p:cNvSpPr/>
          <p:nvPr/>
        </p:nvSpPr>
        <p:spPr>
          <a:xfrm rot="-1680100">
            <a:off x="8893760" y="49736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1"/>
          <p:cNvSpPr/>
          <p:nvPr/>
        </p:nvSpPr>
        <p:spPr>
          <a:xfrm rot="-1680100">
            <a:off x="7737241" y="496544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1"/>
          <p:cNvSpPr/>
          <p:nvPr/>
        </p:nvSpPr>
        <p:spPr>
          <a:xfrm rot="-1680100">
            <a:off x="8660211" y="47736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1"/>
          <p:cNvSpPr/>
          <p:nvPr/>
        </p:nvSpPr>
        <p:spPr>
          <a:xfrm rot="-1680100">
            <a:off x="9103087" y="42502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1"/>
          <p:cNvSpPr/>
          <p:nvPr/>
        </p:nvSpPr>
        <p:spPr>
          <a:xfrm rot="-1680100">
            <a:off x="8709625" y="406173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1"/>
          <p:cNvSpPr/>
          <p:nvPr/>
        </p:nvSpPr>
        <p:spPr>
          <a:xfrm rot="-1680100">
            <a:off x="9310011" y="377211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41"/>
          <p:cNvSpPr/>
          <p:nvPr/>
        </p:nvSpPr>
        <p:spPr>
          <a:xfrm rot="-1680100">
            <a:off x="8278560" y="43594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1"/>
          <p:cNvSpPr/>
          <p:nvPr/>
        </p:nvSpPr>
        <p:spPr>
          <a:xfrm rot="-3719415">
            <a:off x="7941772" y="539678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41"/>
          <p:cNvSpPr/>
          <p:nvPr/>
        </p:nvSpPr>
        <p:spPr>
          <a:xfrm rot="-3719415">
            <a:off x="8118131" y="48831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1"/>
          <p:cNvSpPr/>
          <p:nvPr/>
        </p:nvSpPr>
        <p:spPr>
          <a:xfrm rot="-3719415">
            <a:off x="8043372" y="50960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1"/>
          <p:cNvSpPr/>
          <p:nvPr/>
        </p:nvSpPr>
        <p:spPr>
          <a:xfrm rot="-1680100">
            <a:off x="7170312" y="58016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41"/>
          <p:cNvSpPr/>
          <p:nvPr/>
        </p:nvSpPr>
        <p:spPr>
          <a:xfrm rot="-1680100">
            <a:off x="7656639" y="58105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1"/>
          <p:cNvSpPr/>
          <p:nvPr/>
        </p:nvSpPr>
        <p:spPr>
          <a:xfrm rot="-1680100">
            <a:off x="7439185" y="508966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1"/>
          <p:cNvSpPr/>
          <p:nvPr/>
        </p:nvSpPr>
        <p:spPr>
          <a:xfrm rot="-1680100">
            <a:off x="8193336" y="52009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41"/>
          <p:cNvSpPr/>
          <p:nvPr/>
        </p:nvSpPr>
        <p:spPr>
          <a:xfrm rot="-1680100">
            <a:off x="7008119" y="53874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41"/>
          <p:cNvSpPr/>
          <p:nvPr/>
        </p:nvSpPr>
        <p:spPr>
          <a:xfrm>
            <a:off x="7934584" y="43622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1"/>
          <p:cNvSpPr/>
          <p:nvPr/>
        </p:nvSpPr>
        <p:spPr>
          <a:xfrm>
            <a:off x="8579268" y="459844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1"/>
          <p:cNvSpPr/>
          <p:nvPr/>
        </p:nvSpPr>
        <p:spPr>
          <a:xfrm>
            <a:off x="8506244" y="38599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1"/>
          <p:cNvSpPr/>
          <p:nvPr/>
        </p:nvSpPr>
        <p:spPr>
          <a:xfrm>
            <a:off x="8559405" y="431945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1"/>
          <p:cNvSpPr/>
          <p:nvPr/>
        </p:nvSpPr>
        <p:spPr>
          <a:xfrm>
            <a:off x="7985845" y="392042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1"/>
          <p:cNvSpPr/>
          <p:nvPr/>
        </p:nvSpPr>
        <p:spPr>
          <a:xfrm rot="-1680100">
            <a:off x="8487360" y="49751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1"/>
          <p:cNvSpPr/>
          <p:nvPr/>
        </p:nvSpPr>
        <p:spPr>
          <a:xfrm rot="-1680100">
            <a:off x="9259561" y="33325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1"/>
          <p:cNvSpPr/>
          <p:nvPr/>
        </p:nvSpPr>
        <p:spPr>
          <a:xfrm rot="-1680100">
            <a:off x="9059369" y="393906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1"/>
          <p:cNvSpPr/>
          <p:nvPr/>
        </p:nvSpPr>
        <p:spPr>
          <a:xfrm rot="-1680100">
            <a:off x="9487396" y="41839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41"/>
          <p:cNvSpPr/>
          <p:nvPr/>
        </p:nvSpPr>
        <p:spPr>
          <a:xfrm rot="-1680100">
            <a:off x="10005132" y="34341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41"/>
          <p:cNvSpPr/>
          <p:nvPr/>
        </p:nvSpPr>
        <p:spPr>
          <a:xfrm rot="-1680100">
            <a:off x="9973769" y="38472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41"/>
          <p:cNvSpPr/>
          <p:nvPr/>
        </p:nvSpPr>
        <p:spPr>
          <a:xfrm rot="-1680100">
            <a:off x="9740220" y="364734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41"/>
          <p:cNvSpPr/>
          <p:nvPr/>
        </p:nvSpPr>
        <p:spPr>
          <a:xfrm>
            <a:off x="9659277" y="347209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41"/>
          <p:cNvSpPr/>
          <p:nvPr/>
        </p:nvSpPr>
        <p:spPr>
          <a:xfrm rot="-1680100">
            <a:off x="9567369" y="384880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5"/>
          <p:cNvCxnSpPr/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5"/>
          <p:cNvCxnSpPr/>
          <p:nvPr/>
        </p:nvCxnSpPr>
        <p:spPr>
          <a:xfrm rot="10800000">
            <a:off x="2549039" y="2676524"/>
            <a:ext cx="1" cy="335357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5"/>
          <p:cNvSpPr txBox="1"/>
          <p:nvPr/>
        </p:nvSpPr>
        <p:spPr>
          <a:xfrm>
            <a:off x="4688469" y="6215449"/>
            <a:ext cx="18098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Tumor Size 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35" name="Google Shape;13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1" y="2971801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268" y="303038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2923" y="33652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6095" y="3649364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012" y="32776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904" y="381926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460" y="369354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245" y="404140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238" y="4324463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5685" y="439620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010" y="4406649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5029" y="3089191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8757" y="4474195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Malignant (y = 1)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Benign (y = 0)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New point (y=0)</a:t>
            </a:r>
            <a:endParaRPr/>
          </a:p>
        </p:txBody>
      </p:sp>
      <p:cxnSp>
        <p:nvCxnSpPr>
          <p:cNvPr id="165" name="Google Shape;165;p5"/>
          <p:cNvCxnSpPr/>
          <p:nvPr/>
        </p:nvCxnSpPr>
        <p:spPr>
          <a:xfrm>
            <a:off x="3342106" y="2703382"/>
            <a:ext cx="2907450" cy="30591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5"/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5"/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5"/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y=0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y=1</a:t>
            </a:r>
            <a:endParaRPr/>
          </a:p>
        </p:txBody>
      </p:sp>
      <p:cxnSp>
        <p:nvCxnSpPr>
          <p:cNvPr id="170" name="Google Shape;170;p5"/>
          <p:cNvCxnSpPr/>
          <p:nvPr/>
        </p:nvCxnSpPr>
        <p:spPr>
          <a:xfrm rot="10800000" flipH="1">
            <a:off x="3715480" y="2440260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5"/>
          <p:cNvCxnSpPr/>
          <p:nvPr/>
        </p:nvCxnSpPr>
        <p:spPr>
          <a:xfrm rot="10800000" flipH="1">
            <a:off x="6170181" y="4933197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Labeled Data: Supervised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2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1018" name="Google Shape;1018;p42"/>
          <p:cNvSpPr txBox="1"/>
          <p:nvPr/>
        </p:nvSpPr>
        <p:spPr>
          <a:xfrm>
            <a:off x="508000" y="822484"/>
            <a:ext cx="11074400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endParaRPr/>
          </a:p>
        </p:txBody>
      </p:sp>
      <p:cxnSp>
        <p:nvCxnSpPr>
          <p:cNvPr id="1019" name="Google Shape;1019;p42"/>
          <p:cNvCxnSpPr/>
          <p:nvPr/>
        </p:nvCxnSpPr>
        <p:spPr>
          <a:xfrm rot="10800000">
            <a:off x="1874313" y="2423106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20" name="Google Shape;1020;p42"/>
          <p:cNvCxnSpPr/>
          <p:nvPr/>
        </p:nvCxnSpPr>
        <p:spPr>
          <a:xfrm>
            <a:off x="1665197" y="5268551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1" name="Google Shape;1021;p42"/>
          <p:cNvSpPr/>
          <p:nvPr/>
        </p:nvSpPr>
        <p:spPr>
          <a:xfrm rot="-1680100">
            <a:off x="2709796" y="46525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2"/>
          <p:cNvSpPr/>
          <p:nvPr/>
        </p:nvSpPr>
        <p:spPr>
          <a:xfrm rot="-1680100">
            <a:off x="4042095" y="38333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2"/>
          <p:cNvSpPr/>
          <p:nvPr/>
        </p:nvSpPr>
        <p:spPr>
          <a:xfrm rot="-1680100">
            <a:off x="2957141" y="392372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2"/>
          <p:cNvSpPr/>
          <p:nvPr/>
        </p:nvSpPr>
        <p:spPr>
          <a:xfrm rot="-1680100">
            <a:off x="4010732" y="424649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2"/>
          <p:cNvSpPr/>
          <p:nvPr/>
        </p:nvSpPr>
        <p:spPr>
          <a:xfrm rot="-1680100">
            <a:off x="2854213" y="423834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42"/>
          <p:cNvSpPr/>
          <p:nvPr/>
        </p:nvSpPr>
        <p:spPr>
          <a:xfrm rot="-1680100">
            <a:off x="3777183" y="40465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42"/>
          <p:cNvSpPr/>
          <p:nvPr/>
        </p:nvSpPr>
        <p:spPr>
          <a:xfrm rot="-1680100">
            <a:off x="4220059" y="352318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2"/>
          <p:cNvSpPr/>
          <p:nvPr/>
        </p:nvSpPr>
        <p:spPr>
          <a:xfrm rot="-1680100">
            <a:off x="3826597" y="333463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2"/>
          <p:cNvSpPr/>
          <p:nvPr/>
        </p:nvSpPr>
        <p:spPr>
          <a:xfrm rot="-1680100">
            <a:off x="4426983" y="30450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42"/>
          <p:cNvSpPr/>
          <p:nvPr/>
        </p:nvSpPr>
        <p:spPr>
          <a:xfrm rot="-1680100">
            <a:off x="3395532" y="36323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42"/>
          <p:cNvSpPr/>
          <p:nvPr/>
        </p:nvSpPr>
        <p:spPr>
          <a:xfrm rot="-3719415">
            <a:off x="3058744" y="466968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42"/>
          <p:cNvSpPr/>
          <p:nvPr/>
        </p:nvSpPr>
        <p:spPr>
          <a:xfrm rot="-3719415">
            <a:off x="3235103" y="41559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42"/>
          <p:cNvSpPr/>
          <p:nvPr/>
        </p:nvSpPr>
        <p:spPr>
          <a:xfrm rot="-3719415">
            <a:off x="3160344" y="43689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42"/>
          <p:cNvSpPr/>
          <p:nvPr/>
        </p:nvSpPr>
        <p:spPr>
          <a:xfrm rot="-1680100">
            <a:off x="2287284" y="50745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42"/>
          <p:cNvSpPr/>
          <p:nvPr/>
        </p:nvSpPr>
        <p:spPr>
          <a:xfrm rot="-1680100">
            <a:off x="2773611" y="50834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42"/>
          <p:cNvSpPr/>
          <p:nvPr/>
        </p:nvSpPr>
        <p:spPr>
          <a:xfrm rot="-1680100">
            <a:off x="2556157" y="43625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42"/>
          <p:cNvSpPr/>
          <p:nvPr/>
        </p:nvSpPr>
        <p:spPr>
          <a:xfrm rot="-1680100">
            <a:off x="3310308" y="44738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42"/>
          <p:cNvSpPr/>
          <p:nvPr/>
        </p:nvSpPr>
        <p:spPr>
          <a:xfrm rot="-1680100">
            <a:off x="2125091" y="46603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42"/>
          <p:cNvSpPr/>
          <p:nvPr/>
        </p:nvSpPr>
        <p:spPr>
          <a:xfrm>
            <a:off x="3051556" y="363517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2"/>
          <p:cNvSpPr/>
          <p:nvPr/>
        </p:nvSpPr>
        <p:spPr>
          <a:xfrm>
            <a:off x="3696240" y="38713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42"/>
          <p:cNvSpPr/>
          <p:nvPr/>
        </p:nvSpPr>
        <p:spPr>
          <a:xfrm>
            <a:off x="3623216" y="31327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42"/>
          <p:cNvSpPr/>
          <p:nvPr/>
        </p:nvSpPr>
        <p:spPr>
          <a:xfrm>
            <a:off x="3676377" y="3592352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42"/>
          <p:cNvSpPr/>
          <p:nvPr/>
        </p:nvSpPr>
        <p:spPr>
          <a:xfrm>
            <a:off x="3102817" y="319331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42"/>
          <p:cNvSpPr/>
          <p:nvPr/>
        </p:nvSpPr>
        <p:spPr>
          <a:xfrm rot="-1680100">
            <a:off x="3604332" y="424805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42"/>
          <p:cNvSpPr/>
          <p:nvPr/>
        </p:nvSpPr>
        <p:spPr>
          <a:xfrm rot="-1680100">
            <a:off x="4376533" y="26054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42"/>
          <p:cNvSpPr/>
          <p:nvPr/>
        </p:nvSpPr>
        <p:spPr>
          <a:xfrm rot="-1680100">
            <a:off x="4176341" y="321196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42"/>
          <p:cNvSpPr/>
          <p:nvPr/>
        </p:nvSpPr>
        <p:spPr>
          <a:xfrm rot="-1680100">
            <a:off x="4604368" y="34568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42"/>
          <p:cNvSpPr txBox="1"/>
          <p:nvPr/>
        </p:nvSpPr>
        <p:spPr>
          <a:xfrm>
            <a:off x="2964562" y="1394771"/>
            <a:ext cx="405520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Tumor Clustering</a:t>
            </a:r>
            <a:endParaRPr/>
          </a:p>
        </p:txBody>
      </p:sp>
      <p:sp>
        <p:nvSpPr>
          <p:cNvPr id="1049" name="Google Shape;1049;p42"/>
          <p:cNvSpPr txBox="1"/>
          <p:nvPr/>
        </p:nvSpPr>
        <p:spPr>
          <a:xfrm>
            <a:off x="2898916" y="5498397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A</a:t>
            </a:r>
            <a:endParaRPr/>
          </a:p>
        </p:txBody>
      </p:sp>
      <p:sp>
        <p:nvSpPr>
          <p:cNvPr id="1050" name="Google Shape;1050;p42"/>
          <p:cNvSpPr txBox="1"/>
          <p:nvPr/>
        </p:nvSpPr>
        <p:spPr>
          <a:xfrm rot="-5400000">
            <a:off x="554729" y="3671219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cxnSp>
        <p:nvCxnSpPr>
          <p:cNvPr id="1051" name="Google Shape;1051;p42"/>
          <p:cNvCxnSpPr/>
          <p:nvPr/>
        </p:nvCxnSpPr>
        <p:spPr>
          <a:xfrm rot="10800000">
            <a:off x="6751113" y="2417789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52" name="Google Shape;1052;p42"/>
          <p:cNvCxnSpPr/>
          <p:nvPr/>
        </p:nvCxnSpPr>
        <p:spPr>
          <a:xfrm>
            <a:off x="6541997" y="5263233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53" name="Google Shape;1053;p42"/>
          <p:cNvSpPr txBox="1"/>
          <p:nvPr/>
        </p:nvSpPr>
        <p:spPr>
          <a:xfrm>
            <a:off x="7716466" y="5381597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1054" name="Google Shape;1054;p42"/>
          <p:cNvSpPr txBox="1"/>
          <p:nvPr/>
        </p:nvSpPr>
        <p:spPr>
          <a:xfrm rot="-5400000">
            <a:off x="5431529" y="3665902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1055" name="Google Shape;1055;p42"/>
          <p:cNvSpPr/>
          <p:nvPr/>
        </p:nvSpPr>
        <p:spPr>
          <a:xfrm rot="-1680100">
            <a:off x="5122104" y="27070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42"/>
          <p:cNvSpPr/>
          <p:nvPr/>
        </p:nvSpPr>
        <p:spPr>
          <a:xfrm rot="-1680100">
            <a:off x="5090741" y="312013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42"/>
          <p:cNvSpPr/>
          <p:nvPr/>
        </p:nvSpPr>
        <p:spPr>
          <a:xfrm rot="-1680100">
            <a:off x="4857192" y="292023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4776249" y="27449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2"/>
          <p:cNvSpPr/>
          <p:nvPr/>
        </p:nvSpPr>
        <p:spPr>
          <a:xfrm rot="-1680100">
            <a:off x="4684341" y="31217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2"/>
          <p:cNvSpPr/>
          <p:nvPr/>
        </p:nvSpPr>
        <p:spPr>
          <a:xfrm rot="-1680100">
            <a:off x="7592824" y="45509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42"/>
          <p:cNvSpPr/>
          <p:nvPr/>
        </p:nvSpPr>
        <p:spPr>
          <a:xfrm rot="-1680100">
            <a:off x="8925123" y="37317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42"/>
          <p:cNvSpPr/>
          <p:nvPr/>
        </p:nvSpPr>
        <p:spPr>
          <a:xfrm rot="-1680100">
            <a:off x="7840169" y="382212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42"/>
          <p:cNvSpPr/>
          <p:nvPr/>
        </p:nvSpPr>
        <p:spPr>
          <a:xfrm rot="-1680100">
            <a:off x="8893760" y="414489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42"/>
          <p:cNvSpPr/>
          <p:nvPr/>
        </p:nvSpPr>
        <p:spPr>
          <a:xfrm rot="-1680100">
            <a:off x="7737241" y="413674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42"/>
          <p:cNvSpPr/>
          <p:nvPr/>
        </p:nvSpPr>
        <p:spPr>
          <a:xfrm rot="-1680100">
            <a:off x="8660211" y="39449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42"/>
          <p:cNvSpPr/>
          <p:nvPr/>
        </p:nvSpPr>
        <p:spPr>
          <a:xfrm rot="-1680100">
            <a:off x="9103087" y="342158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42"/>
          <p:cNvSpPr/>
          <p:nvPr/>
        </p:nvSpPr>
        <p:spPr>
          <a:xfrm rot="-1680100">
            <a:off x="8709625" y="323303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42"/>
          <p:cNvSpPr/>
          <p:nvPr/>
        </p:nvSpPr>
        <p:spPr>
          <a:xfrm rot="-1680100">
            <a:off x="9310011" y="29434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42"/>
          <p:cNvSpPr/>
          <p:nvPr/>
        </p:nvSpPr>
        <p:spPr>
          <a:xfrm rot="-1680100">
            <a:off x="8278560" y="35307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42"/>
          <p:cNvSpPr/>
          <p:nvPr/>
        </p:nvSpPr>
        <p:spPr>
          <a:xfrm rot="-3719415">
            <a:off x="7941772" y="456808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42"/>
          <p:cNvSpPr/>
          <p:nvPr/>
        </p:nvSpPr>
        <p:spPr>
          <a:xfrm rot="-3719415">
            <a:off x="8118131" y="40543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42"/>
          <p:cNvSpPr/>
          <p:nvPr/>
        </p:nvSpPr>
        <p:spPr>
          <a:xfrm rot="-3719415">
            <a:off x="8043372" y="42673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42"/>
          <p:cNvSpPr/>
          <p:nvPr/>
        </p:nvSpPr>
        <p:spPr>
          <a:xfrm rot="-1680100">
            <a:off x="7170312" y="49729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42"/>
          <p:cNvSpPr/>
          <p:nvPr/>
        </p:nvSpPr>
        <p:spPr>
          <a:xfrm rot="-1680100">
            <a:off x="7656639" y="49818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42"/>
          <p:cNvSpPr/>
          <p:nvPr/>
        </p:nvSpPr>
        <p:spPr>
          <a:xfrm rot="-1680100">
            <a:off x="7439185" y="42609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42"/>
          <p:cNvSpPr/>
          <p:nvPr/>
        </p:nvSpPr>
        <p:spPr>
          <a:xfrm rot="-1680100">
            <a:off x="8193336" y="43722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42"/>
          <p:cNvSpPr/>
          <p:nvPr/>
        </p:nvSpPr>
        <p:spPr>
          <a:xfrm rot="-1680100">
            <a:off x="7008119" y="45587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7934584" y="353357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8579268" y="37697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8506244" y="30311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8559405" y="3490752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7985845" y="309171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42"/>
          <p:cNvSpPr/>
          <p:nvPr/>
        </p:nvSpPr>
        <p:spPr>
          <a:xfrm rot="-1680100">
            <a:off x="8487360" y="414645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42"/>
          <p:cNvSpPr/>
          <p:nvPr/>
        </p:nvSpPr>
        <p:spPr>
          <a:xfrm rot="-1680100">
            <a:off x="9259561" y="25038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42"/>
          <p:cNvSpPr/>
          <p:nvPr/>
        </p:nvSpPr>
        <p:spPr>
          <a:xfrm rot="-1680100">
            <a:off x="9059369" y="311036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42"/>
          <p:cNvSpPr/>
          <p:nvPr/>
        </p:nvSpPr>
        <p:spPr>
          <a:xfrm rot="-1680100">
            <a:off x="9487396" y="33552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42"/>
          <p:cNvSpPr/>
          <p:nvPr/>
        </p:nvSpPr>
        <p:spPr>
          <a:xfrm rot="-1680100">
            <a:off x="10005132" y="26054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42"/>
          <p:cNvSpPr/>
          <p:nvPr/>
        </p:nvSpPr>
        <p:spPr>
          <a:xfrm rot="-1680100">
            <a:off x="9973769" y="301853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42"/>
          <p:cNvSpPr/>
          <p:nvPr/>
        </p:nvSpPr>
        <p:spPr>
          <a:xfrm rot="-1680100">
            <a:off x="9740220" y="281863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9659277" y="26433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42"/>
          <p:cNvSpPr/>
          <p:nvPr/>
        </p:nvSpPr>
        <p:spPr>
          <a:xfrm rot="-1680100">
            <a:off x="9567369" y="30201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42"/>
          <p:cNvSpPr txBox="1"/>
          <p:nvPr/>
        </p:nvSpPr>
        <p:spPr>
          <a:xfrm>
            <a:off x="958114" y="6056719"/>
            <a:ext cx="46373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types of tumors: normal, breast, lung</a:t>
            </a:r>
            <a:endParaRPr/>
          </a:p>
        </p:txBody>
      </p:sp>
      <p:sp>
        <p:nvSpPr>
          <p:cNvPr id="1093" name="Google Shape;1093;p42"/>
          <p:cNvSpPr txBox="1"/>
          <p:nvPr/>
        </p:nvSpPr>
        <p:spPr>
          <a:xfrm>
            <a:off x="6094734" y="5993131"/>
            <a:ext cx="596785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types of tumors: normal, breast, lung, pancreatic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learning: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733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		</a:t>
            </a:r>
            <a:endParaRPr/>
          </a:p>
        </p:txBody>
      </p:sp>
      <p:cxnSp>
        <p:nvCxnSpPr>
          <p:cNvPr id="224" name="Google Shape;224;p8"/>
          <p:cNvCxnSpPr/>
          <p:nvPr/>
        </p:nvCxnSpPr>
        <p:spPr>
          <a:xfrm rot="10800000">
            <a:off x="4109192" y="1303833"/>
            <a:ext cx="14752" cy="369782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5" name="Google Shape;225;p8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1635" y="5001658"/>
            <a:ext cx="3048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3519" y="5818703"/>
            <a:ext cx="3667760" cy="38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611785" y="315812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219593" y="335744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337062" y="400016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4620594" y="37125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978401" y="431292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6351914" y="25085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6919561" y="257166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669798" y="176718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315201" y="20965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6285373" y="19670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8581903" y="5528781"/>
            <a:ext cx="35107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clustering can be applied?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49241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311" name="Google Shape;31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Finding structures in feature space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is clustering algorithms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Group data points into groups/clusters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Iterative algorithm: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Select/update cluster centers (Centroid)</a:t>
            </a:r>
            <a:endParaRPr/>
          </a:p>
          <a:p>
            <a:pPr marL="114300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Assign data points to cluster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1631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2D unlabeled feature space</a:t>
            </a:r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1228726"/>
            <a:ext cx="8890523" cy="526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1602</Words>
  <Application>Microsoft Office PowerPoint</Application>
  <PresentationFormat>Widescreen</PresentationFormat>
  <Paragraphs>309</Paragraphs>
  <Slides>40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Office Theme</vt:lpstr>
      <vt:lpstr>AIM-AHEAD Introductory Courses in AI/ML Concepts</vt:lpstr>
      <vt:lpstr>Unsupervised Learning </vt:lpstr>
      <vt:lpstr>Example: Labeled Data</vt:lpstr>
      <vt:lpstr>Labeled Data: Supervised Learning</vt:lpstr>
      <vt:lpstr>PowerPoint Presentation</vt:lpstr>
      <vt:lpstr>AIM-AHEAD Introductory Courses in AI/ML Concepts</vt:lpstr>
      <vt:lpstr>K-means Algorithm</vt:lpstr>
      <vt:lpstr>K-means</vt:lpstr>
      <vt:lpstr>2D unlabeled feature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Visualization</vt:lpstr>
      <vt:lpstr>K-means Algorithm</vt:lpstr>
      <vt:lpstr>PowerPoint Presentation</vt:lpstr>
      <vt:lpstr>PowerPoint Presentation</vt:lpstr>
      <vt:lpstr>AIM-AHEAD Introductory Courses in AI/ML Concepts</vt:lpstr>
      <vt:lpstr>Clustering Optimization Objective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Samir</dc:creator>
  <cp:lastModifiedBy>Matthew D. McCoy</cp:lastModifiedBy>
  <cp:revision>11</cp:revision>
  <dcterms:created xsi:type="dcterms:W3CDTF">2022-03-17T00:51:57Z</dcterms:created>
  <dcterms:modified xsi:type="dcterms:W3CDTF">2023-06-30T21:56:27Z</dcterms:modified>
</cp:coreProperties>
</file>