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027" r:id="rId3"/>
    <p:sldId id="2029" r:id="rId4"/>
    <p:sldId id="2028" r:id="rId5"/>
    <p:sldId id="2030" r:id="rId6"/>
    <p:sldId id="2031" r:id="rId7"/>
    <p:sldId id="2032" r:id="rId8"/>
    <p:sldId id="2033" r:id="rId9"/>
    <p:sldId id="2034" r:id="rId10"/>
    <p:sldId id="2035" r:id="rId11"/>
    <p:sldId id="20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171-CC2E-81FD-4B91-15304795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161C5-3B3C-79C8-C041-898584A95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22027-250C-4DBE-23C0-1D2AF9C3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46CC-66BA-F3FA-DC0E-008A36FD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EF831-666D-5BDB-EB2C-FC8AE80A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3B5A-BFDC-33A0-AF48-7C3D690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98FFD-572A-16C6-6B99-D54BE6C2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1A824-C010-5607-9439-417014F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7127-EB07-935D-5799-8DA03F87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719E-1452-35FC-EE31-2F6ED873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BBD19-076B-D1DC-C8D8-311280D31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38259-B67B-62C2-F7CD-9894CCCB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66E0-28E9-EFAE-954E-327A73AA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F6529-300E-B0CF-8290-A9AAAD60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0737-A6CA-5EA9-5F95-DEB921E7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F549-AFF8-12DA-CDEA-ADAA8C63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C63B-9370-DD6E-B4A2-106CA8D1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E0D9-A865-1DF3-EA03-46CB4F97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8115A-3D27-335F-63E1-DF9C129B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E531-D4E9-2737-4F5E-2F4426B4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1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E5B3-103B-76A3-3DF2-948F6EA2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5EA4-A0A3-E017-A9CA-3046C5E57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25A8-3607-6060-2B52-A4B93959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AA68-1ED7-EB06-1C54-6A3E6E02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AA62-FE32-C7D5-27E1-7F3A4AA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4F86-B7E5-9F30-0A8E-83F15B68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CD50-DB4C-DE95-EB11-5F3C0155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64885-8E69-6C8A-0D63-7D3A5C20D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6D392-5AA1-C60A-AEE5-8E928AAE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291C1-FD8F-DE4A-7666-BA823C0F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D46A-6056-652A-6C59-F07466D0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DF9-8FEB-3046-81EA-6961B03F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EADF0-DE80-94B1-9581-89E8FB1F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2BF92-6A9E-5E8C-044A-84C014E41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2C790-F9F4-E40F-3419-7E42B5413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DB71D-3D32-11AA-1396-D7B057FF3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AB2B4-419B-7A27-2A6F-C7A4D6D1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B36F9-5A6E-D1D4-CBD2-0DFCC1FC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51065-A60F-9841-4E7C-B9E78238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0A8E-330C-DDBC-4515-65F42C04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DD4F7-8181-032B-B8A0-EE89E983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E990B-A7B9-1368-7B63-986B0238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3BFF4-0DF6-6F72-DE56-FD280CA7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F44BF-F7D5-E97F-ABE4-2556875B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76B40-0D9F-573F-37C7-744920FF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E29F7-8685-0DFA-B8D5-240C37D6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B5A9-4B4B-7482-B557-4B14F7AA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E3B1-A79F-74B5-F6BC-E5A6CE019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4372E-0B33-8A7F-6F1F-F06A4FD4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15081-DA52-B00C-79D6-4C897747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C530-20AF-9319-623B-41C0546F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87C2C-87C3-173A-9FF3-605F3E7F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D0D0-9C68-4CCC-5C51-ECDC2915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CCED0-5CDA-A332-A62A-E4913B05C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092D9-317A-8209-A78F-AD0262D2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E19A3-7E7E-449B-5BFC-C9641A9F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2C291-A777-A8CA-82A1-521B6B03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FCA3-9FC2-3EAF-092D-C9950858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3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9DA5E-7DBD-75A6-CF8F-26F9B010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43050-CC1E-F4E5-2BE0-47FE4055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284F0-C0FA-50C3-7909-577C0812F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B1EA-E5E8-4B50-BADB-0D62A2AA0F05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B3590-C284-536E-6C5F-8564B5DFC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70A4-1B03-141E-148F-9A42CD740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EE4B-EAC1-495C-8AA0-BE6461EC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0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HIDS-506: </a:t>
            </a:r>
            <a:br>
              <a:rPr lang="en-US" dirty="0"/>
            </a:br>
            <a:r>
              <a:rPr lang="en-US" dirty="0"/>
              <a:t>AI for Health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63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 Selection and Evaluation, Hyperparameter tuning,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Samir Gupta,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6AEA-584B-724C-AF80-5F7C06E9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6063" cy="792163"/>
          </a:xfrm>
        </p:spPr>
        <p:txBody>
          <a:bodyPr>
            <a:normAutofit/>
          </a:bodyPr>
          <a:lstStyle/>
          <a:p>
            <a:r>
              <a:rPr lang="en-US" sz="3600" dirty="0"/>
              <a:t>Example: 5 fold cross validation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557E7C-AE43-5844-BA39-4D62B0D7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1157288"/>
            <a:ext cx="9571037" cy="551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9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F552-8400-594A-961E-5EB2D8E0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rmAutofit/>
          </a:bodyPr>
          <a:lstStyle/>
          <a:p>
            <a:r>
              <a:rPr lang="en-US" sz="3600" dirty="0"/>
              <a:t>Typical Workflow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A1AA74-C0FE-714A-B792-8364B89F8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1691515"/>
            <a:ext cx="9144001" cy="48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26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Model Selection and Hyperparameter tuning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39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8920" cy="835025"/>
          </a:xfrm>
        </p:spPr>
        <p:txBody>
          <a:bodyPr>
            <a:normAutofit/>
          </a:bodyPr>
          <a:lstStyle/>
          <a:p>
            <a:r>
              <a:rPr lang="en-US" sz="3600" dirty="0"/>
              <a:t>Best model and hyperparameters to deploy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>
            <a:normAutofit/>
          </a:bodyPr>
          <a:lstStyle/>
          <a:p>
            <a:r>
              <a:rPr lang="en-US" sz="2600" dirty="0"/>
              <a:t>Given a training, test dataset and a classification task, you will need to select:</a:t>
            </a:r>
          </a:p>
          <a:p>
            <a:endParaRPr lang="en-US" sz="2600" dirty="0"/>
          </a:p>
          <a:p>
            <a:pPr lvl="1"/>
            <a:r>
              <a:rPr lang="en-US" sz="2200" dirty="0"/>
              <a:t>The best model (Logistic regression, Support Vector Machines, Random Forest etc.)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Best hyperparameters for each model</a:t>
            </a:r>
            <a:br>
              <a:rPr lang="en-US" sz="2200" dirty="0"/>
            </a:br>
            <a:endParaRPr lang="en-US" sz="2200" dirty="0"/>
          </a:p>
          <a:p>
            <a:pPr lvl="2"/>
            <a:r>
              <a:rPr lang="en-US" sz="2200" i="1" dirty="0"/>
              <a:t>What are the different hyperparameters that we learned?</a:t>
            </a:r>
            <a:br>
              <a:rPr lang="en-US" sz="2200" i="1" dirty="0"/>
            </a:br>
            <a:endParaRPr lang="en-US" sz="2200" i="1" dirty="0"/>
          </a:p>
          <a:p>
            <a:pPr lvl="3"/>
            <a:r>
              <a:rPr lang="en-US" sz="2000" b="1" i="1" dirty="0"/>
              <a:t>Learning rate : </a:t>
            </a:r>
            <a:r>
              <a:rPr lang="en-US" sz="2000" i="1" dirty="0"/>
              <a:t>for gradient descent convergence</a:t>
            </a:r>
          </a:p>
          <a:p>
            <a:pPr lvl="3"/>
            <a:r>
              <a:rPr lang="en-US" sz="2000" b="1" i="1" dirty="0"/>
              <a:t>Regularization:</a:t>
            </a:r>
            <a:r>
              <a:rPr lang="en-US" sz="2000" i="1" dirty="0"/>
              <a:t> for model complexity</a:t>
            </a:r>
          </a:p>
          <a:p>
            <a:pPr lvl="3"/>
            <a:r>
              <a:rPr lang="en-US" sz="2000" b="1" i="1" dirty="0"/>
              <a:t>Polynomial degree: </a:t>
            </a:r>
            <a:r>
              <a:rPr lang="en-US" sz="2000" i="1" dirty="0"/>
              <a:t>for feature crosses</a:t>
            </a:r>
          </a:p>
        </p:txBody>
      </p:sp>
    </p:spTree>
    <p:extLst>
      <p:ext uri="{BB962C8B-B14F-4D97-AF65-F5344CB8AC3E}">
        <p14:creationId xmlns:p14="http://schemas.microsoft.com/office/powerpoint/2010/main" val="11403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DC12-12F1-4540-BC30-DA14D48A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dirty="0"/>
              <a:t>Best model and hyperparameters to deploy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9CD517-B814-A044-ACEA-522A1B45C0F1}"/>
              </a:ext>
            </a:extLst>
          </p:cNvPr>
          <p:cNvSpPr/>
          <p:nvPr/>
        </p:nvSpPr>
        <p:spPr>
          <a:xfrm>
            <a:off x="838200" y="1143000"/>
            <a:ext cx="10515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best model (Logistic regression, Support Vector Machines, Random Forest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Best hyperparameters for each model</a:t>
            </a:r>
            <a:br>
              <a:rPr lang="en-US" sz="2400" dirty="0"/>
            </a:b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Learning rate : </a:t>
            </a:r>
            <a:r>
              <a:rPr lang="en-US" sz="2400" i="1" dirty="0"/>
              <a:t> </a:t>
            </a:r>
            <a:r>
              <a:rPr lang="en-US" sz="2400" i="1" dirty="0">
                <a:latin typeface="Symbol" pitchFamily="2" charset="2"/>
              </a:rPr>
              <a:t>a </a:t>
            </a:r>
            <a:r>
              <a:rPr lang="en-US" sz="2400" i="1" dirty="0"/>
              <a:t>= 0.01, 0.05, 0.1, 1, 10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Regularization: </a:t>
            </a:r>
            <a:r>
              <a:rPr lang="en-US" sz="2400" i="1" dirty="0"/>
              <a:t>L1 or L2, </a:t>
            </a:r>
            <a:r>
              <a:rPr lang="en-US" sz="2400" i="1" dirty="0">
                <a:latin typeface="Symbol" pitchFamily="2" charset="2"/>
              </a:rPr>
              <a:t>l </a:t>
            </a:r>
            <a:r>
              <a:rPr lang="en-US" sz="2400" i="1" dirty="0"/>
              <a:t>value = 0.001, 0.05, 0.1, 1, 5, 10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Polynomial degree: </a:t>
            </a:r>
            <a:r>
              <a:rPr lang="en-US" sz="2400" i="1" dirty="0"/>
              <a:t>degree = 2, 3 , 4 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Suppose </a:t>
            </a:r>
            <a:r>
              <a:rPr lang="en-US" sz="2400" dirty="0">
                <a:solidFill>
                  <a:srgbClr val="0070C0"/>
                </a:solidFill>
              </a:rPr>
              <a:t>Logistic regression </a:t>
            </a:r>
            <a:r>
              <a:rPr lang="en-US" sz="2400" dirty="0"/>
              <a:t>is the best model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70C0"/>
                </a:solidFill>
                <a:latin typeface="Symbol" pitchFamily="2" charset="2"/>
              </a:rPr>
              <a:t>a </a:t>
            </a:r>
            <a:r>
              <a:rPr lang="en-US" sz="2400" i="1" dirty="0">
                <a:solidFill>
                  <a:srgbClr val="0070C0"/>
                </a:solidFill>
              </a:rPr>
              <a:t>= 0.01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L2, </a:t>
            </a:r>
            <a:r>
              <a:rPr lang="en-US" sz="2400" i="1" dirty="0">
                <a:solidFill>
                  <a:srgbClr val="0070C0"/>
                </a:solidFill>
                <a:latin typeface="Symbol" pitchFamily="2" charset="2"/>
              </a:rPr>
              <a:t>l </a:t>
            </a:r>
            <a:r>
              <a:rPr lang="en-US" sz="2400" i="1" dirty="0">
                <a:solidFill>
                  <a:srgbClr val="0070C0"/>
                </a:solidFill>
              </a:rPr>
              <a:t>value = 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degree = 3</a:t>
            </a:r>
            <a:br>
              <a:rPr lang="en-US" sz="2400" i="1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i="1" dirty="0"/>
              <a:t>How do we select which model and set of parameters is the best?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2879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8920" cy="835025"/>
          </a:xfrm>
        </p:spPr>
        <p:txBody>
          <a:bodyPr>
            <a:normAutofit/>
          </a:bodyPr>
          <a:lstStyle/>
          <a:p>
            <a:r>
              <a:rPr lang="en-US" sz="3600" dirty="0"/>
              <a:t>Model selection and Hyperparameter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0170"/>
            <a:ext cx="10563225" cy="1462932"/>
          </a:xfrm>
        </p:spPr>
        <p:txBody>
          <a:bodyPr>
            <a:normAutofit/>
          </a:bodyPr>
          <a:lstStyle/>
          <a:p>
            <a:r>
              <a:rPr lang="en-US" sz="2600" dirty="0"/>
              <a:t>Fit all possible combinations on training set</a:t>
            </a:r>
          </a:p>
          <a:p>
            <a:r>
              <a:rPr lang="en-US" sz="2600" dirty="0"/>
              <a:t>Return the best combination (model, parameter), which has the best result on the test set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9340-1406-3E4D-9891-BDFD502240F4}"/>
              </a:ext>
            </a:extLst>
          </p:cNvPr>
          <p:cNvSpPr txBox="1"/>
          <p:nvPr/>
        </p:nvSpPr>
        <p:spPr>
          <a:xfrm>
            <a:off x="1142999" y="5859780"/>
            <a:ext cx="415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Possible Issue?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B5310-5D8D-2046-ACAB-81AB83DB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6" y="2823102"/>
            <a:ext cx="7762876" cy="35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8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1763" cy="48412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Issue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4558333"/>
            <a:ext cx="11063285" cy="1861269"/>
          </a:xfrm>
        </p:spPr>
        <p:txBody>
          <a:bodyPr>
            <a:normAutofit fontScale="92500"/>
          </a:bodyPr>
          <a:lstStyle/>
          <a:p>
            <a:r>
              <a:rPr lang="en-US" dirty="0"/>
              <a:t>"Tweak model” =&gt; selecting best hyperparameters (learning rate) or some processing: removing features</a:t>
            </a:r>
          </a:p>
          <a:p>
            <a:endParaRPr lang="en-US" sz="2600" dirty="0"/>
          </a:p>
          <a:p>
            <a:r>
              <a:rPr lang="en-US" dirty="0"/>
              <a:t>At the end of this workflow, you pick the </a:t>
            </a:r>
            <a:r>
              <a:rPr lang="en-US" dirty="0">
                <a:solidFill>
                  <a:srgbClr val="0070C0"/>
                </a:solidFill>
              </a:rPr>
              <a:t>model that does best on the </a:t>
            </a:r>
            <a:r>
              <a:rPr lang="en-US" i="1" dirty="0">
                <a:solidFill>
                  <a:srgbClr val="0070C0"/>
                </a:solidFill>
              </a:rPr>
              <a:t>test set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en-US" sz="2600" dirty="0">
              <a:solidFill>
                <a:srgbClr val="0070C0"/>
              </a:solidFill>
            </a:endParaRPr>
          </a:p>
          <a:p>
            <a:endParaRPr lang="en-US" sz="2600" dirty="0">
              <a:solidFill>
                <a:srgbClr val="0070C0"/>
              </a:solidFill>
            </a:endParaRPr>
          </a:p>
          <a:p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B5310-5D8D-2046-ACAB-81AB83DB2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1" y="961833"/>
            <a:ext cx="7762876" cy="35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1763" cy="48412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Solution: Another partition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57" y="1129334"/>
            <a:ext cx="11063285" cy="1861270"/>
          </a:xfrm>
        </p:spPr>
        <p:txBody>
          <a:bodyPr>
            <a:normAutofit/>
          </a:bodyPr>
          <a:lstStyle/>
          <a:p>
            <a:r>
              <a:rPr lang="en-US" sz="2400" dirty="0"/>
              <a:t>This is fine, but test set is generally not used to tweak the model</a:t>
            </a:r>
          </a:p>
          <a:p>
            <a:endParaRPr lang="en-US" sz="2400" dirty="0"/>
          </a:p>
          <a:p>
            <a:r>
              <a:rPr lang="en-US" sz="2400" dirty="0"/>
              <a:t> General advice: Need fewer exposures to the test set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Solution: Another partition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AD367-240D-C049-B024-C93B9A7B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980719"/>
            <a:ext cx="11137900" cy="15875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3949766-CAF2-0E46-BD45-80B50968C831}"/>
              </a:ext>
            </a:extLst>
          </p:cNvPr>
          <p:cNvSpPr txBox="1">
            <a:spLocks/>
          </p:cNvSpPr>
          <p:nvPr/>
        </p:nvSpPr>
        <p:spPr>
          <a:xfrm>
            <a:off x="642938" y="4558333"/>
            <a:ext cx="11063285" cy="186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Evaluate and tweak using results on the </a:t>
            </a:r>
            <a:r>
              <a:rPr lang="en-US" sz="2600" dirty="0">
                <a:solidFill>
                  <a:srgbClr val="0070C0"/>
                </a:solidFill>
              </a:rPr>
              <a:t>Validation set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/>
              <a:t>Confirm results on test set and deploy model</a:t>
            </a:r>
          </a:p>
        </p:txBody>
      </p:sp>
    </p:spTree>
    <p:extLst>
      <p:ext uri="{BB962C8B-B14F-4D97-AF65-F5344CB8AC3E}">
        <p14:creationId xmlns:p14="http://schemas.microsoft.com/office/powerpoint/2010/main" val="25787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1763" cy="48412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Improved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7C78E-3742-ED43-BA5F-C7B8DD24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071562"/>
            <a:ext cx="11383618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0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6AEA-584B-724C-AF80-5F7C06E9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6063" cy="792163"/>
          </a:xfrm>
        </p:spPr>
        <p:txBody>
          <a:bodyPr>
            <a:normAutofit/>
          </a:bodyPr>
          <a:lstStyle/>
          <a:p>
            <a:r>
              <a:rPr lang="en-US" sz="3600" dirty="0"/>
              <a:t>Validation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DD20-B4F0-E540-BE21-176D9796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/>
          <a:lstStyle/>
          <a:p>
            <a:r>
              <a:rPr lang="en-US" i="1" dirty="0"/>
              <a:t>Is a random X % (say 20%) of the dataset as </a:t>
            </a:r>
            <a:r>
              <a:rPr lang="en-US" i="1" dirty="0">
                <a:solidFill>
                  <a:srgbClr val="0070C0"/>
                </a:solidFill>
              </a:rPr>
              <a:t>Validation</a:t>
            </a:r>
            <a:r>
              <a:rPr lang="en-US" i="1" dirty="0"/>
              <a:t> enough to evaluate and pick models?</a:t>
            </a:r>
          </a:p>
          <a:p>
            <a:endParaRPr lang="en-US" i="1" dirty="0"/>
          </a:p>
          <a:p>
            <a:r>
              <a:rPr lang="en-US" dirty="0"/>
              <a:t>If your dataset is </a:t>
            </a:r>
            <a:r>
              <a:rPr lang="en-US" b="1" dirty="0"/>
              <a:t>small</a:t>
            </a:r>
            <a:r>
              <a:rPr lang="en-US" dirty="0"/>
              <a:t>, this might </a:t>
            </a:r>
            <a:r>
              <a:rPr lang="en-US" b="1" dirty="0"/>
              <a:t>not be sufficient </a:t>
            </a:r>
            <a:r>
              <a:rPr lang="en-US" dirty="0"/>
              <a:t>to properly evaluate your models and parameters</a:t>
            </a:r>
          </a:p>
          <a:p>
            <a:endParaRPr lang="en-US" dirty="0"/>
          </a:p>
          <a:p>
            <a:r>
              <a:rPr lang="en-US" dirty="0"/>
              <a:t>Solution: k-fold cross-validation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Split</a:t>
            </a:r>
            <a:r>
              <a:rPr lang="en-US" dirty="0"/>
              <a:t> your dataset randomly into k groups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Train</a:t>
            </a:r>
            <a:r>
              <a:rPr lang="en-US" dirty="0"/>
              <a:t> on k-1 groups and validate on the remaining 1 group</a:t>
            </a:r>
          </a:p>
          <a:p>
            <a:pPr lvl="1"/>
            <a:r>
              <a:rPr lang="en-US" dirty="0"/>
              <a:t>Do this </a:t>
            </a:r>
            <a:r>
              <a:rPr lang="en-US" dirty="0">
                <a:solidFill>
                  <a:srgbClr val="0070C0"/>
                </a:solidFill>
              </a:rPr>
              <a:t>k times </a:t>
            </a:r>
            <a:r>
              <a:rPr lang="en-US" dirty="0"/>
              <a:t>(n= number of samples)</a:t>
            </a:r>
          </a:p>
          <a:p>
            <a:pPr lvl="1"/>
            <a:r>
              <a:rPr lang="en-US" dirty="0"/>
              <a:t>Return </a:t>
            </a:r>
            <a:r>
              <a:rPr lang="en-US" dirty="0">
                <a:solidFill>
                  <a:srgbClr val="0070C0"/>
                </a:solidFill>
              </a:rPr>
              <a:t>mean metric across the k iterations</a:t>
            </a:r>
          </a:p>
        </p:txBody>
      </p:sp>
    </p:spTree>
    <p:extLst>
      <p:ext uri="{BB962C8B-B14F-4D97-AF65-F5344CB8AC3E}">
        <p14:creationId xmlns:p14="http://schemas.microsoft.com/office/powerpoint/2010/main" val="9713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419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HIDS-506:  AI for Health Applications</vt:lpstr>
      <vt:lpstr>Model Selection and Hyperparameter tuning</vt:lpstr>
      <vt:lpstr>Best model and hyperparameters to deploy</vt:lpstr>
      <vt:lpstr>Best model and hyperparameters to deploy</vt:lpstr>
      <vt:lpstr>Model selection and Hyperparameter tuning</vt:lpstr>
      <vt:lpstr>Issue</vt:lpstr>
      <vt:lpstr>Solution: Another partition</vt:lpstr>
      <vt:lpstr>Improved Workflow</vt:lpstr>
      <vt:lpstr>Validation set</vt:lpstr>
      <vt:lpstr>Example: 5 fold cross validation</vt:lpstr>
      <vt:lpstr>Typical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HIDS-506:  AI for Health Applications</dc:title>
  <dc:creator>Samir</dc:creator>
  <cp:lastModifiedBy>Samir</cp:lastModifiedBy>
  <cp:revision>1</cp:revision>
  <dcterms:created xsi:type="dcterms:W3CDTF">2023-06-13T06:13:12Z</dcterms:created>
  <dcterms:modified xsi:type="dcterms:W3CDTF">2023-06-13T06:21:03Z</dcterms:modified>
</cp:coreProperties>
</file>