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3"/>
  </p:handoutMasterIdLst>
  <p:sldIdLst>
    <p:sldId id="256" r:id="rId2"/>
  </p:sldIdLst>
  <p:sldSz cx="36576000" cy="27432000"/>
  <p:notesSz cx="9363075" cy="7077075"/>
  <p:defaultTextStyle>
    <a:defPPr>
      <a:defRPr lang="en-US"/>
    </a:defPPr>
    <a:lvl1pPr marL="0" algn="l" defTabSz="3657324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1pPr>
    <a:lvl2pPr marL="1828662" algn="l" defTabSz="3657324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2pPr>
    <a:lvl3pPr marL="3657324" algn="l" defTabSz="3657324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3pPr>
    <a:lvl4pPr marL="5485987" algn="l" defTabSz="3657324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4pPr>
    <a:lvl5pPr marL="7314648" algn="l" defTabSz="3657324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5pPr>
    <a:lvl6pPr marL="9143311" algn="l" defTabSz="3657324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6pPr>
    <a:lvl7pPr marL="10971972" algn="l" defTabSz="3657324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7pPr>
    <a:lvl8pPr marL="12800635" algn="l" defTabSz="3657324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8pPr>
    <a:lvl9pPr marL="14629296" algn="l" defTabSz="3657324" rtl="0" eaLnBrk="1" latinLnBrk="0" hangingPunct="1">
      <a:defRPr sz="7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E7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6" autoAdjust="0"/>
  </p:normalViewPr>
  <p:slideViewPr>
    <p:cSldViewPr>
      <p:cViewPr>
        <p:scale>
          <a:sx n="33" d="100"/>
          <a:sy n="33" d="100"/>
        </p:scale>
        <p:origin x="-954" y="-72"/>
      </p:cViewPr>
      <p:guideLst>
        <p:guide orient="horz" pos="8640"/>
        <p:guide pos="11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57650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3838" y="0"/>
            <a:ext cx="4057650" cy="354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38BBC-CD05-4942-B285-601A11C20BCE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1475"/>
            <a:ext cx="4057650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3838" y="6721475"/>
            <a:ext cx="4057650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5AB5A-C786-448B-AD47-5AA3C221C8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3"/>
            <a:ext cx="31089600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5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1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0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F382-FDEF-4EB8-B652-D5554A2132B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E88E-F71B-45B7-849E-D8E46ECDD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F382-FDEF-4EB8-B652-D5554A2132B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E88E-F71B-45B7-849E-D8E46ECDD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0" y="1098554"/>
            <a:ext cx="8229600" cy="2340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0" y="1098554"/>
            <a:ext cx="24079200" cy="2340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F382-FDEF-4EB8-B652-D5554A2132B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E88E-F71B-45B7-849E-D8E46ECDD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F382-FDEF-4EB8-B652-D5554A2132B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E88E-F71B-45B7-849E-D8E46ECDD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7627603"/>
            <a:ext cx="31089600" cy="5448300"/>
          </a:xfrm>
        </p:spPr>
        <p:txBody>
          <a:bodyPr anchor="t"/>
          <a:lstStyle>
            <a:lvl1pPr algn="l">
              <a:defRPr sz="1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1626854"/>
            <a:ext cx="31089600" cy="6000747"/>
          </a:xfrm>
        </p:spPr>
        <p:txBody>
          <a:bodyPr anchor="b"/>
          <a:lstStyle>
            <a:lvl1pPr marL="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1pPr>
            <a:lvl2pPr marL="1828662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65732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485987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7314648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9143311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10971972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2800635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4629296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F382-FDEF-4EB8-B652-D5554A2132B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E88E-F71B-45B7-849E-D8E46ECDD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6400801"/>
            <a:ext cx="16154400" cy="18103853"/>
          </a:xfrm>
        </p:spPr>
        <p:txBody>
          <a:bodyPr/>
          <a:lstStyle>
            <a:lvl1pPr>
              <a:defRPr sz="11100"/>
            </a:lvl1pPr>
            <a:lvl2pPr>
              <a:defRPr sz="96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0" y="6400801"/>
            <a:ext cx="16154400" cy="18103853"/>
          </a:xfrm>
        </p:spPr>
        <p:txBody>
          <a:bodyPr/>
          <a:lstStyle>
            <a:lvl1pPr>
              <a:defRPr sz="11100"/>
            </a:lvl1pPr>
            <a:lvl2pPr>
              <a:defRPr sz="9600"/>
            </a:lvl2pPr>
            <a:lvl3pPr>
              <a:defRPr sz="81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F382-FDEF-4EB8-B652-D5554A2132B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E88E-F71B-45B7-849E-D8E46ECDD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2"/>
            <a:ext cx="16160752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662" indent="0">
              <a:buNone/>
              <a:defRPr sz="8100" b="1"/>
            </a:lvl2pPr>
            <a:lvl3pPr marL="3657324" indent="0">
              <a:buNone/>
              <a:defRPr sz="7300" b="1"/>
            </a:lvl3pPr>
            <a:lvl4pPr marL="5485987" indent="0">
              <a:buNone/>
              <a:defRPr sz="6400" b="1"/>
            </a:lvl4pPr>
            <a:lvl5pPr marL="7314648" indent="0">
              <a:buNone/>
              <a:defRPr sz="6400" b="1"/>
            </a:lvl5pPr>
            <a:lvl6pPr marL="9143311" indent="0">
              <a:buNone/>
              <a:defRPr sz="6400" b="1"/>
            </a:lvl6pPr>
            <a:lvl7pPr marL="10971972" indent="0">
              <a:buNone/>
              <a:defRPr sz="6400" b="1"/>
            </a:lvl7pPr>
            <a:lvl8pPr marL="12800635" indent="0">
              <a:buNone/>
              <a:defRPr sz="6400" b="1"/>
            </a:lvl8pPr>
            <a:lvl9pPr marL="14629296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699500"/>
            <a:ext cx="16160752" cy="15805152"/>
          </a:xfrm>
        </p:spPr>
        <p:txBody>
          <a:bodyPr/>
          <a:lstStyle>
            <a:lvl1pPr>
              <a:defRPr sz="9600"/>
            </a:lvl1pPr>
            <a:lvl2pPr>
              <a:defRPr sz="81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4" y="6140452"/>
            <a:ext cx="16167100" cy="25590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662" indent="0">
              <a:buNone/>
              <a:defRPr sz="8100" b="1"/>
            </a:lvl2pPr>
            <a:lvl3pPr marL="3657324" indent="0">
              <a:buNone/>
              <a:defRPr sz="7300" b="1"/>
            </a:lvl3pPr>
            <a:lvl4pPr marL="5485987" indent="0">
              <a:buNone/>
              <a:defRPr sz="6400" b="1"/>
            </a:lvl4pPr>
            <a:lvl5pPr marL="7314648" indent="0">
              <a:buNone/>
              <a:defRPr sz="6400" b="1"/>
            </a:lvl5pPr>
            <a:lvl6pPr marL="9143311" indent="0">
              <a:buNone/>
              <a:defRPr sz="6400" b="1"/>
            </a:lvl6pPr>
            <a:lvl7pPr marL="10971972" indent="0">
              <a:buNone/>
              <a:defRPr sz="6400" b="1"/>
            </a:lvl7pPr>
            <a:lvl8pPr marL="12800635" indent="0">
              <a:buNone/>
              <a:defRPr sz="6400" b="1"/>
            </a:lvl8pPr>
            <a:lvl9pPr marL="14629296" indent="0">
              <a:buNone/>
              <a:defRPr sz="6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4" y="8699500"/>
            <a:ext cx="16167100" cy="15805152"/>
          </a:xfrm>
        </p:spPr>
        <p:txBody>
          <a:bodyPr/>
          <a:lstStyle>
            <a:lvl1pPr>
              <a:defRPr sz="9600"/>
            </a:lvl1pPr>
            <a:lvl2pPr>
              <a:defRPr sz="81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F382-FDEF-4EB8-B652-D5554A2132B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E88E-F71B-45B7-849E-D8E46ECDD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F382-FDEF-4EB8-B652-D5554A2132B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E88E-F71B-45B7-849E-D8E46ECDD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F382-FDEF-4EB8-B652-D5554A2132B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E88E-F71B-45B7-849E-D8E46ECDD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4" y="1092200"/>
            <a:ext cx="12033252" cy="4648200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092201"/>
            <a:ext cx="20447000" cy="23412453"/>
          </a:xfrm>
        </p:spPr>
        <p:txBody>
          <a:bodyPr/>
          <a:lstStyle>
            <a:lvl1pPr>
              <a:defRPr sz="12800"/>
            </a:lvl1pPr>
            <a:lvl2pPr>
              <a:defRPr sz="11100"/>
            </a:lvl2pPr>
            <a:lvl3pPr>
              <a:defRPr sz="96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4" y="5740401"/>
            <a:ext cx="12033252" cy="18764253"/>
          </a:xfrm>
        </p:spPr>
        <p:txBody>
          <a:bodyPr/>
          <a:lstStyle>
            <a:lvl1pPr marL="0" indent="0">
              <a:buNone/>
              <a:defRPr sz="5600"/>
            </a:lvl1pPr>
            <a:lvl2pPr marL="1828662" indent="0">
              <a:buNone/>
              <a:defRPr sz="4800"/>
            </a:lvl2pPr>
            <a:lvl3pPr marL="3657324" indent="0">
              <a:buNone/>
              <a:defRPr sz="4000"/>
            </a:lvl3pPr>
            <a:lvl4pPr marL="5485987" indent="0">
              <a:buNone/>
              <a:defRPr sz="3600"/>
            </a:lvl4pPr>
            <a:lvl5pPr marL="7314648" indent="0">
              <a:buNone/>
              <a:defRPr sz="3600"/>
            </a:lvl5pPr>
            <a:lvl6pPr marL="9143311" indent="0">
              <a:buNone/>
              <a:defRPr sz="3600"/>
            </a:lvl6pPr>
            <a:lvl7pPr marL="10971972" indent="0">
              <a:buNone/>
              <a:defRPr sz="3600"/>
            </a:lvl7pPr>
            <a:lvl8pPr marL="12800635" indent="0">
              <a:buNone/>
              <a:defRPr sz="3600"/>
            </a:lvl8pPr>
            <a:lvl9pPr marL="14629296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F382-FDEF-4EB8-B652-D5554A2132B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E88E-F71B-45B7-849E-D8E46ECDD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9202400"/>
            <a:ext cx="21945600" cy="2266953"/>
          </a:xfrm>
        </p:spPr>
        <p:txBody>
          <a:bodyPr anchor="b"/>
          <a:lstStyle>
            <a:lvl1pPr algn="l">
              <a:defRPr sz="8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451100"/>
            <a:ext cx="21945600" cy="16459200"/>
          </a:xfrm>
        </p:spPr>
        <p:txBody>
          <a:bodyPr/>
          <a:lstStyle>
            <a:lvl1pPr marL="0" indent="0">
              <a:buNone/>
              <a:defRPr sz="12800"/>
            </a:lvl1pPr>
            <a:lvl2pPr marL="1828662" indent="0">
              <a:buNone/>
              <a:defRPr sz="11100"/>
            </a:lvl2pPr>
            <a:lvl3pPr marL="3657324" indent="0">
              <a:buNone/>
              <a:defRPr sz="9600"/>
            </a:lvl3pPr>
            <a:lvl4pPr marL="5485987" indent="0">
              <a:buNone/>
              <a:defRPr sz="8100"/>
            </a:lvl4pPr>
            <a:lvl5pPr marL="7314648" indent="0">
              <a:buNone/>
              <a:defRPr sz="8100"/>
            </a:lvl5pPr>
            <a:lvl6pPr marL="9143311" indent="0">
              <a:buNone/>
              <a:defRPr sz="8100"/>
            </a:lvl6pPr>
            <a:lvl7pPr marL="10971972" indent="0">
              <a:buNone/>
              <a:defRPr sz="8100"/>
            </a:lvl7pPr>
            <a:lvl8pPr marL="12800635" indent="0">
              <a:buNone/>
              <a:defRPr sz="8100"/>
            </a:lvl8pPr>
            <a:lvl9pPr marL="14629296" indent="0">
              <a:buNone/>
              <a:defRPr sz="8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1469353"/>
            <a:ext cx="21945600" cy="3219447"/>
          </a:xfrm>
        </p:spPr>
        <p:txBody>
          <a:bodyPr/>
          <a:lstStyle>
            <a:lvl1pPr marL="0" indent="0">
              <a:buNone/>
              <a:defRPr sz="5600"/>
            </a:lvl1pPr>
            <a:lvl2pPr marL="1828662" indent="0">
              <a:buNone/>
              <a:defRPr sz="4800"/>
            </a:lvl2pPr>
            <a:lvl3pPr marL="3657324" indent="0">
              <a:buNone/>
              <a:defRPr sz="4000"/>
            </a:lvl3pPr>
            <a:lvl4pPr marL="5485987" indent="0">
              <a:buNone/>
              <a:defRPr sz="3600"/>
            </a:lvl4pPr>
            <a:lvl5pPr marL="7314648" indent="0">
              <a:buNone/>
              <a:defRPr sz="3600"/>
            </a:lvl5pPr>
            <a:lvl6pPr marL="9143311" indent="0">
              <a:buNone/>
              <a:defRPr sz="3600"/>
            </a:lvl6pPr>
            <a:lvl7pPr marL="10971972" indent="0">
              <a:buNone/>
              <a:defRPr sz="3600"/>
            </a:lvl7pPr>
            <a:lvl8pPr marL="12800635" indent="0">
              <a:buNone/>
              <a:defRPr sz="3600"/>
            </a:lvl8pPr>
            <a:lvl9pPr marL="14629296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2F382-FDEF-4EB8-B652-D5554A2132B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E88E-F71B-45B7-849E-D8E46ECDD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 vert="horz" lIns="365732" tIns="182866" rIns="365732" bIns="18286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400801"/>
            <a:ext cx="32918400" cy="18103853"/>
          </a:xfrm>
          <a:prstGeom prst="rect">
            <a:avLst/>
          </a:prstGeom>
        </p:spPr>
        <p:txBody>
          <a:bodyPr vert="horz" lIns="365732" tIns="182866" rIns="365732" bIns="18286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25425403"/>
            <a:ext cx="8534400" cy="1460500"/>
          </a:xfrm>
          <a:prstGeom prst="rect">
            <a:avLst/>
          </a:prstGeom>
        </p:spPr>
        <p:txBody>
          <a:bodyPr vert="horz" lIns="365732" tIns="182866" rIns="365732" bIns="182866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2F382-FDEF-4EB8-B652-D5554A2132B9}" type="datetimeFigureOut">
              <a:rPr lang="en-US" smtClean="0"/>
              <a:pPr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25425403"/>
            <a:ext cx="11582400" cy="1460500"/>
          </a:xfrm>
          <a:prstGeom prst="rect">
            <a:avLst/>
          </a:prstGeom>
        </p:spPr>
        <p:txBody>
          <a:bodyPr vert="horz" lIns="365732" tIns="182866" rIns="365732" bIns="182866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25425403"/>
            <a:ext cx="8534400" cy="1460500"/>
          </a:xfrm>
          <a:prstGeom prst="rect">
            <a:avLst/>
          </a:prstGeom>
        </p:spPr>
        <p:txBody>
          <a:bodyPr vert="horz" lIns="365732" tIns="182866" rIns="365732" bIns="182866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E88E-F71B-45B7-849E-D8E46ECDDA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3657324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497" indent="-1371497" algn="l" defTabSz="3657324" rtl="0" eaLnBrk="1" latinLnBrk="0" hangingPunct="1">
        <a:spcBef>
          <a:spcPct val="20000"/>
        </a:spcBef>
        <a:buFont typeface="Arial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576" indent="-1142914" algn="l" defTabSz="3657324" rtl="0" eaLnBrk="1" latinLnBrk="0" hangingPunct="1">
        <a:spcBef>
          <a:spcPct val="20000"/>
        </a:spcBef>
        <a:buFont typeface="Arial" pitchFamily="34" charset="0"/>
        <a:buChar char="–"/>
        <a:defRPr sz="1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655" indent="-914331" algn="l" defTabSz="3657324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317" indent="-914331" algn="l" defTabSz="3657324" rtl="0" eaLnBrk="1" latinLnBrk="0" hangingPunct="1">
        <a:spcBef>
          <a:spcPct val="20000"/>
        </a:spcBef>
        <a:buFont typeface="Arial" pitchFamily="34" charset="0"/>
        <a:buChar char="–"/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228979" indent="-914331" algn="l" defTabSz="3657324" rtl="0" eaLnBrk="1" latinLnBrk="0" hangingPunct="1">
        <a:spcBef>
          <a:spcPct val="20000"/>
        </a:spcBef>
        <a:buFont typeface="Arial" pitchFamily="34" charset="0"/>
        <a:buChar char="»"/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641" indent="-914331" algn="l" defTabSz="3657324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304" indent="-914331" algn="l" defTabSz="3657324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4965" indent="-914331" algn="l" defTabSz="3657324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3628" indent="-914331" algn="l" defTabSz="3657324" rtl="0" eaLnBrk="1" latinLnBrk="0" hangingPunct="1">
        <a:spcBef>
          <a:spcPct val="20000"/>
        </a:spcBef>
        <a:buFont typeface="Arial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324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662" algn="l" defTabSz="3657324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324" algn="l" defTabSz="3657324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485987" algn="l" defTabSz="3657324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314648" algn="l" defTabSz="3657324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311" algn="l" defTabSz="3657324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1972" algn="l" defTabSz="3657324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0635" algn="l" defTabSz="3657324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296" algn="l" defTabSz="3657324" rtl="0" eaLnBrk="1" latinLnBrk="0" hangingPunct="1">
        <a:defRPr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0" y="0"/>
            <a:ext cx="4419600" cy="1828800"/>
          </a:xfrm>
        </p:spPr>
        <p:txBody>
          <a:bodyPr>
            <a:normAutofit/>
          </a:bodyPr>
          <a:lstStyle/>
          <a:p>
            <a:pPr algn="l"/>
            <a:r>
              <a:rPr lang="en-US" sz="8500" b="1" dirty="0" smtClean="0">
                <a:solidFill>
                  <a:srgbClr val="BF9E71"/>
                </a:solidFill>
                <a:latin typeface="+mn-lt"/>
                <a:cs typeface="Times New Roman" pitchFamily="18" charset="0"/>
              </a:rPr>
              <a:t>2011</a:t>
            </a:r>
            <a:endParaRPr lang="en-US" sz="8500" b="1" dirty="0">
              <a:solidFill>
                <a:srgbClr val="BF9E71"/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0" y="838200"/>
            <a:ext cx="1625600" cy="25758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1905000" y="1828800"/>
            <a:ext cx="32994600" cy="21463988"/>
          </a:xfrm>
          <a:prstGeom prst="rect">
            <a:avLst/>
          </a:prstGeom>
          <a:noFill/>
          <a:ln>
            <a:noFill/>
          </a:ln>
        </p:spPr>
        <p:txBody>
          <a:bodyPr wrap="square" lIns="118525" tIns="59263" rIns="118525" bIns="59263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Project Definition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(the what)</a:t>
            </a:r>
            <a:endParaRPr lang="en-US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1325" y="457200"/>
            <a:ext cx="5297675" cy="1423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 descr="College Log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422600" y="457200"/>
            <a:ext cx="7823200" cy="1692519"/>
          </a:xfrm>
          <a:prstGeom prst="rect">
            <a:avLst/>
          </a:prstGeom>
        </p:spPr>
      </p:pic>
      <p:pic>
        <p:nvPicPr>
          <p:cNvPr id="8" name="Picture 7" descr="logo_huge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06001" y="163483"/>
            <a:ext cx="18059399" cy="19701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5000" y="14176683"/>
            <a:ext cx="8069197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Project Solution </a:t>
            </a:r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</a:rPr>
              <a:t>(the how)</a:t>
            </a:r>
            <a:endParaRPr 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" name="Picture 9" descr="mv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44600" y="17068800"/>
            <a:ext cx="6209524" cy="4342857"/>
          </a:xfrm>
          <a:prstGeom prst="rect">
            <a:avLst/>
          </a:prstGeom>
        </p:spPr>
      </p:pic>
      <p:pic>
        <p:nvPicPr>
          <p:cNvPr id="11" name="Picture 10" descr="learning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62200" y="15850552"/>
            <a:ext cx="10158731" cy="7619048"/>
          </a:xfrm>
          <a:prstGeom prst="rect">
            <a:avLst/>
          </a:prstGeom>
        </p:spPr>
      </p:pic>
      <p:pic>
        <p:nvPicPr>
          <p:cNvPr id="16" name="Picture 15" descr="erd_flow_large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9788821" y="14173200"/>
            <a:ext cx="17777779" cy="114285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908000" y="25374600"/>
            <a:ext cx="6025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Demo Entity Relationship Diagram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97146" y="15240000"/>
            <a:ext cx="2715465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		         Design		</a:t>
            </a:r>
            <a:r>
              <a:rPr lang="en-US" dirty="0" smtClean="0"/>
              <a:t> </a:t>
            </a:r>
            <a:r>
              <a:rPr lang="en-US" dirty="0" smtClean="0"/>
              <a:t>          Solve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19800" y="23393400"/>
            <a:ext cx="294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Project Learning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5697200" y="21589425"/>
            <a:ext cx="24879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MVC Concept</a:t>
            </a:r>
            <a:endParaRPr lang="en-US" sz="3200" b="1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057400" y="3124200"/>
            <a:ext cx="34518600" cy="1143000"/>
          </a:xfrm>
          <a:prstGeom prst="rect">
            <a:avLst/>
          </a:prstGeom>
        </p:spPr>
        <p:txBody>
          <a:bodyPr vert="horz" lIns="365732" tIns="182866" rIns="365732" bIns="182866" rtlCol="0" anchor="ctr">
            <a:normAutofit fontScale="32500" lnSpcReduction="20000"/>
          </a:bodyPr>
          <a:lstStyle/>
          <a:p>
            <a:pPr marL="0" marR="0" lvl="0" indent="0" algn="l" defTabSz="36573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17600" dirty="0" smtClean="0">
                <a:latin typeface="+mj-lt"/>
                <a:ea typeface="+mj-ea"/>
                <a:cs typeface="+mj-cs"/>
              </a:rPr>
              <a:t>          </a:t>
            </a:r>
            <a:r>
              <a:rPr kumimoji="0" lang="en-US" sz="17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Our Team		          The</a:t>
            </a:r>
            <a:r>
              <a:rPr kumimoji="0" lang="en-US" sz="17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Problem		            The Requirements</a:t>
            </a:r>
            <a:endParaRPr kumimoji="0" lang="en-US" sz="17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Text Placeholder 3"/>
          <p:cNvSpPr txBox="1">
            <a:spLocks/>
          </p:cNvSpPr>
          <p:nvPr/>
        </p:nvSpPr>
        <p:spPr>
          <a:xfrm>
            <a:off x="2057400" y="4384675"/>
            <a:ext cx="4040188" cy="639762"/>
          </a:xfrm>
          <a:prstGeom prst="rect">
            <a:avLst/>
          </a:prstGeom>
        </p:spPr>
        <p:txBody>
          <a:bodyPr vert="horz" lIns="365732" tIns="182866" rIns="365732" bIns="182866" rtlCol="0">
            <a:normAutofit fontScale="25000" lnSpcReduction="20000"/>
          </a:bodyPr>
          <a:lstStyle/>
          <a:p>
            <a:pPr marL="0" marR="0" lvl="0" indent="0" algn="ctr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Team Picture goes here</a:t>
            </a:r>
            <a:endParaRPr kumimoji="0" lang="en-US" sz="1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2136774" y="7280274"/>
            <a:ext cx="4340225" cy="510540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marL="1371497" marR="0" lvl="0" indent="-1371497" algn="l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497" marR="0" lvl="0" indent="-1371497" algn="l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497" marR="0" lvl="0" indent="-1371497" algn="l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Development Team:</a:t>
            </a:r>
          </a:p>
          <a:p>
            <a:pPr marL="2971576" marR="0" lvl="1" indent="-1142914" algn="l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Scott Beddall</a:t>
            </a:r>
          </a:p>
          <a:p>
            <a:pPr marL="2971576" marR="0" lvl="1" indent="-1142914" algn="l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Brett Hitchcock</a:t>
            </a:r>
          </a:p>
          <a:p>
            <a:pPr marL="2971576" marR="0" lvl="1" indent="-1142914" algn="l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Chaylo</a:t>
            </a:r>
            <a:r>
              <a:rPr kumimoji="0" lang="en-US" sz="1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Laurino</a:t>
            </a:r>
            <a:endParaRPr kumimoji="0" lang="en-US" sz="111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71576" marR="0" lvl="1" indent="-1142914" algn="l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Alex </a:t>
            </a:r>
            <a:r>
              <a:rPr kumimoji="0" lang="en-US" sz="1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Nilson</a:t>
            </a:r>
            <a:endParaRPr kumimoji="0" lang="en-US" sz="111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497" marR="0" lvl="0" indent="-1371497" algn="l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6324600" y="7280274"/>
            <a:ext cx="6705600" cy="5105400"/>
          </a:xfrm>
          <a:prstGeom prst="rect">
            <a:avLst/>
          </a:prstGeom>
        </p:spPr>
        <p:txBody>
          <a:bodyPr/>
          <a:lstStyle/>
          <a:p>
            <a:pPr marL="1371497" marR="0" lvl="0" indent="-1371497" algn="l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497" marR="0" lvl="0" indent="-1371497" algn="l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497" marR="0" lvl="0" indent="-1371497" algn="l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Advisor:</a:t>
            </a:r>
          </a:p>
          <a:p>
            <a:pPr marL="1371497" marR="0" lvl="0" indent="-1371497" algn="l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Greg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Donohoe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497" marR="0" lvl="0" indent="-1371497" algn="l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Sponsors:</a:t>
            </a:r>
          </a:p>
          <a:p>
            <a:pPr marL="2971576" marR="0" lvl="1" indent="-1142914" algn="l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Moreaux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971576" marR="0" lvl="1" indent="-1142914" algn="l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Marj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Sanderson</a:t>
            </a:r>
          </a:p>
          <a:p>
            <a:pPr marL="2971576" marR="0" lvl="1" indent="-1142914" algn="l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Idaho Department </a:t>
            </a:r>
          </a:p>
          <a:p>
            <a:pPr marL="2971576" marR="0" lvl="1" indent="-1142914" algn="l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Health and Welfare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792200" y="22286893"/>
            <a:ext cx="731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TARS is built using the Model-View-Controller Design Pattern.</a:t>
            </a:r>
          </a:p>
          <a:p>
            <a:endParaRPr lang="en-US" sz="2800" dirty="0" smtClean="0"/>
          </a:p>
          <a:p>
            <a:r>
              <a:rPr lang="en-US" sz="2800" dirty="0" smtClean="0"/>
              <a:t>The MVC pattern provides many advantages, including: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  - Security through modularity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  - Ease of maintenance</a:t>
            </a:r>
          </a:p>
          <a:p>
            <a:r>
              <a:rPr lang="en-US" sz="2800" dirty="0" smtClean="0"/>
              <a:t> </a:t>
            </a:r>
            <a:r>
              <a:rPr lang="en-US" sz="2800" dirty="0" smtClean="0"/>
              <a:t>  - Data driven content generation</a:t>
            </a:r>
          </a:p>
          <a:p>
            <a:endParaRPr lang="en-US" sz="280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1277600" y="4267200"/>
            <a:ext cx="12954000" cy="9677400"/>
          </a:xfrm>
          <a:prstGeom prst="rect">
            <a:avLst/>
          </a:prstGeom>
        </p:spPr>
        <p:txBody>
          <a:bodyPr vert="horz" lIns="365732" tIns="182866" rIns="365732" bIns="182866" rtlCol="0">
            <a:noAutofit/>
          </a:bodyPr>
          <a:lstStyle/>
          <a:p>
            <a:pPr marL="0" marR="0" lvl="0" indent="0" algn="ctr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“Develop a prototype web-based Time, Accounting, and Reporting System for the Idaho Department of Health and Welfare.”</a:t>
            </a:r>
          </a:p>
          <a:p>
            <a:pPr>
              <a:spcBef>
                <a:spcPct val="20000"/>
              </a:spcBef>
            </a:pPr>
            <a:endParaRPr lang="en-US" sz="3600" b="1" i="1" dirty="0" smtClean="0"/>
          </a:p>
          <a:p>
            <a:pPr>
              <a:spcBef>
                <a:spcPct val="20000"/>
              </a:spcBef>
            </a:pPr>
            <a:r>
              <a:rPr lang="en-US" sz="3600" dirty="0" smtClean="0"/>
              <a:t>TARS </a:t>
            </a:r>
            <a:r>
              <a:rPr lang="en-US" sz="3600" dirty="0" smtClean="0"/>
              <a:t>is meant to </a:t>
            </a:r>
            <a:r>
              <a:rPr lang="en-US" sz="3600" b="1" dirty="0" smtClean="0"/>
              <a:t>replace</a:t>
            </a:r>
            <a:r>
              <a:rPr lang="en-US" sz="3600" dirty="0" smtClean="0"/>
              <a:t> the IDHW's current system: </a:t>
            </a:r>
            <a:r>
              <a:rPr lang="en-US" sz="3600" b="1" dirty="0" smtClean="0"/>
              <a:t>Mariner.</a:t>
            </a:r>
          </a:p>
          <a:p>
            <a:pPr>
              <a:spcBef>
                <a:spcPct val="20000"/>
              </a:spcBef>
            </a:pPr>
            <a:endParaRPr lang="en-US" sz="3600" b="1" dirty="0" smtClean="0"/>
          </a:p>
          <a:p>
            <a:pPr>
              <a:spcBef>
                <a:spcPct val="20000"/>
              </a:spcBef>
            </a:pPr>
            <a:r>
              <a:rPr lang="en-US" sz="3600" dirty="0" smtClean="0"/>
              <a:t>Why?</a:t>
            </a:r>
            <a:endParaRPr lang="en-US" sz="3600" dirty="0" smtClean="0"/>
          </a:p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6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Mariner</a:t>
            </a:r>
            <a:r>
              <a:rPr kumimoji="0" lang="en-US" sz="360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currently requires an </a:t>
            </a:r>
            <a:r>
              <a:rPr kumimoji="0" lang="en-US" sz="360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exhorbitant</a:t>
            </a:r>
            <a:r>
              <a:rPr kumimoji="0" lang="en-US" sz="360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license fee.  TARS is being built and documented publically on </a:t>
            </a:r>
            <a:r>
              <a:rPr kumimoji="0" lang="en-US" sz="360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GitHub</a:t>
            </a:r>
            <a:r>
              <a:rPr kumimoji="0" lang="en-US" sz="360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 There will be </a:t>
            </a:r>
            <a:r>
              <a:rPr kumimoji="0" lang="en-US" sz="3600" b="1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NO </a:t>
            </a:r>
            <a:r>
              <a:rPr kumimoji="0" lang="en-US" sz="360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license fee.</a:t>
            </a:r>
          </a:p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endParaRPr lang="en-US" sz="3600" b="1" baseline="0" dirty="0" smtClean="0"/>
          </a:p>
          <a:p>
            <a:pPr lvl="1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60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IDHW only needs time management functionality, the high cost Mariner system is being severely underused.</a:t>
            </a:r>
            <a:endParaRPr kumimoji="0" lang="en-US" sz="360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600" b="1" i="1" dirty="0" smtClean="0"/>
          </a:p>
          <a:p>
            <a:pPr marL="0" marR="0" lvl="0" indent="0" algn="ctr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3600" b="1" i="1" dirty="0" smtClean="0"/>
          </a:p>
          <a:p>
            <a:pPr marL="0" marR="0" lvl="0" indent="0" defTabSz="365732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3800" y="24460200"/>
            <a:ext cx="746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TARS team members had used none of these technologies before accepting this project. </a:t>
            </a:r>
          </a:p>
          <a:p>
            <a:endParaRPr lang="en-US" sz="2800" dirty="0" smtClean="0"/>
          </a:p>
          <a:p>
            <a:r>
              <a:rPr lang="en-US" sz="2800" dirty="0" smtClean="0"/>
              <a:t>Learning had to take place before any development could occur.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25450801" y="4876801"/>
            <a:ext cx="10439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/>
              <a:t> Must be Compatible with Microsoft IIS</a:t>
            </a:r>
          </a:p>
          <a:p>
            <a:pPr>
              <a:buFont typeface="Arial" pitchFamily="34" charset="0"/>
              <a:buChar char="•"/>
            </a:pPr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Database must use SQL Server 2008 </a:t>
            </a:r>
          </a:p>
          <a:p>
            <a:pPr>
              <a:buFont typeface="Arial" pitchFamily="34" charset="0"/>
              <a:buChar char="•"/>
            </a:pPr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Must Authenticate users using Active Directory</a:t>
            </a:r>
          </a:p>
          <a:p>
            <a:pPr>
              <a:buFont typeface="Arial" pitchFamily="34" charset="0"/>
              <a:buChar char="•"/>
            </a:pPr>
            <a:endParaRPr lang="en-US" sz="4000" dirty="0" smtClean="0"/>
          </a:p>
          <a:p>
            <a:pPr>
              <a:buFont typeface="Arial" pitchFamily="34" charset="0"/>
              <a:buChar char="•"/>
            </a:pPr>
            <a:r>
              <a:rPr lang="en-US" sz="4000" dirty="0" smtClean="0"/>
              <a:t> Must Satisfy the list of requirements presented by the Stakeholders.</a:t>
            </a:r>
            <a:endParaRPr lang="en-US" sz="4000" dirty="0"/>
          </a:p>
        </p:txBody>
      </p:sp>
      <p:sp>
        <p:nvSpPr>
          <p:cNvPr id="34" name="TextBox 33"/>
          <p:cNvSpPr txBox="1"/>
          <p:nvPr/>
        </p:nvSpPr>
        <p:spPr>
          <a:xfrm>
            <a:off x="25450800" y="26212800"/>
            <a:ext cx="6754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Prototype functionality as of today.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9079</TotalTime>
  <Words>221</Words>
  <Application>Microsoft Office PowerPoint</Application>
  <PresentationFormat>Custom</PresentationFormat>
  <Paragraphs>69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2011</vt:lpstr>
    </vt:vector>
  </TitlesOfParts>
  <Company>University of Idaho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Larry Stauffer</dc:creator>
  <cp:lastModifiedBy>Scotty</cp:lastModifiedBy>
  <cp:revision>70</cp:revision>
  <dcterms:created xsi:type="dcterms:W3CDTF">2011-04-18T21:15:06Z</dcterms:created>
  <dcterms:modified xsi:type="dcterms:W3CDTF">2011-12-01T11:53:21Z</dcterms:modified>
</cp:coreProperties>
</file>