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  <p:sldId id="270" r:id="rId12"/>
    <p:sldId id="271" r:id="rId13"/>
    <p:sldId id="272" r:id="rId14"/>
  </p:sldIdLst>
  <p:sldSz type="screen16x9" cy="5143500" cx="9144000"/>
  <p:notesSz cx="6858000" cy="9144000"/>
  <p:embeddedFontLst>
    <p:embeddedFont>
      <p:font typeface="Oswald" charset="0"/>
      <p:regular r:id="rId15"/>
      <p:bold r:id="rId16"/>
    </p:embeddedFont>
    <p:embeddedFont>
      <p:font typeface="Average" charset="0"/>
      <p:regular r:id="rId1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B57E76CD-4738-4823-AC73-A7C1D8AF165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20"/>
    <p:restoredTop sz="87246" autoAdjust="0"/>
  </p:normalViewPr>
  <p:slideViewPr>
    <p:cSldViewPr snapToGrid="0">
      <p:cViewPr varScale="1">
        <p:scale>
          <a:sx n="122" d="100"/>
          <a:sy n="122" d="100"/>
        </p:scale>
        <p:origin x="-4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7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73;gc6f980f91_0_3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87" name="Google Shape;74;gc6f980f9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81D37"/>
        </a:solidFill>
        <a:effectLst/>
      </p:bgPr>
    </p:bg>
    <p:spTree>
      <p:nvGrpSpPr>
        <p:cNvPr id="1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  <p:pic>
        <p:nvPicPr>
          <p:cNvPr id="2097152" name="Google Shape;11;p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5299" t="36232" r="5174" b="32114"/>
          <a:stretch>
            <a:fillRect/>
          </a:stretch>
        </p:blipFill>
        <p:spPr>
          <a:xfrm>
            <a:off x="1226975" y="1905550"/>
            <a:ext cx="6697974" cy="1531601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solidFill>
          <a:srgbClr val="081D37"/>
        </a:solidFill>
        <a:effectLst/>
      </p:bgPr>
    </p:bg>
    <p:spTree>
      <p:nvGrpSpPr>
        <p:cNvPr id="46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13;p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048605" name="Google Shape;14;p3"/>
            <p:cNvSpPr/>
            <p:nvPr/>
          </p:nvSpPr>
          <p:spPr>
            <a:xfrm>
              <a:off x="4468575" y="2915950"/>
              <a:ext cx="207000" cy="2070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6" name="Google Shape;15;p3"/>
            <p:cNvSpPr/>
            <p:nvPr/>
          </p:nvSpPr>
          <p:spPr>
            <a:xfrm>
              <a:off x="4799625" y="2915950"/>
              <a:ext cx="207000" cy="2070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16;p3"/>
            <p:cNvSpPr/>
            <p:nvPr/>
          </p:nvSpPr>
          <p:spPr>
            <a:xfrm>
              <a:off x="4137525" y="2915950"/>
              <a:ext cx="207000" cy="2070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08" name="Google Shape;17;p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48609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610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buNone/>
            </a:lvl1pPr>
            <a:lvl2pPr lvl="1" rtl="0">
              <a:buNone/>
            </a:lvl2pPr>
            <a:lvl3pPr lvl="2" rtl="0">
              <a:buNone/>
            </a:lvl3pPr>
            <a:lvl4pPr lvl="3" rtl="0">
              <a:buNone/>
            </a:lvl4pPr>
            <a:lvl5pPr lvl="4" rtl="0">
              <a:buNone/>
            </a:lvl5pPr>
            <a:lvl6pPr lvl="5" rtl="0">
              <a:buNone/>
            </a:lvl6pPr>
            <a:lvl7pPr lvl="6" rtl="0">
              <a:buNone/>
            </a:lvl7pPr>
            <a:lvl8pPr lvl="7" rtl="0">
              <a:buNone/>
            </a:lvl8pPr>
            <a:lvl9pPr lvl="8" rtl="0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081D37"/>
        </a:solidFill>
        <a:effectLst/>
      </p:bgPr>
    </p:bg>
    <p:spTree>
      <p:nvGrpSpPr>
        <p:cNvPr id="28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21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583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  <p:pic>
        <p:nvPicPr>
          <p:cNvPr id="2097153" name="Google Shape;23;p4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081D37"/>
        </a:solidFill>
        <a:effectLst/>
      </p:bgPr>
    </p:bg>
    <p:spTree>
      <p:nvGrpSpPr>
        <p:cNvPr id="48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40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612" name="Google Shape;41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613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  <p:pic>
        <p:nvPicPr>
          <p:cNvPr id="2097167" name="Google Shape;43;p8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rgbClr val="081D37"/>
        </a:solidFill>
        <a:effectLst/>
      </p:bgPr>
    </p:bg>
    <p:spTree>
      <p:nvGrpSpPr>
        <p:cNvPr id="4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57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1048615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  <p:pic>
        <p:nvPicPr>
          <p:cNvPr id="2097168" name="Google Shape;59;p1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rgbClr val="081D37"/>
        </a:solidFill>
        <a:effectLst/>
      </p:bgPr>
    </p:bg>
    <p:spTree>
      <p:nvGrpSpPr>
        <p:cNvPr id="45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6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603" name="Google Shape;62;p12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</a:lvl1pPr>
            <a:lvl2pPr algn="ctr"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</a:lvl2pPr>
            <a:lvl3pPr algn="ctr"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algn="ctr"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algn="ctr"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algn="ctr"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algn="ctr"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algn="ctr"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algn="ctr"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04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buNone/>
            </a:lvl1pPr>
            <a:lvl2pPr lvl="1">
              <a:buNone/>
            </a:lvl2pPr>
            <a:lvl3pPr lvl="2">
              <a:buNone/>
            </a:lvl3pPr>
            <a:lvl4pPr lvl="3">
              <a:buNone/>
            </a:lvl4pPr>
            <a:lvl5pPr lvl="4">
              <a:buNone/>
            </a:lvl5pPr>
            <a:lvl6pPr lvl="5">
              <a:buNone/>
            </a:lvl6pPr>
            <a:lvl7pPr lvl="6">
              <a:buNone/>
            </a:lvl7pPr>
            <a:lvl8pPr lvl="7">
              <a:buNone/>
            </a:lvl8pPr>
            <a:lvl9pPr lvl="8">
              <a:buNone/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  <p:pic>
        <p:nvPicPr>
          <p:cNvPr id="2097166" name="Google Shape;64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15853" t="36232" r="55451" b="39292"/>
          <a:stretch>
            <a:fillRect/>
          </a:stretch>
        </p:blipFill>
        <p:spPr>
          <a:xfrm>
            <a:off x="7776700" y="182900"/>
            <a:ext cx="864527" cy="476924"/>
          </a:xfrm>
          <a:prstGeom prst="rect"/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081D37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algn="r" lvl="1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algn="r" lvl="2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algn="r" lvl="3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algn="r" lvl="4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algn="r" lvl="5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algn="r" lvl="6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algn="r" lvl="7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algn="r" lvl="8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algn="r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slideLayout" Target="../slideLayouts/slideLayout3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3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3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TextBox 3"/>
          <p:cNvSpPr txBox="1"/>
          <p:nvPr/>
        </p:nvSpPr>
        <p:spPr>
          <a:xfrm>
            <a:off x="199506" y="507076"/>
            <a:ext cx="8645236" cy="677108"/>
          </a:xfrm>
          <a:prstGeom prst="rect"/>
          <a:noFill/>
        </p:spPr>
        <p:txBody>
          <a:bodyPr rtlCol="0" wrap="square">
            <a:spAutoFit/>
          </a:bodyPr>
          <a:p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5" name="Rectangle 2"/>
          <p:cNvSpPr/>
          <p:nvPr/>
        </p:nvSpPr>
        <p:spPr>
          <a:xfrm>
            <a:off x="266008" y="332508"/>
            <a:ext cx="6591992" cy="3545841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Self- Introduction   Video Profile</a:t>
            </a:r>
          </a:p>
          <a:p>
            <a:endParaRPr dirty="0" sz="24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1.Basic structure.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Do’s and Don’ts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Personal Grooming-Personal Distance-Body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Language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Content Preparation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Practice Session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Students Presentations and Evaluator’s Feedback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Making Etiquette on Video Resume/Profile</a:t>
            </a:r>
          </a:p>
          <a:p>
            <a:endParaRPr dirty="0" sz="2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extBox 2"/>
          <p:cNvSpPr txBox="1"/>
          <p:nvPr/>
        </p:nvSpPr>
        <p:spPr>
          <a:xfrm>
            <a:off x="539262" y="445477"/>
            <a:ext cx="8487507" cy="45872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Relevant Information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State your name clearly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Grab the attention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Personify the Camera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Make it about your audience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Promote your content</a:t>
            </a:r>
          </a:p>
          <a:p>
            <a:pPr indent="-457200" marL="4572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</a:t>
            </a:r>
          </a:p>
          <a:p>
            <a:pPr indent="-457200" marL="457200">
              <a:buAutoNum type="arabicPeriod"/>
            </a:pPr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Planning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Write video script in advance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Rehearse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Make sure you are fully prepared for Recording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Record several trial versions</a:t>
            </a:r>
          </a:p>
          <a:p>
            <a:pPr indent="-457200" marL="4572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2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3" name="Picture 2" descr="C:\Users\indian\Desktop\Depositphotos_243762768_l-2015-1024x683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6455508" y="719015"/>
            <a:ext cx="2469660" cy="3391877"/>
          </a:xfrm>
          <a:prstGeom prst="rect"/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extBox 2"/>
          <p:cNvSpPr txBox="1"/>
          <p:nvPr/>
        </p:nvSpPr>
        <p:spPr>
          <a:xfrm>
            <a:off x="101601" y="367323"/>
            <a:ext cx="8932984" cy="44348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Recording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Speak Clearly not too fast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 your energy and confidence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 Presentable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Frame the video well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Set up a well light Environment</a:t>
            </a:r>
          </a:p>
          <a:p>
            <a:pPr indent="-457200" marL="457200">
              <a:buAutoNum type="arabicPeriod"/>
            </a:pP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Record in a Quiet Place</a:t>
            </a: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457200" marL="457200">
              <a:buAutoNum type="arabicPeriod"/>
            </a:pPr>
            <a:endParaRPr dirty="0" sz="2000"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4" name="Picture 2" descr="C:\Users\indian\Desktop\imag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564185" y="2430585"/>
            <a:ext cx="4462583" cy="2485291"/>
          </a:xfrm>
          <a:prstGeom prst="rect"/>
          <a:noFill/>
        </p:spPr>
      </p:pic>
      <p:pic>
        <p:nvPicPr>
          <p:cNvPr id="2097165" name="Picture 3" descr="C:\Users\indian\Desktop\download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48493" y="2414954"/>
            <a:ext cx="4478215" cy="2563446"/>
          </a:xfrm>
          <a:prstGeom prst="rect"/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extBox 1"/>
          <p:cNvSpPr txBox="1"/>
          <p:nvPr/>
        </p:nvSpPr>
        <p:spPr>
          <a:xfrm>
            <a:off x="429846" y="406400"/>
            <a:ext cx="8589108" cy="24917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8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Record</a:t>
            </a:r>
          </a:p>
          <a:p>
            <a:endParaRPr dirty="0" sz="18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1.Do’s and Don'ts of Self- Introduction</a:t>
            </a:r>
          </a:p>
          <a:p>
            <a:pPr indent="-342900" marL="342900"/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How to make Self- Introduction more effective.( oral and making video )</a:t>
            </a:r>
          </a:p>
          <a:p>
            <a:pPr indent="-342900" marL="342900"/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/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ample formal Self- Introduction </a:t>
            </a:r>
          </a:p>
          <a:p>
            <a:pPr indent="-342900" marL="342900">
              <a:buAutoNum type="arabicPeriod"/>
            </a:pPr>
            <a:endParaRPr dirty="0" sz="18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AutoNum type="arabicPeriod"/>
            </a:pPr>
            <a:r>
              <a:rPr dirty="0" sz="18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dirty="0" sz="1800"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2"/>
          <p:cNvSpPr txBox="1"/>
          <p:nvPr/>
        </p:nvSpPr>
        <p:spPr>
          <a:xfrm>
            <a:off x="507075" y="324196"/>
            <a:ext cx="8437419" cy="553998"/>
          </a:xfrm>
          <a:prstGeom prst="rect"/>
          <a:noFill/>
        </p:spPr>
        <p:txBody>
          <a:bodyPr rtlCol="0" wrap="square">
            <a:spAutoFit/>
          </a:bodyPr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lang="en-US">
              <a:solidFill>
                <a:schemeClr val="tx1"/>
              </a:solidFill>
            </a:endParaRPr>
          </a:p>
        </p:txBody>
      </p:sp>
      <p:sp>
        <p:nvSpPr>
          <p:cNvPr id="1048589" name="Rectangle 3"/>
          <p:cNvSpPr/>
          <p:nvPr/>
        </p:nvSpPr>
        <p:spPr>
          <a:xfrm>
            <a:off x="224444" y="357447"/>
            <a:ext cx="8778240" cy="4968241"/>
          </a:xfrm>
          <a:prstGeom prst="rect"/>
        </p:spPr>
        <p:txBody>
          <a:bodyPr wrap="square">
            <a:spAutoFit/>
          </a:bodyPr>
          <a:p>
            <a:pPr indent="-342900" lvl="0" marL="342900"/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Basic structure</a:t>
            </a: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Past</a:t>
            </a:r>
          </a:p>
          <a:p>
            <a:pPr indent="-342900" lvl="0" marL="342900"/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Present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Future</a:t>
            </a: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/>
            <a:endParaRPr dirty="0" sz="20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lvl="0" marL="342900">
              <a:buAutoNum type="arabicPeriod"/>
            </a:pPr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4" name="Picture 2" descr="C:\Users\indian\Desktop\v4-460px-Introduce-Yourself-in-College-Step-6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009207" y="182881"/>
            <a:ext cx="5079077" cy="2269374"/>
          </a:xfrm>
          <a:prstGeom prst="rect"/>
          <a:noFill/>
        </p:spPr>
      </p:pic>
      <p:pic>
        <p:nvPicPr>
          <p:cNvPr id="2097155" name="Picture 3" descr="C:\Users\indian\Desktop\imag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008923" y="2532184"/>
            <a:ext cx="6033477" cy="2477477"/>
          </a:xfrm>
          <a:prstGeom prst="rect"/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3"/>
          <p:cNvSpPr txBox="1"/>
          <p:nvPr/>
        </p:nvSpPr>
        <p:spPr>
          <a:xfrm>
            <a:off x="382385" y="365760"/>
            <a:ext cx="8636924" cy="7571739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Do’s 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1.Use a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strong voice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clear diction and correct grammar.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2.Make sure your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personal appearance 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approvable ( correct in behavior) and proper, and you dress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appropriately.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3.Establish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eye contact 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the audience but do not stare.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Do display a sense of wit as and when possible.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Do exhibit a mixture of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self-confidence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grace and balanced gestures/ emotions.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Do make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concrete goals 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planning for your career.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Do support your answers with examples, wherever possible.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Do present yourself as a </a:t>
            </a:r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multi rounded personality 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ability to learn from both academic and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extracurricular activities.</a:t>
            </a:r>
          </a:p>
          <a:p>
            <a:r>
              <a:rPr dirty="0" sz="16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Don’ts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be arrogant, overaggressive, or vain.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show a lack of attention or energy.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make excuses 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Don't be uncertain and indecisive in your thoughts.</a:t>
            </a: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Don’t show your nervousness</a:t>
            </a: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AutoNum type="arabicPeriod"/>
            </a:pPr>
            <a:endParaRPr dirty="0" sz="16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extBox 3"/>
          <p:cNvSpPr txBox="1"/>
          <p:nvPr/>
        </p:nvSpPr>
        <p:spPr>
          <a:xfrm>
            <a:off x="187569" y="414215"/>
            <a:ext cx="8807940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Personal Grooming – Personal Distance – Body Language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Personal grooming is important for a positive self-image and every effort should be made to encourage and assist the resident to maintain a pleasing and attractive appearance.</a:t>
            </a:r>
          </a:p>
          <a:p>
            <a:r>
              <a:rPr dirty="0" sz="18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FIRST IMPRESSION </a:t>
            </a:r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800" lang="en-US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HOW TO CREATE THE IMPACT FOR THAT FIRST IMPRESSION 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When you meet someone for the first time they will make their minds up about you based upon: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Your Appearance 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Body Language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Smile 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Eye Contact 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Stance And Posture 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You Sound 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You Have Got To Say</a:t>
            </a:r>
          </a:p>
          <a:p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8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6" name="Picture 2" descr="C:\Users\indian\Desktop\quote-grooming-is-the-secret-of-real-elegance-the-best-clothes-the-most-wonderful-jewels-the-christian-dior-85-52-07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3532554" y="2438401"/>
            <a:ext cx="5376984" cy="2454030"/>
          </a:xfrm>
          <a:prstGeom prst="rect"/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extBox 2"/>
          <p:cNvSpPr txBox="1"/>
          <p:nvPr/>
        </p:nvSpPr>
        <p:spPr>
          <a:xfrm>
            <a:off x="218832" y="374073"/>
            <a:ext cx="8776676" cy="4663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Personal Distance</a:t>
            </a:r>
          </a:p>
          <a:p>
            <a:endParaRPr dirty="0" sz="2000" lang="en-US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Anthropologist Edward T. Hall described four levels of social distance that occur in different situations: 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1.Intimate distance - 6 to 18 inches (15 to 45 cm)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2.Personal or friend distance - 1.5 to 4 feet (45cm to 1.2 meters)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3.Social distance - 4 to 12 feet (1.2 meters to 3.6 meters)</a:t>
            </a:r>
          </a:p>
          <a:p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4.Public or audience distance - 12 to 25 feet (3.6 meters to 7.5 meters)</a:t>
            </a: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2000" lang="en-US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7" name="Picture 2" descr="C:\Users\indian\Desktop\distance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4110892" y="3165230"/>
            <a:ext cx="4790831" cy="1695939"/>
          </a:xfrm>
          <a:prstGeom prst="rect"/>
          <a:noFill/>
        </p:spPr>
      </p:pic>
      <p:pic>
        <p:nvPicPr>
          <p:cNvPr id="2097158" name="Picture 2" descr="C:\Users\indian\Desktop\proxemic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56308" y="2993292"/>
            <a:ext cx="3876430" cy="2032000"/>
          </a:xfrm>
          <a:prstGeom prst="rect"/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3"/>
          <p:cNvSpPr txBox="1"/>
          <p:nvPr/>
        </p:nvSpPr>
        <p:spPr>
          <a:xfrm>
            <a:off x="307570" y="382385"/>
            <a:ext cx="8742645" cy="60223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Body Language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refers to the nonverbal signals that we use to communicate.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has been suggested that body language may account for between 60 to 65% of all communication</a:t>
            </a: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 Language includes</a:t>
            </a: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 Facial Expressions</a:t>
            </a: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 Body movement and posture. </a:t>
            </a: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  Gestures.</a:t>
            </a: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 Eye contact.</a:t>
            </a: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 Voice.</a:t>
            </a:r>
          </a:p>
          <a:p>
            <a:pPr indent="-342900" marL="342900"/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  Space.</a:t>
            </a:r>
          </a:p>
          <a:p>
            <a:pPr indent="-342900" marL="342900">
              <a:buFont typeface="Arial"/>
              <a:buAutoNum type="arabicPeriod"/>
            </a:pPr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indent="-342900" marL="342900">
              <a:buFont typeface="Arial"/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Font typeface="Arial"/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Font typeface="Arial"/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Font typeface="Arial"/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 marL="342900">
              <a:buFont typeface="Arial"/>
              <a:buAutoNum type="arabicPeriod"/>
            </a:pPr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6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﻿</a:t>
            </a: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600"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9" name="Picture 5" descr="C:\Users\indian\Desktop\non-verbal (1)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134708" y="1367692"/>
            <a:ext cx="3751384" cy="3775808"/>
          </a:xfrm>
          <a:prstGeom prst="rect"/>
          <a:noFill/>
        </p:spPr>
      </p:pic>
      <p:pic>
        <p:nvPicPr>
          <p:cNvPr id="2097160" name="Picture 6" descr="C:\Users\indian\Desktop\nonverbal-communication-facial-expression.pn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735015" y="3282462"/>
            <a:ext cx="3251200" cy="1625600"/>
          </a:xfrm>
          <a:prstGeom prst="rect"/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extBox 2"/>
          <p:cNvSpPr txBox="1"/>
          <p:nvPr/>
        </p:nvSpPr>
        <p:spPr>
          <a:xfrm>
            <a:off x="359508" y="320431"/>
            <a:ext cx="8573477" cy="43586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Content Preparation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1. Greetings                                     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2. Acknowledgement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  Name                                                                                       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5.  Where are you from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6.  Education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7.  Achievements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8.  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ion</a:t>
            </a:r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altLang="en-US" lang="zh-CN"/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9.  Hobbies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10. Personality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11. Skills</a:t>
            </a:r>
          </a:p>
          <a:p>
            <a:pPr indent="-342900" lvl="0" marL="342900"/>
            <a:r>
              <a:rPr dirty="0" sz="20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12. Unique Closure</a:t>
            </a:r>
          </a:p>
          <a:p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 sz="2000" lang="en-US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dirty="0" sz="2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61" name="Picture 2" descr="C:\Users\indian\Desktop\download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150337" y="578338"/>
            <a:ext cx="3626339" cy="2078893"/>
          </a:xfrm>
          <a:prstGeom prst="rect"/>
          <a:noFill/>
        </p:spPr>
      </p:pic>
      <p:pic>
        <p:nvPicPr>
          <p:cNvPr id="2097162" name="Picture 3" descr="C:\Users\indian\Desktop\images.jpg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3143250" y="2829169"/>
            <a:ext cx="2857500" cy="1789722"/>
          </a:xfrm>
          <a:prstGeom prst="rect"/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extBox 2"/>
          <p:cNvSpPr txBox="1"/>
          <p:nvPr/>
        </p:nvSpPr>
        <p:spPr>
          <a:xfrm>
            <a:off x="289169" y="382954"/>
            <a:ext cx="7956062" cy="707886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Students Presentations and Evaluator’s Feedback</a:t>
            </a:r>
          </a:p>
          <a:p>
            <a:endParaRPr dirty="0" sz="2000" lang="en-US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extBox 3"/>
          <p:cNvSpPr txBox="1"/>
          <p:nvPr/>
        </p:nvSpPr>
        <p:spPr>
          <a:xfrm>
            <a:off x="250091" y="398584"/>
            <a:ext cx="8776677" cy="3901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Making Etiquette</a:t>
            </a:r>
          </a:p>
          <a:p>
            <a:r>
              <a:rPr b="1" dirty="0" sz="1800" lang="en-US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Tips for Creating an Excellent Self-Introduction Video</a:t>
            </a: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the crowded world of English teaching applicants, your resume, photo, degree, and any other certificates aren’t enough to help you stand out.</a:t>
            </a:r>
          </a:p>
          <a:p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But an excellent </a:t>
            </a:r>
            <a:r>
              <a:rPr dirty="0" sz="1800" lang="en-US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self-recorded introduction video </a:t>
            </a:r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will! It can prove your capabilities to the audience by hearing your English skills as well as your voice.</a:t>
            </a:r>
          </a:p>
          <a:p>
            <a:endParaRPr dirty="0" sz="1800" lang="en-US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 creates personal connections with the people and builds rapport with your team members.</a:t>
            </a:r>
          </a:p>
          <a:p>
            <a:endParaRPr dirty="0" sz="18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dirty="0" sz="1800" lang="en-US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dirty="0" sz="1800" lang="en-US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Remember that it’s a short video of only 1-3 minutes long. Be concise and to the point!</a:t>
            </a:r>
          </a:p>
          <a:p>
            <a:endParaRPr dirty="0" sz="2000" lang="en-US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welcome</dc:creator>
  <cp:lastModifiedBy>indian</cp:lastModifiedBy>
  <dcterms:created xsi:type="dcterms:W3CDTF">2025-01-27T02:39:04Z</dcterms:created>
  <dcterms:modified xsi:type="dcterms:W3CDTF">2025-01-27T02:39:04Z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bedbd83ed72e44369c84745b08d44421</vt:lpwstr>
  </property>
</Properties>
</file>