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60" r:id="rId6"/>
    <p:sldId id="277" r:id="rId7"/>
    <p:sldId id="276" r:id="rId8"/>
    <p:sldId id="274" r:id="rId9"/>
    <p:sldId id="261" r:id="rId10"/>
    <p:sldId id="262" r:id="rId11"/>
    <p:sldId id="264" r:id="rId12"/>
    <p:sldId id="265" r:id="rId13"/>
    <p:sldId id="273" r:id="rId14"/>
    <p:sldId id="266" r:id="rId15"/>
    <p:sldId id="267" r:id="rId16"/>
    <p:sldId id="275" r:id="rId17"/>
    <p:sldId id="268" r:id="rId18"/>
    <p:sldId id="269" r:id="rId19"/>
    <p:sldId id="278" r:id="rId20"/>
    <p:sldId id="280" r:id="rId21"/>
    <p:sldId id="283" r:id="rId22"/>
    <p:sldId id="284" r:id="rId23"/>
    <p:sldId id="281" r:id="rId24"/>
    <p:sldId id="282" r:id="rId25"/>
    <p:sldId id="285" r:id="rId26"/>
    <p:sldId id="286" r:id="rId27"/>
    <p:sldId id="270" r:id="rId28"/>
    <p:sldId id="271" r:id="rId2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59" d="100"/>
          <a:sy n="59" d="100"/>
        </p:scale>
        <p:origin x="-1590" y="-19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6/24/2022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YY2yjEEoB3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PfJg-67smf4" TargetMode="Externa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609600"/>
            <a:ext cx="8077200" cy="2133600"/>
          </a:xfrm>
        </p:spPr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Group Discussions and Debates</a:t>
            </a:r>
            <a:endParaRPr lang="en-US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505200" y="4495800"/>
            <a:ext cx="5105400" cy="1752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Dr. O.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Kranthi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Priya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Assistant Professor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Department of English</a:t>
            </a:r>
            <a:b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</a:b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 L University</a:t>
            </a: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Candidate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assessed based on: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Active listening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Clarity of thought and expression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Apt language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Lucidity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(fluency &amp;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acuracy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Tone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Quality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voice 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Articulation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: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Speaking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 expressing an idea in words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Fluency: Speaking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 easy, flowing style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Modulation: Variations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rate or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volume of voice</a:t>
            </a: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delivery: The ideas expressed fluently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80000"/>
              </a:lnSpc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*It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isn’t sufficient to have ideas. They have to be expressed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effectively*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 Language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Looking attentively at the speaker and nodding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nsuring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one is ignored. Looking at everybody.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pointing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out fingers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Avoiding monotonous posture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showing interest or dislike in the topic.</a:t>
            </a:r>
          </a:p>
          <a:p>
            <a:pPr algn="just">
              <a:lnSpc>
                <a:spcPct val="120000"/>
              </a:lnSpc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Showing enthusiasm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through appropriate facial expression.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Body Language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Your gestures and mannerisms are most likely to reflect your attitude than what you say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Emotions such as anger, frustration,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wramth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excitement, boredom, defensiveness, competitiveness are all conveyed through your body language. </a:t>
            </a:r>
          </a:p>
          <a:p>
            <a:pPr algn="just">
              <a:lnSpc>
                <a:spcPct val="12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Selection panel observes appearance, frequency of eye contact, posture, gestures and facial expressions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3600" b="1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Team Sprit</a:t>
            </a:r>
          </a:p>
          <a:p>
            <a:pPr algn="just"/>
            <a:endParaRPr lang="en-US" sz="3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 is reflected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Ability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interact with other members of the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Emotional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maturity and balance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interpersonal relationships.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more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people centric and less ego centric. 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Remaining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objective, empathetic, and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non-threatening</a:t>
            </a:r>
          </a:p>
          <a:p>
            <a:pPr lvl="1" algn="just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a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good team player 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Consistency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 participation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Keenness in listening and observing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sharing and orderly conduct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 to handle turbulent situations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 to cut excessively exuberant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participants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Ability to dominate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without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bullying others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Avoiding personal comments 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Tips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 general idea on what topics are usually given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Initiate a GD and speak when your point is more relevant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 attentively and present your point gracefully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Have a positive attitude and have a good body language</a:t>
            </a: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 carefully and speak with clarity and confidently</a:t>
            </a:r>
          </a:p>
          <a:p>
            <a:pPr marL="274320" indent="-274320" algn="just">
              <a:lnSpc>
                <a:spcPct val="90000"/>
              </a:lnSpc>
              <a:defRPr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90000"/>
              </a:lnSpc>
              <a:buFont typeface="Wingdings 2"/>
              <a:buChar char=""/>
              <a:defRPr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47500" lnSpcReduction="20000"/>
          </a:bodyPr>
          <a:lstStyle/>
          <a:p>
            <a:r>
              <a:rPr lang="en-US" sz="6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Do’s:</a:t>
            </a: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Sitting comfortably 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Listening to the 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</a:t>
            </a: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Organizing ideas </a:t>
            </a: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Identifying </a:t>
            </a: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supporters/ opponents </a:t>
            </a:r>
            <a:endParaRPr lang="en-US" sz="5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Keeping track of time </a:t>
            </a: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Sharing time fairly </a:t>
            </a: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Maintaining eye contact </a:t>
            </a: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Taking notes </a:t>
            </a:r>
            <a:endParaRPr lang="en-US" sz="5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Accepting criticism or other’s point of view</a:t>
            </a:r>
            <a:endParaRPr lang="en-US" sz="5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40000"/>
              </a:lnSpc>
              <a:buClr>
                <a:schemeClr val="accent3"/>
              </a:buClr>
              <a:buFont typeface="Arial" pitchFamily="34" charset="0"/>
              <a:buChar char="•"/>
              <a:defRPr/>
            </a:pPr>
            <a:r>
              <a:rPr lang="en-US" sz="51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Aiming for summary if needed</a:t>
            </a:r>
          </a:p>
          <a:p>
            <a:pPr marL="274320" indent="-274320" algn="just">
              <a:lnSpc>
                <a:spcPct val="140000"/>
              </a:lnSpc>
              <a:buFont typeface="Wingdings 2"/>
              <a:buChar char=""/>
              <a:defRPr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just"/>
            <a:endParaRPr lang="en-US" sz="3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32500" lnSpcReduction="20000"/>
          </a:bodyPr>
          <a:lstStyle/>
          <a:p>
            <a:r>
              <a:rPr lang="en-US" sz="111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Don’ts:</a:t>
            </a:r>
          </a:p>
          <a:p>
            <a:pPr algn="just"/>
            <a:endParaRPr lang="en-US" sz="58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in a hurry </a:t>
            </a: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Being silent </a:t>
            </a: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Dominating vocally/physically</a:t>
            </a: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Involving in sub-group discussion </a:t>
            </a: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Changing opinions</a:t>
            </a:r>
            <a:endParaRPr lang="en-US" sz="80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Looking at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faculty</a:t>
            </a:r>
          </a:p>
          <a:p>
            <a:pPr marL="274320" indent="-274320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Moving excessively </a:t>
            </a:r>
          </a:p>
          <a:p>
            <a:pPr marL="274320" indent="-274320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Throwing all ideas at one shot </a:t>
            </a:r>
          </a:p>
          <a:p>
            <a:pPr marL="274320" indent="-274320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Speaking fast </a:t>
            </a:r>
          </a:p>
          <a:p>
            <a:pPr marL="274320" indent="-274320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slang </a:t>
            </a:r>
          </a:p>
          <a:p>
            <a:pPr marL="274320" indent="-274320" algn="just">
              <a:lnSpc>
                <a:spcPct val="130000"/>
              </a:lnSpc>
              <a:buFont typeface="Wingdings 2"/>
              <a:buChar char=""/>
              <a:defRPr/>
            </a:pPr>
            <a:r>
              <a:rPr lang="en-US" sz="80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Getting emotional </a:t>
            </a:r>
            <a:endParaRPr lang="en-US" sz="80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2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2: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it better to study online or in a regular classroom.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www.youtube.com/watch?v=YY2yjEEoB3U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Overview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What is a Group Discussion?</a:t>
            </a:r>
            <a:endParaRPr lang="en-US" dirty="0" smtClean="0">
              <a:solidFill>
                <a:schemeClr val="tx1"/>
              </a:solidFill>
              <a:latin typeface="Baskerville Old Face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Features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Format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Topics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Activity-1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Language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Assessment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Body Language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Group </a:t>
            </a:r>
            <a:r>
              <a:rPr lang="en-US" dirty="0" err="1" smtClean="0">
                <a:solidFill>
                  <a:schemeClr val="tx1"/>
                </a:solidFill>
                <a:latin typeface="Baskerville Old Face" pitchFamily="18" charset="0"/>
              </a:rPr>
              <a:t>Behaviour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– Team Sprit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Tips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Do’s 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and Don’ts in Group </a:t>
            </a:r>
            <a:r>
              <a:rPr lang="en-US" dirty="0" smtClean="0">
                <a:solidFill>
                  <a:schemeClr val="tx1"/>
                </a:solidFill>
                <a:latin typeface="Baskerville Old Face" pitchFamily="18" charset="0"/>
              </a:rPr>
              <a:t>Discussion</a:t>
            </a:r>
            <a:endParaRPr lang="en-US" dirty="0" smtClean="0">
              <a:solidFill>
                <a:schemeClr val="tx1"/>
              </a:solidFill>
              <a:latin typeface="Baskerville Old Face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Debate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Debate is a more formal way of presenting arguments in support or against a given issue in which the debaters present reasons and evidence to persuade and audience or a group of people.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debate is a contest in which two or more speakers present different opinions/arguments intent on persuading one another. </a:t>
            </a: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governed by explicit rules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Why Debate?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learn to -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accurate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Investigate, analyze and distinguish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ideas clearly and effectively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make decisions quickly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 critical and formulate responses quickly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Speak spontaneously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Common terms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Resolution – Sample statement subject to critical analysis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Affirmative Team – Supporting the resolution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Negative Team – Opposing the argument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Rebuttal – Explaining why one team disagrees with the other team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Judge – Neutral third party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Single-sex schools are good for education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Reality television does more harm than good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University education should be free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Mothers should stay at home and look after their children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makes a debate?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you say (Matter)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Knowledge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Persuasive arguments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Rebuttal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you say it (Manner)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Voice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Gesture and stance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How you structure it (Method)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Organizing </a:t>
            </a:r>
          </a:p>
          <a:p>
            <a:pPr lvl="1" algn="just">
              <a:buFont typeface="Arial" pitchFamily="34" charset="0"/>
              <a:buChar char="•"/>
            </a:pP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Signposing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Time management</a:t>
            </a:r>
          </a:p>
          <a:p>
            <a:pPr lvl="1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Giving support for your reasons</a:t>
            </a:r>
          </a:p>
          <a:p>
            <a:pPr algn="just"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sz="36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Examples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Expert opinions</a:t>
            </a:r>
          </a:p>
          <a:p>
            <a:pPr algn="just">
              <a:buFont typeface="Arial" pitchFamily="34" charset="0"/>
              <a:buChar char="•"/>
            </a:pPr>
            <a:r>
              <a:rPr lang="en-US" sz="36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Statistics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Skills to become a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etter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ritical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hinker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Compare viewpoints of other people to your own ones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Find ways to ask questions that apply to many perspectives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why some statements are correct and others are not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how problem solving works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Establish criteria for making judgments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Present arguments in a constructive way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6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Questions</a:t>
            </a:r>
          </a:p>
          <a:p>
            <a:pPr algn="just"/>
            <a:endParaRPr lang="en-US" sz="6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sz="6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endParaRPr lang="en-US" sz="5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40000"/>
              </a:lnSpc>
              <a:buFont typeface="Wingdings 2"/>
              <a:buChar char=""/>
              <a:defRPr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just"/>
            <a:endParaRPr lang="en-US" sz="3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4" descr="questionmark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>
          <a:xfrm>
            <a:off x="1447800" y="1371600"/>
            <a:ext cx="6156325" cy="4389437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endParaRPr lang="en-US" sz="6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6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65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Thank you</a:t>
            </a:r>
          </a:p>
          <a:p>
            <a:pPr algn="just"/>
            <a:endParaRPr lang="en-US" sz="65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20000"/>
              </a:lnSpc>
              <a:buClr>
                <a:schemeClr val="accent3"/>
              </a:buClr>
              <a:buFont typeface="Wingdings 2"/>
              <a:buChar char=""/>
              <a:defRPr/>
            </a:pPr>
            <a:endParaRPr lang="en-US" dirty="0" smtClean="0">
              <a:solidFill>
                <a:schemeClr val="tx1"/>
              </a:solidFill>
            </a:endParaRPr>
          </a:p>
          <a:p>
            <a:pPr marL="274320" indent="-274320" algn="just">
              <a:lnSpc>
                <a:spcPct val="140000"/>
              </a:lnSpc>
              <a:buFont typeface="Arial" pitchFamily="34" charset="0"/>
              <a:buChar char="•"/>
              <a:defRPr/>
            </a:pPr>
            <a:endParaRPr lang="en-US" sz="51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274320" indent="-274320" algn="just">
              <a:lnSpc>
                <a:spcPct val="140000"/>
              </a:lnSpc>
              <a:buFont typeface="Wingdings 2"/>
              <a:buChar char=""/>
              <a:defRPr/>
            </a:pPr>
            <a:endParaRPr lang="en-US" sz="4000" dirty="0" smtClean="0">
              <a:solidFill>
                <a:schemeClr val="tx1"/>
              </a:solidFill>
            </a:endParaRPr>
          </a:p>
          <a:p>
            <a:pPr algn="just"/>
            <a:endParaRPr lang="en-US" sz="39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What is a Group Discussion?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marL="60325" lvl="2" algn="just">
              <a:buFont typeface="Arial" pitchFamily="34" charset="0"/>
              <a:buChar char="•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GD refers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 the situation where a particular number of people (three to eight) meet face to face and through free oral interaction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share and discuss ideas to arrive at a decision or solution to a problem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Discussion is a modern method of assessing students personality.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both 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technique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and a comprehensive tool to judge the worthiness of the student and his  appropriateness for the job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Features 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is an exchange of ideas among the individuals of a group on a specific topic.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Discussion is an informal discussion in which participants of the same educational standard discuss a topic of current interest.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It is also known as leaderless discussion. It means its aim is to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understand individual traits, group </a:t>
            </a:r>
            <a:r>
              <a:rPr lang="en-US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and the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natural leadership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qualities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candidates.</a:t>
            </a:r>
          </a:p>
          <a:p>
            <a:pPr algn="just">
              <a:buFont typeface="Arial" pitchFamily="34" charset="0"/>
              <a:buChar char="•"/>
            </a:pP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Format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group sits in circle or U-shape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members in the group take turns to express their point of view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GDs last for 25 to 30 minutes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No one is appointed as a leader.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This panel observes and evaluates</a:t>
            </a: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Topics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General – Should yoga be made compulsory in schools?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Controversial – Women are better managers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Abstract- the farther you look, the closer you are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Case-study based – a company fired an employee. As a result, the other employees went on a strike. The question is why d you think the company fired the employee and what can they do to stop the strike&gt;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Activity 1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good and the 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bad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Topic 1: 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Brain Train</a:t>
            </a: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https://</a:t>
            </a:r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  <a:hlinkClick r:id="rId2"/>
              </a:rPr>
              <a:t>www.youtube.com/watch?v=PfJg-67smf4</a:t>
            </a:r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Watch the GD and please note down what you have observed.</a:t>
            </a:r>
          </a:p>
          <a:p>
            <a:endParaRPr lang="en-US" sz="3600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77500" lnSpcReduction="2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Language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Initiation- In my opinion, in today’s world, I believe that the topic is..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Agreement – I agree with you, I second you, I too feel the same, I have the same opinion, I have to side with you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Disagree- I cannot support your point of view, don’t get me wrong, I have a different opinion on that, I am afraid that snot completely true, I am not sure I will go along with that point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Interruption – Sorry, I wish to interrupt your point of view, sorry to interrupt, may I say something, 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Partial agreement – I agree to some extent but…, you are right, however, I don’t fully endorse your statement, 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Adding – you are correct, to that I would like to add, in additional to what you have said, in addition to that</a:t>
            </a:r>
          </a:p>
          <a:p>
            <a:pPr algn="just">
              <a:buClr>
                <a:schemeClr val="tx1"/>
              </a:buClr>
              <a:buFont typeface="Arial" pitchFamily="34" charset="0"/>
              <a:buChar char="•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onclude – In conclusion, in a nutshell, can we summarize, I would like to conclude, as some of us felt..and others felt that, as we agreed that </a:t>
            </a:r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" y="228600"/>
            <a:ext cx="8763000" cy="6324600"/>
          </a:xfrm>
        </p:spPr>
        <p:txBody>
          <a:bodyPr>
            <a:normAutofit fontScale="92500" lnSpcReduction="10000"/>
          </a:bodyPr>
          <a:lstStyle/>
          <a:p>
            <a:r>
              <a:rPr lang="en-US" sz="36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Assessment</a:t>
            </a:r>
          </a:p>
          <a:p>
            <a:pPr algn="just"/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During a GD employers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evaluate potential </a:t>
            </a: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for leadership  and ability to work in a team. </a:t>
            </a: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Clr>
                <a:schemeClr val="tx1"/>
              </a:buClr>
              <a:buFont typeface="Wingdings" pitchFamily="2" charset="2"/>
              <a:buChar char="§"/>
            </a:pPr>
            <a:endParaRPr lang="en-US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>
              <a:buFont typeface="Wingdings" pitchFamily="2" charset="2"/>
              <a:buChar char="§"/>
            </a:pPr>
            <a:r>
              <a:rPr lang="en-US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The four components generally evaluated in a group discussion are: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Listening skills</a:t>
            </a:r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Confidence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Communication skills</a:t>
            </a:r>
            <a:endParaRPr lang="en-US" sz="32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Group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behaviour</a:t>
            </a: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– Team work</a:t>
            </a:r>
            <a:endParaRPr lang="en-US" sz="32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r>
              <a:rPr lang="en-US" sz="3200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Leadership </a:t>
            </a:r>
            <a:r>
              <a:rPr lang="en-US" sz="3200" dirty="0" err="1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potentia</a:t>
            </a:r>
            <a:endParaRPr lang="en-US" sz="3200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lvl="1" algn="just">
              <a:buFont typeface="Wingdings" pitchFamily="2" charset="2"/>
              <a:buChar char="§"/>
            </a:pPr>
            <a:endParaRPr lang="en-US" sz="3200" u="sng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b="1" dirty="0" smtClean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  <a:p>
            <a:pPr algn="just"/>
            <a:endParaRPr lang="en-US" dirty="0">
              <a:solidFill>
                <a:schemeClr val="tx1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</TotalTime>
  <Words>1225</Words>
  <Application>Microsoft Office PowerPoint</Application>
  <PresentationFormat>On-screen Show (4:3)</PresentationFormat>
  <Paragraphs>230</Paragraphs>
  <Slides>28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29" baseType="lpstr">
      <vt:lpstr>Office Theme</vt:lpstr>
      <vt:lpstr>Group Discussions and Debates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Group Discussions and Debates</dc:title>
  <dc:creator>Kranthi Priya V</dc:creator>
  <cp:lastModifiedBy>Kranthi Priya V</cp:lastModifiedBy>
  <cp:revision>30</cp:revision>
  <dcterms:created xsi:type="dcterms:W3CDTF">2006-08-16T00:00:00Z</dcterms:created>
  <dcterms:modified xsi:type="dcterms:W3CDTF">2022-06-24T19:39:15Z</dcterms:modified>
</cp:coreProperties>
</file>