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  <p:sldId id="264" r:id="rId9"/>
    <p:sldId id="261" r:id="rId10"/>
    <p:sldId id="262" r:id="rId11"/>
    <p:sldId id="265" r:id="rId12"/>
  </p:sldIdLst>
  <p:sldSz cx="18288000" cy="10287000"/>
  <p:notesSz cx="6858000" cy="9144000"/>
  <p:embeddedFontLst>
    <p:embeddedFont>
      <p:font typeface="Public Sans Bold" charset="0"/>
      <p:regular r:id="rId13"/>
    </p:embeddedFont>
    <p:embeddedFont>
      <p:font typeface="Playfair Display" charset="0"/>
      <p:regular r:id="rId14"/>
      <p:bold r:id="rId15"/>
      <p:italic r:id="rId16"/>
      <p:boldItalic r:id="rId17"/>
    </p:embeddedFont>
    <p:embeddedFont>
      <p:font typeface="Playfair Display Bold" charset="0"/>
      <p:regular r:id="rId18"/>
    </p:embeddedFont>
    <p:embeddedFont>
      <p:font typeface="Public Sans" charset="0"/>
      <p:regular r:id="rId19"/>
    </p:embeddedFont>
    <p:embeddedFont>
      <p:font typeface="Playfair Display Italics" charset="0"/>
      <p:regular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-19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06882" y="4728792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ENGLISH SOUND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50974" y="2385245"/>
            <a:ext cx="16408332" cy="2031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886"/>
              </a:lnSpc>
            </a:pPr>
            <a:r>
              <a:rPr lang="en-US" sz="16359" spc="81">
                <a:solidFill>
                  <a:srgbClr val="2B2C30"/>
                </a:solidFill>
                <a:latin typeface="Playfair Display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06871" y="2906233"/>
            <a:ext cx="3029596" cy="1745886"/>
            <a:chOff x="0" y="0"/>
            <a:chExt cx="4039461" cy="232784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/>
            <a:srcRect t="4490" b="4490"/>
            <a:stretch>
              <a:fillRect/>
            </a:stretch>
          </p:blipFill>
          <p:spPr>
            <a:xfrm>
              <a:off x="0" y="0"/>
              <a:ext cx="4039461" cy="232784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5172721" y="2906233"/>
            <a:ext cx="3050063" cy="1745886"/>
            <a:chOff x="0" y="0"/>
            <a:chExt cx="4066750" cy="2327848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/>
            <a:srcRect l="709" r="709"/>
            <a:stretch>
              <a:fillRect/>
            </a:stretch>
          </p:blipFill>
          <p:spPr>
            <a:xfrm>
              <a:off x="0" y="0"/>
              <a:ext cx="4066750" cy="2327848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13594532" y="2906233"/>
            <a:ext cx="3375082" cy="1745886"/>
            <a:chOff x="0" y="0"/>
            <a:chExt cx="4500109" cy="2327848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/>
            <a:srcRect t="3309" b="3309"/>
            <a:stretch>
              <a:fillRect/>
            </a:stretch>
          </p:blipFill>
          <p:spPr>
            <a:xfrm>
              <a:off x="0" y="0"/>
              <a:ext cx="4500109" cy="2327848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9329035" y="2906233"/>
            <a:ext cx="3418929" cy="1745886"/>
            <a:chOff x="0" y="0"/>
            <a:chExt cx="4558573" cy="232784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 cstate="print"/>
            <a:srcRect t="4429" b="4429"/>
            <a:stretch>
              <a:fillRect/>
            </a:stretch>
          </p:blipFill>
          <p:spPr>
            <a:xfrm>
              <a:off x="0" y="0"/>
              <a:ext cx="4558573" cy="2327848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SINGLE CONSONANTS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5389632"/>
            <a:ext cx="3374636" cy="2431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264" lvl="1" indent="-361632">
              <a:lnSpc>
                <a:spcPts val="4823"/>
              </a:lnSpc>
              <a:buFont typeface="Arial"/>
              <a:buChar char="•"/>
            </a:pPr>
            <a:r>
              <a:rPr lang="en-US" sz="3349" spc="16" dirty="0">
                <a:solidFill>
                  <a:srgbClr val="2B2C30"/>
                </a:solidFill>
                <a:latin typeface="Public Sans Bold"/>
              </a:rPr>
              <a:t>L</a:t>
            </a:r>
            <a:r>
              <a:rPr lang="en-US" sz="3349" spc="16" dirty="0">
                <a:solidFill>
                  <a:srgbClr val="2B2C30"/>
                </a:solidFill>
                <a:latin typeface="Public Sans"/>
              </a:rPr>
              <a:t>ook</a:t>
            </a:r>
          </a:p>
          <a:p>
            <a:pPr marL="723264" lvl="1" indent="-361632">
              <a:lnSpc>
                <a:spcPts val="4823"/>
              </a:lnSpc>
              <a:buFont typeface="Arial"/>
              <a:buChar char="•"/>
            </a:pPr>
            <a:r>
              <a:rPr lang="en-US" sz="3349" spc="16" dirty="0">
                <a:solidFill>
                  <a:srgbClr val="2B2C30"/>
                </a:solidFill>
                <a:latin typeface="Public Sans"/>
              </a:rPr>
              <a:t>Rea</a:t>
            </a:r>
            <a:r>
              <a:rPr lang="en-US" sz="3349" spc="16" dirty="0">
                <a:solidFill>
                  <a:srgbClr val="2B2C30"/>
                </a:solidFill>
                <a:latin typeface="Public Sans Bold"/>
              </a:rPr>
              <a:t>l</a:t>
            </a:r>
          </a:p>
          <a:p>
            <a:pPr marL="723264" lvl="1" indent="-361632">
              <a:lnSpc>
                <a:spcPts val="4823"/>
              </a:lnSpc>
              <a:buFont typeface="Arial"/>
              <a:buChar char="•"/>
            </a:pPr>
            <a:r>
              <a:rPr lang="en-US" sz="3349" spc="16" dirty="0">
                <a:solidFill>
                  <a:srgbClr val="2B2C30"/>
                </a:solidFill>
                <a:latin typeface="Public Sans Bold"/>
              </a:rPr>
              <a:t>L</a:t>
            </a:r>
            <a:r>
              <a:rPr lang="en-US" sz="3349" spc="16" dirty="0">
                <a:solidFill>
                  <a:srgbClr val="2B2C30"/>
                </a:solidFill>
                <a:latin typeface="Public Sans"/>
              </a:rPr>
              <a:t>ife</a:t>
            </a:r>
          </a:p>
          <a:p>
            <a:pPr marL="723264" lvl="1" indent="-361632">
              <a:lnSpc>
                <a:spcPts val="4823"/>
              </a:lnSpc>
              <a:buFont typeface="Arial"/>
              <a:buChar char="•"/>
            </a:pPr>
            <a:r>
              <a:rPr lang="en-US" sz="3349" spc="16" dirty="0">
                <a:solidFill>
                  <a:srgbClr val="2B2C30"/>
                </a:solidFill>
                <a:latin typeface="Public Sans"/>
              </a:rPr>
              <a:t>O</a:t>
            </a:r>
            <a:r>
              <a:rPr lang="en-US" sz="3349" spc="16" dirty="0">
                <a:solidFill>
                  <a:srgbClr val="2B2C30"/>
                </a:solidFill>
                <a:latin typeface="Public Sans Bold"/>
              </a:rPr>
              <a:t>l</a:t>
            </a:r>
            <a:r>
              <a:rPr lang="en-US" sz="3349" spc="16" dirty="0">
                <a:solidFill>
                  <a:srgbClr val="2B2C30"/>
                </a:solidFill>
                <a:latin typeface="Public Sans"/>
              </a:rPr>
              <a:t>d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329035" y="5470438"/>
            <a:ext cx="3879838" cy="2390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9427" lvl="1" indent="-364713">
              <a:lnSpc>
                <a:spcPts val="4729"/>
              </a:lnSpc>
              <a:buFont typeface="Arial"/>
              <a:buChar char="•"/>
            </a:pPr>
            <a:r>
              <a:rPr lang="en-US" sz="3378" dirty="0">
                <a:solidFill>
                  <a:srgbClr val="2B2C30"/>
                </a:solidFill>
                <a:latin typeface="Public Sans Bold"/>
              </a:rPr>
              <a:t>W</a:t>
            </a:r>
            <a:r>
              <a:rPr lang="en-US" sz="3378" dirty="0">
                <a:solidFill>
                  <a:srgbClr val="2B2C30"/>
                </a:solidFill>
                <a:latin typeface="Public Sans"/>
              </a:rPr>
              <a:t>hy</a:t>
            </a:r>
          </a:p>
          <a:p>
            <a:pPr marL="729427" lvl="1" indent="-364713">
              <a:lnSpc>
                <a:spcPts val="4729"/>
              </a:lnSpc>
              <a:buFont typeface="Arial"/>
              <a:buChar char="•"/>
            </a:pPr>
            <a:r>
              <a:rPr lang="en-US" sz="3378" b="1" dirty="0" smtClean="0">
                <a:solidFill>
                  <a:srgbClr val="2B2C30"/>
                </a:solidFill>
                <a:latin typeface="Public Sans Bold"/>
              </a:rPr>
              <a:t>Weather</a:t>
            </a:r>
            <a:endParaRPr lang="en-US" sz="3378" b="1" dirty="0">
              <a:solidFill>
                <a:srgbClr val="2B2C30"/>
              </a:solidFill>
              <a:latin typeface="Public Sans"/>
            </a:endParaRPr>
          </a:p>
          <a:p>
            <a:pPr marL="729427" lvl="1" indent="-364713">
              <a:lnSpc>
                <a:spcPts val="4729"/>
              </a:lnSpc>
              <a:buFont typeface="Arial"/>
              <a:buChar char="•"/>
            </a:pPr>
            <a:r>
              <a:rPr lang="en-US" sz="3378" dirty="0">
                <a:solidFill>
                  <a:srgbClr val="2B2C30"/>
                </a:solidFill>
                <a:latin typeface="Public Sans Bold"/>
              </a:rPr>
              <a:t>O</a:t>
            </a:r>
            <a:r>
              <a:rPr lang="en-US" sz="3378" dirty="0">
                <a:solidFill>
                  <a:srgbClr val="2B2C30"/>
                </a:solidFill>
                <a:latin typeface="Public Sans"/>
              </a:rPr>
              <a:t>ne</a:t>
            </a:r>
          </a:p>
          <a:p>
            <a:pPr marL="729427" lvl="1" indent="-364713">
              <a:lnSpc>
                <a:spcPts val="4729"/>
              </a:lnSpc>
              <a:buFont typeface="Arial"/>
              <a:buChar char="•"/>
            </a:pPr>
            <a:r>
              <a:rPr lang="en-US" sz="3378" dirty="0">
                <a:solidFill>
                  <a:srgbClr val="2B2C30"/>
                </a:solidFill>
                <a:latin typeface="Public Sans Bold"/>
              </a:rPr>
              <a:t>W</a:t>
            </a:r>
            <a:r>
              <a:rPr lang="en-US" sz="3378" dirty="0">
                <a:solidFill>
                  <a:srgbClr val="2B2C30"/>
                </a:solidFill>
                <a:latin typeface="Public Sans"/>
              </a:rPr>
              <a:t>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72721" y="5467778"/>
            <a:ext cx="3581121" cy="2353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2537" lvl="1" indent="-361268">
              <a:lnSpc>
                <a:spcPts val="4685"/>
              </a:lnSpc>
              <a:buFont typeface="Arial"/>
              <a:buChar char="•"/>
            </a:pPr>
            <a:r>
              <a:rPr lang="en-US" sz="3346" dirty="0">
                <a:solidFill>
                  <a:srgbClr val="2B2C30"/>
                </a:solidFill>
                <a:latin typeface="Public Sans Bold"/>
              </a:rPr>
              <a:t>R</a:t>
            </a:r>
            <a:r>
              <a:rPr lang="en-US" sz="3346" dirty="0">
                <a:solidFill>
                  <a:srgbClr val="2B2C30"/>
                </a:solidFill>
                <a:latin typeface="Public Sans"/>
              </a:rPr>
              <a:t>ight</a:t>
            </a:r>
          </a:p>
          <a:p>
            <a:pPr marL="722537" lvl="1" indent="-361268">
              <a:lnSpc>
                <a:spcPts val="4685"/>
              </a:lnSpc>
              <a:buFont typeface="Arial"/>
              <a:buChar char="•"/>
            </a:pPr>
            <a:r>
              <a:rPr lang="en-US" sz="3346" dirty="0">
                <a:solidFill>
                  <a:srgbClr val="2B2C30"/>
                </a:solidFill>
                <a:latin typeface="Public Sans Bold"/>
              </a:rPr>
              <a:t>R</a:t>
            </a:r>
            <a:r>
              <a:rPr lang="en-US" sz="3346" dirty="0">
                <a:solidFill>
                  <a:srgbClr val="2B2C30"/>
                </a:solidFill>
                <a:latin typeface="Public Sans"/>
              </a:rPr>
              <a:t>un</a:t>
            </a:r>
          </a:p>
          <a:p>
            <a:pPr marL="722537" lvl="1" indent="-361268">
              <a:lnSpc>
                <a:spcPts val="4685"/>
              </a:lnSpc>
              <a:buFont typeface="Arial"/>
              <a:buChar char="•"/>
            </a:pPr>
            <a:r>
              <a:rPr lang="en-US" sz="3346" dirty="0">
                <a:solidFill>
                  <a:srgbClr val="2B2C30"/>
                </a:solidFill>
                <a:latin typeface="Public Sans"/>
              </a:rPr>
              <a:t>Al</a:t>
            </a:r>
            <a:r>
              <a:rPr lang="en-US" sz="3346" dirty="0">
                <a:solidFill>
                  <a:srgbClr val="2B2C30"/>
                </a:solidFill>
                <a:latin typeface="Public Sans Bold"/>
              </a:rPr>
              <a:t>r</a:t>
            </a:r>
            <a:r>
              <a:rPr lang="en-US" sz="3346" dirty="0">
                <a:solidFill>
                  <a:srgbClr val="2B2C30"/>
                </a:solidFill>
                <a:latin typeface="Public Sans"/>
              </a:rPr>
              <a:t>eady</a:t>
            </a:r>
          </a:p>
          <a:p>
            <a:pPr marL="722537" lvl="1" indent="-361268">
              <a:lnSpc>
                <a:spcPts val="4685"/>
              </a:lnSpc>
              <a:buFont typeface="Arial"/>
              <a:buChar char="•"/>
            </a:pPr>
            <a:r>
              <a:rPr lang="en-US" sz="3346" dirty="0">
                <a:solidFill>
                  <a:srgbClr val="2B2C30"/>
                </a:solidFill>
                <a:latin typeface="Public Sans Bold"/>
              </a:rPr>
              <a:t>R</a:t>
            </a:r>
            <a:r>
              <a:rPr lang="en-US" sz="3346" dirty="0">
                <a:solidFill>
                  <a:srgbClr val="2B2C30"/>
                </a:solidFill>
                <a:latin typeface="Public Sans"/>
              </a:rPr>
              <a:t>each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485348" y="5470438"/>
            <a:ext cx="4494047" cy="2353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9863" lvl="1" indent="-359932">
              <a:lnSpc>
                <a:spcPts val="4667"/>
              </a:lnSpc>
              <a:buFont typeface="Arial"/>
              <a:buChar char="•"/>
            </a:pPr>
            <a:r>
              <a:rPr lang="en-US" sz="3334" dirty="0">
                <a:solidFill>
                  <a:srgbClr val="2B2C30"/>
                </a:solidFill>
                <a:latin typeface="Public Sans Bold"/>
              </a:rPr>
              <a:t>Y</a:t>
            </a:r>
            <a:r>
              <a:rPr lang="en-US" sz="3334" dirty="0">
                <a:solidFill>
                  <a:srgbClr val="2B2C30"/>
                </a:solidFill>
                <a:latin typeface="Public Sans"/>
              </a:rPr>
              <a:t>ou</a:t>
            </a:r>
          </a:p>
          <a:p>
            <a:pPr marL="719863" lvl="1" indent="-359932">
              <a:lnSpc>
                <a:spcPts val="4667"/>
              </a:lnSpc>
              <a:buFont typeface="Arial"/>
              <a:buChar char="•"/>
            </a:pPr>
            <a:r>
              <a:rPr lang="en-US" sz="3334" dirty="0">
                <a:solidFill>
                  <a:srgbClr val="2B2C30"/>
                </a:solidFill>
                <a:latin typeface="Public Sans Bold"/>
              </a:rPr>
              <a:t>Y</a:t>
            </a:r>
            <a:r>
              <a:rPr lang="en-US" sz="3334" dirty="0">
                <a:solidFill>
                  <a:srgbClr val="2B2C30"/>
                </a:solidFill>
                <a:latin typeface="Public Sans"/>
              </a:rPr>
              <a:t>ear</a:t>
            </a:r>
          </a:p>
          <a:p>
            <a:pPr marL="719863" lvl="1" indent="-359932">
              <a:lnSpc>
                <a:spcPts val="4667"/>
              </a:lnSpc>
              <a:buFont typeface="Arial"/>
              <a:buChar char="•"/>
            </a:pPr>
            <a:r>
              <a:rPr lang="en-US" sz="3334" dirty="0">
                <a:solidFill>
                  <a:srgbClr val="2B2C30"/>
                </a:solidFill>
                <a:latin typeface="Public Sans"/>
              </a:rPr>
              <a:t>Mil</a:t>
            </a:r>
            <a:r>
              <a:rPr lang="en-US" sz="3334" dirty="0">
                <a:solidFill>
                  <a:srgbClr val="2B2C30"/>
                </a:solidFill>
                <a:latin typeface="Public Sans Bold"/>
              </a:rPr>
              <a:t>li</a:t>
            </a:r>
            <a:r>
              <a:rPr lang="en-US" sz="3334" dirty="0">
                <a:solidFill>
                  <a:srgbClr val="2B2C30"/>
                </a:solidFill>
                <a:latin typeface="Public Sans"/>
              </a:rPr>
              <a:t>on</a:t>
            </a:r>
          </a:p>
          <a:p>
            <a:pPr marL="719863" lvl="1" indent="-359932">
              <a:lnSpc>
                <a:spcPts val="4667"/>
              </a:lnSpc>
              <a:buFont typeface="Arial"/>
              <a:buChar char="•"/>
            </a:pPr>
            <a:r>
              <a:rPr lang="en-US" sz="3334" dirty="0">
                <a:solidFill>
                  <a:srgbClr val="2B2C30"/>
                </a:solidFill>
                <a:latin typeface="Public Sans"/>
              </a:rPr>
              <a:t>Contin</a:t>
            </a:r>
            <a:r>
              <a:rPr lang="en-US" sz="3334" dirty="0">
                <a:solidFill>
                  <a:srgbClr val="2B2C30"/>
                </a:solidFill>
                <a:latin typeface="Public Sans Bold"/>
              </a:rPr>
              <a:t>u</a:t>
            </a:r>
            <a:r>
              <a:rPr lang="en-US" sz="3334" dirty="0">
                <a:solidFill>
                  <a:srgbClr val="2B2C30"/>
                </a:solidFill>
                <a:latin typeface="Public Sans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9395" y="4172590"/>
            <a:ext cx="16618336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 dirty="0">
                <a:solidFill>
                  <a:srgbClr val="2B2C30"/>
                </a:solidFill>
                <a:latin typeface="Playfair Display"/>
              </a:rPr>
              <a:t>How many alphabets are there in English?</a:t>
            </a:r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9395" y="4172590"/>
            <a:ext cx="16618336" cy="970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65"/>
              </a:lnSpc>
            </a:pPr>
            <a:r>
              <a:rPr lang="en-US" sz="6050" spc="30">
                <a:solidFill>
                  <a:srgbClr val="2B2C30"/>
                </a:solidFill>
                <a:latin typeface="Playfair Display"/>
              </a:rPr>
              <a:t>                                       1</a:t>
            </a:r>
          </a:p>
        </p:txBody>
      </p:sp>
      <p:sp>
        <p:nvSpPr>
          <p:cNvPr id="3" name="Freeform 3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ENGLISH SOUND SYSYEM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055615"/>
            <a:ext cx="15413857" cy="67700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9843" lvl="1" indent="-449922">
              <a:lnSpc>
                <a:spcPts val="7793"/>
              </a:lnSpc>
              <a:buFont typeface="Arial"/>
              <a:buChar char="•"/>
            </a:pPr>
            <a:r>
              <a:rPr lang="en-US" sz="4167" dirty="0">
                <a:solidFill>
                  <a:srgbClr val="2B2C30"/>
                </a:solidFill>
                <a:latin typeface="Playfair Display"/>
              </a:rPr>
              <a:t>Integration of vowel and consonant sounds</a:t>
            </a:r>
          </a:p>
          <a:p>
            <a:pPr marL="899843" lvl="1" indent="-449922">
              <a:lnSpc>
                <a:spcPts val="7793"/>
              </a:lnSpc>
              <a:buFont typeface="Arial"/>
              <a:buChar char="•"/>
            </a:pPr>
            <a:r>
              <a:rPr lang="en-US" sz="4167" dirty="0">
                <a:solidFill>
                  <a:srgbClr val="2B2C30"/>
                </a:solidFill>
                <a:latin typeface="Playfair Display"/>
              </a:rPr>
              <a:t>Relates to sound classifications within the English language</a:t>
            </a:r>
          </a:p>
          <a:p>
            <a:pPr marL="899843" lvl="1" indent="-449922">
              <a:lnSpc>
                <a:spcPts val="7793"/>
              </a:lnSpc>
              <a:buFont typeface="Arial"/>
              <a:buChar char="•"/>
            </a:pPr>
            <a:r>
              <a:rPr lang="en-US" sz="4167" dirty="0">
                <a:solidFill>
                  <a:srgbClr val="2B2C30"/>
                </a:solidFill>
                <a:latin typeface="Playfair Display"/>
              </a:rPr>
              <a:t>Study of the sound system is called </a:t>
            </a:r>
            <a:r>
              <a:rPr lang="en-US" sz="4167" dirty="0">
                <a:solidFill>
                  <a:srgbClr val="2B2C30"/>
                </a:solidFill>
                <a:latin typeface="Playfair Display Bold"/>
              </a:rPr>
              <a:t>Phonology</a:t>
            </a:r>
          </a:p>
          <a:p>
            <a:pPr marL="899843" lvl="1" indent="-449922">
              <a:lnSpc>
                <a:spcPts val="7793"/>
              </a:lnSpc>
              <a:buFont typeface="Arial"/>
              <a:buChar char="•"/>
            </a:pPr>
            <a:r>
              <a:rPr lang="en-US" sz="4167" dirty="0">
                <a:solidFill>
                  <a:srgbClr val="2B2C30"/>
                </a:solidFill>
                <a:latin typeface="Playfair Display"/>
              </a:rPr>
              <a:t>There are </a:t>
            </a:r>
            <a:r>
              <a:rPr lang="en-US" sz="4167" dirty="0">
                <a:solidFill>
                  <a:srgbClr val="2B2C30"/>
                </a:solidFill>
                <a:latin typeface="Playfair Display Bold"/>
              </a:rPr>
              <a:t>44 </a:t>
            </a:r>
            <a:r>
              <a:rPr lang="en-US" sz="4167" dirty="0">
                <a:solidFill>
                  <a:srgbClr val="2B2C30"/>
                </a:solidFill>
                <a:latin typeface="Playfair Display"/>
              </a:rPr>
              <a:t>sounds (</a:t>
            </a:r>
            <a:r>
              <a:rPr lang="en-US" sz="4167" dirty="0">
                <a:solidFill>
                  <a:srgbClr val="2B2C30"/>
                </a:solidFill>
                <a:latin typeface="Playfair Display Bold"/>
              </a:rPr>
              <a:t>Phonemes</a:t>
            </a:r>
            <a:r>
              <a:rPr lang="en-US" sz="4167" dirty="0">
                <a:solidFill>
                  <a:srgbClr val="2B2C30"/>
                </a:solidFill>
                <a:latin typeface="Playfair Display"/>
              </a:rPr>
              <a:t>) </a:t>
            </a:r>
          </a:p>
          <a:p>
            <a:pPr marL="899843" lvl="1" indent="-449922">
              <a:lnSpc>
                <a:spcPts val="7793"/>
              </a:lnSpc>
              <a:buFont typeface="Arial"/>
              <a:buChar char="•"/>
            </a:pPr>
            <a:r>
              <a:rPr lang="en-US" sz="4167" dirty="0">
                <a:solidFill>
                  <a:srgbClr val="2B2C30"/>
                </a:solidFill>
                <a:latin typeface="Playfair Display"/>
              </a:rPr>
              <a:t>A phoneme is a speech sound</a:t>
            </a:r>
          </a:p>
          <a:p>
            <a:pPr marL="899843" lvl="1" indent="-449922">
              <a:lnSpc>
                <a:spcPts val="7793"/>
              </a:lnSpc>
              <a:buFont typeface="Arial"/>
              <a:buChar char="•"/>
            </a:pPr>
            <a:r>
              <a:rPr lang="en-US" sz="4167" dirty="0">
                <a:solidFill>
                  <a:srgbClr val="2B2C30"/>
                </a:solidFill>
                <a:latin typeface="Playfair Display"/>
              </a:rPr>
              <a:t>It’s the smallest unit of sound</a:t>
            </a:r>
          </a:p>
          <a:p>
            <a:pPr>
              <a:lnSpc>
                <a:spcPts val="7793"/>
              </a:lnSpc>
            </a:pPr>
            <a:endParaRPr lang="en-US" sz="4167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651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ENGLISH SOUND SYSYEM</a:t>
            </a: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055614"/>
            <a:ext cx="16040111" cy="64706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793"/>
              </a:lnSpc>
            </a:pPr>
            <a:endParaRPr lang="en-US" sz="4167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83679B1-11F1-C76F-E029-99E42D85AA58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5076" y="723900"/>
            <a:ext cx="16432395" cy="93011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5974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3966" y="942975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CONSONANT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028689" y="2046090"/>
            <a:ext cx="16208794" cy="6083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6251" lvl="1" indent="-473125">
              <a:lnSpc>
                <a:spcPts val="8195"/>
              </a:lnSpc>
              <a:buFont typeface="Arial"/>
              <a:buChar char="•"/>
            </a:pPr>
            <a:r>
              <a:rPr lang="en-US" sz="4382" dirty="0">
                <a:solidFill>
                  <a:srgbClr val="2B2C30"/>
                </a:solidFill>
                <a:latin typeface="Playfair Display"/>
              </a:rPr>
              <a:t>Refer to the letters of the English alphabet other than the five vowels (a, e, </a:t>
            </a:r>
            <a:r>
              <a:rPr lang="en-US" sz="4382" dirty="0" err="1">
                <a:solidFill>
                  <a:srgbClr val="2B2C30"/>
                </a:solidFill>
                <a:latin typeface="Playfair Display"/>
              </a:rPr>
              <a:t>i</a:t>
            </a:r>
            <a:r>
              <a:rPr lang="en-US" sz="4382" dirty="0">
                <a:solidFill>
                  <a:srgbClr val="2B2C30"/>
                </a:solidFill>
                <a:latin typeface="Playfair Display"/>
              </a:rPr>
              <a:t>, o, u). </a:t>
            </a:r>
          </a:p>
          <a:p>
            <a:pPr marL="946251" lvl="1" indent="-473125">
              <a:lnSpc>
                <a:spcPts val="8195"/>
              </a:lnSpc>
              <a:buFont typeface="Arial"/>
              <a:buChar char="•"/>
            </a:pPr>
            <a:r>
              <a:rPr lang="en-US" sz="4382" dirty="0">
                <a:solidFill>
                  <a:srgbClr val="2B2C30"/>
                </a:solidFill>
                <a:latin typeface="Playfair Display"/>
              </a:rPr>
              <a:t>They include letters that are pronounced by obstructing the flow of air in the vocal tract. </a:t>
            </a:r>
          </a:p>
          <a:p>
            <a:pPr marL="946251" lvl="1" indent="-473125">
              <a:lnSpc>
                <a:spcPts val="8195"/>
              </a:lnSpc>
              <a:buFont typeface="Arial"/>
              <a:buChar char="•"/>
            </a:pPr>
            <a:r>
              <a:rPr lang="en-US" sz="4382" dirty="0">
                <a:solidFill>
                  <a:srgbClr val="2B2C30"/>
                </a:solidFill>
                <a:latin typeface="Playfair Display"/>
              </a:rPr>
              <a:t>Among 44 speech sounds, 24 are consonant sounds</a:t>
            </a:r>
          </a:p>
          <a:p>
            <a:pPr>
              <a:lnSpc>
                <a:spcPts val="8195"/>
              </a:lnSpc>
            </a:pPr>
            <a:endParaRPr lang="en-US" sz="4382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942975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CONSONANT SOUNDS (PAIRED) 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 dirty="0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831486" y="1692730"/>
            <a:ext cx="16625012" cy="8362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2" lvl="1" indent="-345441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/p/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p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et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to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p</a:t>
            </a:r>
          </a:p>
          <a:p>
            <a:pPr marL="690882" marR="0" lvl="1" indent="-34544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/b/                                                                     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 Bold"/>
                <a:ea typeface="+mn-ea"/>
                <a:cs typeface="+mn-cs"/>
              </a:rPr>
              <a:t>b</a:t>
            </a:r>
            <a:r>
              <a:rPr kumimoji="0" lang="en-US" sz="4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at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"/>
                <a:ea typeface="+mn-ea"/>
                <a:cs typeface="+mn-cs"/>
              </a:rPr>
              <a:t>, tu</a:t>
            </a:r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srgbClr val="2B2C30"/>
                </a:solidFill>
                <a:effectLst/>
                <a:uLnTx/>
                <a:uFillTx/>
                <a:latin typeface="Playfair Display Bold"/>
                <a:ea typeface="+mn-ea"/>
                <a:cs typeface="+mn-cs"/>
              </a:rPr>
              <a:t>b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/t/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t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runk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wha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t 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 </a:t>
            </a:r>
          </a:p>
          <a:p>
            <a:pPr marL="690882" lvl="1" indent="-345441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/d/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d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ose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war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d</a:t>
            </a:r>
          </a:p>
          <a:p>
            <a:pPr marL="690882" lvl="1" indent="-345441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/k/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k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eep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po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k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e</a:t>
            </a:r>
          </a:p>
          <a:p>
            <a:pPr marL="690882" lvl="1" indent="-345441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/g/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g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ame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ba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g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                                                                        </a:t>
            </a:r>
          </a:p>
          <a:p>
            <a:pPr marL="802641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/f/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f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ront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lea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f</a:t>
            </a:r>
          </a:p>
          <a:p>
            <a:pPr marL="690882" lvl="1" indent="-345441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 /v/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v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ase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ad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v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ice</a:t>
            </a:r>
            <a:endParaRPr lang="en-US" sz="4600" dirty="0">
              <a:solidFill>
                <a:srgbClr val="2B2C30"/>
              </a:solidFill>
              <a:latin typeface="Playfair Display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6871" y="493444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 dirty="0">
                <a:solidFill>
                  <a:srgbClr val="2B2C30"/>
                </a:solidFill>
                <a:latin typeface="Public Sans Bold"/>
              </a:rPr>
              <a:t>CONSONANT SOUNDS (PAIRED)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endParaRPr lang="en-US" sz="3714" spc="843" dirty="0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3" name="AutoShape 3"/>
          <p:cNvSpPr/>
          <p:nvPr/>
        </p:nvSpPr>
        <p:spPr>
          <a:xfrm flipV="1">
            <a:off x="1028711" y="1193982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09600" y="800100"/>
            <a:ext cx="16728161" cy="9225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0654" lvl="1" indent="-330327" algn="just">
              <a:lnSpc>
                <a:spcPts val="5722"/>
              </a:lnSpc>
              <a:buFont typeface="Arial"/>
              <a:buChar char="•"/>
            </a:pPr>
            <a:endParaRPr lang="en-US" sz="4600" dirty="0" smtClean="0">
              <a:solidFill>
                <a:srgbClr val="2B2C30"/>
              </a:solidFill>
              <a:latin typeface="Playfair Display"/>
            </a:endParaRP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  <a:defRPr/>
            </a:pP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/s/ 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s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ave, bus</a:t>
            </a: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  <a:defRPr/>
            </a:pP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 /z/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z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est, do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z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e</a:t>
            </a: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</a:pP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/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θ/ 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th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ink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tee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th</a:t>
            </a: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</a:pPr>
            <a:r>
              <a:rPr lang="en-US" sz="4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</a:rPr>
              <a:t>/</a:t>
            </a:r>
            <a:r>
              <a:rPr lang="en-IN" sz="4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</a:rPr>
              <a:t>ð/									                     </a:t>
            </a:r>
            <a:r>
              <a:rPr lang="en-IN" sz="4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</a:rPr>
              <a:t>th</a:t>
            </a:r>
            <a:r>
              <a:rPr lang="en-IN" sz="4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</a:rPr>
              <a:t>ere, lea</a:t>
            </a:r>
            <a:r>
              <a:rPr lang="en-IN" sz="4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</a:rPr>
              <a:t>th</a:t>
            </a:r>
            <a:r>
              <a:rPr lang="en-IN" sz="4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Playfair Display" charset="0"/>
              </a:rPr>
              <a:t>er</a:t>
            </a:r>
            <a:endParaRPr lang="en-US" sz="4600" dirty="0">
              <a:solidFill>
                <a:srgbClr val="2B2C30"/>
              </a:solidFill>
              <a:latin typeface="Playfair Display Bold"/>
            </a:endParaRP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/ʃ/  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sh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oes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cu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sh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ion                                                                       </a:t>
            </a: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/ʒ/  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bei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ge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mea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s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ure</a:t>
            </a: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"/>
              </a:rPr>
              <a:t>/</a:t>
            </a:r>
            <a:r>
              <a:rPr lang="en-US" sz="4600" dirty="0" err="1">
                <a:solidFill>
                  <a:srgbClr val="2B2C30"/>
                </a:solidFill>
                <a:latin typeface="Playfair Display"/>
              </a:rPr>
              <a:t>tʃ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/ 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ca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tch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pa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tch</a:t>
            </a:r>
          </a:p>
          <a:p>
            <a:pPr marL="660654" lvl="1" indent="-330327" algn="just">
              <a:lnSpc>
                <a:spcPct val="150000"/>
              </a:lnSpc>
              <a:buFont typeface="Arial"/>
              <a:buChar char="•"/>
            </a:pP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/</a:t>
            </a:r>
            <a:r>
              <a:rPr lang="en-US" sz="4600" dirty="0" err="1">
                <a:solidFill>
                  <a:srgbClr val="2B2C30"/>
                </a:solidFill>
                <a:latin typeface="Playfair Display"/>
              </a:rPr>
              <a:t>dʒ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/                                                                              </a:t>
            </a:r>
            <a:r>
              <a:rPr lang="en-US" sz="4600" dirty="0" smtClean="0">
                <a:solidFill>
                  <a:srgbClr val="2B2C30"/>
                </a:solidFill>
                <a:latin typeface="Playfair Display"/>
              </a:rPr>
              <a:t>ba</a:t>
            </a:r>
            <a:r>
              <a:rPr lang="en-US" sz="4600" dirty="0" smtClean="0">
                <a:solidFill>
                  <a:srgbClr val="2B2C30"/>
                </a:solidFill>
                <a:latin typeface="Playfair Display Bold"/>
              </a:rPr>
              <a:t>dge</a:t>
            </a:r>
            <a:r>
              <a:rPr lang="en-US" sz="4600" dirty="0">
                <a:solidFill>
                  <a:srgbClr val="2B2C30"/>
                </a:solidFill>
                <a:latin typeface="Playfair Display"/>
              </a:rPr>
              <a:t>, ju</a:t>
            </a:r>
            <a:r>
              <a:rPr lang="en-US" sz="4600" dirty="0">
                <a:solidFill>
                  <a:srgbClr val="2B2C30"/>
                </a:solidFill>
                <a:latin typeface="Playfair Display Bold"/>
              </a:rPr>
              <a:t>dge</a:t>
            </a:r>
          </a:p>
        </p:txBody>
      </p:sp>
      <p:sp>
        <p:nvSpPr>
          <p:cNvPr id="5" name="Freeform 5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01746" y="8616481"/>
            <a:ext cx="535737" cy="727544"/>
          </a:xfrm>
          <a:custGeom>
            <a:avLst/>
            <a:gdLst/>
            <a:ahLst/>
            <a:cxnLst/>
            <a:rect l="l" t="t" r="r" b="b"/>
            <a:pathLst>
              <a:path w="535737" h="727544">
                <a:moveTo>
                  <a:pt x="0" y="0"/>
                </a:moveTo>
                <a:lnTo>
                  <a:pt x="535736" y="0"/>
                </a:lnTo>
                <a:lnTo>
                  <a:pt x="535736" y="727544"/>
                </a:lnTo>
                <a:lnTo>
                  <a:pt x="0" y="727544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1028695" y="1760761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1028700" y="2836577"/>
            <a:ext cx="3029596" cy="1745886"/>
            <a:chOff x="0" y="0"/>
            <a:chExt cx="4039461" cy="2327848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4" cstate="print"/>
            <a:srcRect t="3647" b="3647"/>
            <a:stretch>
              <a:fillRect/>
            </a:stretch>
          </p:blipFill>
          <p:spPr>
            <a:xfrm>
              <a:off x="0" y="0"/>
              <a:ext cx="4039461" cy="2327848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>
            <a:off x="5172721" y="2836577"/>
            <a:ext cx="3050063" cy="1815542"/>
            <a:chOff x="0" y="0"/>
            <a:chExt cx="4066750" cy="2420723"/>
          </a:xfrm>
        </p:grpSpPr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5" cstate="print"/>
            <a:srcRect l="2600" r="2600"/>
            <a:stretch>
              <a:fillRect/>
            </a:stretch>
          </p:blipFill>
          <p:spPr>
            <a:xfrm>
              <a:off x="0" y="0"/>
              <a:ext cx="4066750" cy="2420723"/>
            </a:xfrm>
            <a:prstGeom prst="rect">
              <a:avLst/>
            </a:prstGeom>
          </p:spPr>
        </p:pic>
      </p:grpSp>
      <p:grpSp>
        <p:nvGrpSpPr>
          <p:cNvPr id="8" name="Group 8"/>
          <p:cNvGrpSpPr/>
          <p:nvPr/>
        </p:nvGrpSpPr>
        <p:grpSpPr>
          <a:xfrm>
            <a:off x="9329035" y="2801749"/>
            <a:ext cx="3375082" cy="1815542"/>
            <a:chOff x="0" y="0"/>
            <a:chExt cx="4500109" cy="2420723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 cstate="print"/>
            <a:srcRect t="7625" b="7625"/>
            <a:stretch>
              <a:fillRect/>
            </a:stretch>
          </p:blipFill>
          <p:spPr>
            <a:xfrm>
              <a:off x="0" y="0"/>
              <a:ext cx="4500109" cy="2420723"/>
            </a:xfrm>
            <a:prstGeom prst="rect">
              <a:avLst/>
            </a:prstGeom>
          </p:spPr>
        </p:pic>
      </p:grpSp>
      <p:grpSp>
        <p:nvGrpSpPr>
          <p:cNvPr id="10" name="Group 10"/>
          <p:cNvGrpSpPr/>
          <p:nvPr/>
        </p:nvGrpSpPr>
        <p:grpSpPr>
          <a:xfrm>
            <a:off x="13485348" y="2836577"/>
            <a:ext cx="3752123" cy="1745886"/>
            <a:chOff x="0" y="0"/>
            <a:chExt cx="5002830" cy="2327848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7" cstate="print"/>
            <a:srcRect t="12907" b="12907"/>
            <a:stretch>
              <a:fillRect/>
            </a:stretch>
          </p:blipFill>
          <p:spPr>
            <a:xfrm>
              <a:off x="0" y="0"/>
              <a:ext cx="5002830" cy="2327848"/>
            </a:xfrm>
            <a:prstGeom prst="rect">
              <a:avLst/>
            </a:prstGeom>
          </p:spPr>
        </p:pic>
      </p:grpSp>
      <p:sp>
        <p:nvSpPr>
          <p:cNvPr id="12" name="TextBox 12"/>
          <p:cNvSpPr txBox="1"/>
          <p:nvPr/>
        </p:nvSpPr>
        <p:spPr>
          <a:xfrm>
            <a:off x="1006871" y="873526"/>
            <a:ext cx="16230600" cy="130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00"/>
              </a:lnSpc>
            </a:pPr>
            <a:r>
              <a:rPr lang="en-US" sz="3714" spc="843">
                <a:solidFill>
                  <a:srgbClr val="2B2C30"/>
                </a:solidFill>
                <a:latin typeface="Public Sans Bold"/>
              </a:rPr>
              <a:t>SINGLE CONSONANTS</a:t>
            </a:r>
          </a:p>
          <a:p>
            <a:pPr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layfair Display Bold"/>
              </a:rPr>
              <a:t>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420592"/>
            <a:ext cx="3844312" cy="2635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2582" lvl="1" indent="-406291">
              <a:lnSpc>
                <a:spcPts val="5269"/>
              </a:lnSpc>
              <a:buFont typeface="Arial"/>
              <a:buChar char="•"/>
            </a:pPr>
            <a:r>
              <a:rPr lang="en-US" sz="3763" spc="18" dirty="0">
                <a:solidFill>
                  <a:srgbClr val="2B2C30"/>
                </a:solidFill>
                <a:latin typeface="Public Sans Bold"/>
              </a:rPr>
              <a:t>M</a:t>
            </a:r>
            <a:r>
              <a:rPr lang="en-US" sz="3763" spc="18" dirty="0">
                <a:solidFill>
                  <a:srgbClr val="2B2C30"/>
                </a:solidFill>
                <a:latin typeface="Public Sans"/>
              </a:rPr>
              <a:t>ake</a:t>
            </a:r>
          </a:p>
          <a:p>
            <a:pPr marL="812582" lvl="1" indent="-406291">
              <a:lnSpc>
                <a:spcPts val="5269"/>
              </a:lnSpc>
              <a:buFont typeface="Arial"/>
              <a:buChar char="•"/>
            </a:pPr>
            <a:r>
              <a:rPr lang="en-US" sz="3763" spc="18" dirty="0">
                <a:solidFill>
                  <a:srgbClr val="2B2C30"/>
                </a:solidFill>
                <a:latin typeface="Public Sans Bold"/>
              </a:rPr>
              <a:t>M</a:t>
            </a:r>
            <a:r>
              <a:rPr lang="en-US" sz="3763" spc="18" dirty="0">
                <a:solidFill>
                  <a:srgbClr val="2B2C30"/>
                </a:solidFill>
                <a:latin typeface="Public Sans"/>
              </a:rPr>
              <a:t>an</a:t>
            </a:r>
          </a:p>
          <a:p>
            <a:pPr marL="812582" lvl="1" indent="-406291">
              <a:lnSpc>
                <a:spcPts val="5269"/>
              </a:lnSpc>
              <a:buFont typeface="Arial"/>
              <a:buChar char="•"/>
            </a:pPr>
            <a:r>
              <a:rPr lang="en-US" sz="3763" spc="18" dirty="0">
                <a:solidFill>
                  <a:srgbClr val="2B2C30"/>
                </a:solidFill>
                <a:latin typeface="Public Sans Bold"/>
              </a:rPr>
              <a:t>M</a:t>
            </a:r>
            <a:r>
              <a:rPr lang="en-US" sz="3763" spc="18" dirty="0">
                <a:solidFill>
                  <a:srgbClr val="2B2C30"/>
                </a:solidFill>
                <a:latin typeface="Public Sans"/>
              </a:rPr>
              <a:t>oney</a:t>
            </a:r>
          </a:p>
          <a:p>
            <a:pPr marL="812582" lvl="1" indent="-406291">
              <a:lnSpc>
                <a:spcPts val="5269"/>
              </a:lnSpc>
              <a:buFont typeface="Arial"/>
              <a:buChar char="•"/>
            </a:pPr>
            <a:r>
              <a:rPr lang="en-US" sz="3763" spc="18" dirty="0">
                <a:solidFill>
                  <a:srgbClr val="2B2C30"/>
                </a:solidFill>
                <a:latin typeface="Public Sans Bold"/>
              </a:rPr>
              <a:t>M</a:t>
            </a:r>
            <a:r>
              <a:rPr lang="en-US" sz="3763" spc="18" dirty="0">
                <a:solidFill>
                  <a:srgbClr val="2B2C30"/>
                </a:solidFill>
                <a:latin typeface="Public Sans"/>
              </a:rPr>
              <a:t>onth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21540" y="5408686"/>
            <a:ext cx="3655298" cy="3268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1406" lvl="1" indent="-400703">
              <a:lnSpc>
                <a:spcPts val="5196"/>
              </a:lnSpc>
              <a:buFont typeface="Arial"/>
              <a:buChar char="•"/>
            </a:pPr>
            <a:r>
              <a:rPr lang="en-US" sz="3711" dirty="0">
                <a:solidFill>
                  <a:srgbClr val="2B2C30"/>
                </a:solidFill>
                <a:latin typeface="Public Sans"/>
              </a:rPr>
              <a:t>Bri</a:t>
            </a:r>
            <a:r>
              <a:rPr lang="en-US" sz="3711" dirty="0">
                <a:solidFill>
                  <a:srgbClr val="2B2C30"/>
                </a:solidFill>
                <a:latin typeface="Public Sans Bold"/>
              </a:rPr>
              <a:t>ng</a:t>
            </a:r>
          </a:p>
          <a:p>
            <a:pPr marL="801406" lvl="1" indent="-400703">
              <a:lnSpc>
                <a:spcPts val="5196"/>
              </a:lnSpc>
              <a:buFont typeface="Arial"/>
              <a:buChar char="•"/>
            </a:pPr>
            <a:r>
              <a:rPr lang="en-US" sz="3711" dirty="0">
                <a:solidFill>
                  <a:srgbClr val="2B2C30"/>
                </a:solidFill>
                <a:latin typeface="Public Sans"/>
              </a:rPr>
              <a:t>You</a:t>
            </a:r>
            <a:r>
              <a:rPr lang="en-US" sz="3711" dirty="0">
                <a:solidFill>
                  <a:srgbClr val="2B2C30"/>
                </a:solidFill>
                <a:latin typeface="Public Sans Bold"/>
              </a:rPr>
              <a:t>ng</a:t>
            </a:r>
          </a:p>
          <a:p>
            <a:pPr marL="801406" lvl="1" indent="-400703">
              <a:lnSpc>
                <a:spcPts val="5196"/>
              </a:lnSpc>
              <a:buFont typeface="Arial"/>
              <a:buChar char="•"/>
            </a:pPr>
            <a:r>
              <a:rPr lang="en-US" sz="3711" dirty="0">
                <a:solidFill>
                  <a:srgbClr val="2B2C30"/>
                </a:solidFill>
                <a:latin typeface="Public Sans"/>
              </a:rPr>
              <a:t>Lo</a:t>
            </a:r>
            <a:r>
              <a:rPr lang="en-US" sz="3711" dirty="0">
                <a:solidFill>
                  <a:srgbClr val="2B2C30"/>
                </a:solidFill>
                <a:latin typeface="Public Sans Bold"/>
              </a:rPr>
              <a:t>ng</a:t>
            </a:r>
          </a:p>
          <a:p>
            <a:pPr marL="801406" lvl="1" indent="-400703">
              <a:lnSpc>
                <a:spcPts val="5196"/>
              </a:lnSpc>
              <a:buFont typeface="Arial"/>
              <a:buChar char="•"/>
            </a:pPr>
            <a:r>
              <a:rPr lang="en-US" sz="3711" dirty="0">
                <a:solidFill>
                  <a:srgbClr val="2B2C30"/>
                </a:solidFill>
                <a:latin typeface="Public Sans"/>
              </a:rPr>
              <a:t>Morni</a:t>
            </a:r>
            <a:r>
              <a:rPr lang="en-US" sz="3711" dirty="0">
                <a:solidFill>
                  <a:srgbClr val="2B2C30"/>
                </a:solidFill>
                <a:latin typeface="Public Sans Bold"/>
              </a:rPr>
              <a:t>ng</a:t>
            </a:r>
          </a:p>
          <a:p>
            <a:pPr>
              <a:lnSpc>
                <a:spcPts val="5196"/>
              </a:lnSpc>
            </a:pPr>
            <a:endParaRPr lang="en-US" sz="3711" dirty="0">
              <a:solidFill>
                <a:srgbClr val="2B2C30"/>
              </a:solidFill>
              <a:latin typeface="Public Sans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5172721" y="5408686"/>
            <a:ext cx="3773952" cy="261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N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ow</a:t>
            </a:r>
          </a:p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N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eed</a:t>
            </a:r>
          </a:p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N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umber</a:t>
            </a:r>
          </a:p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"/>
              </a:rPr>
              <a:t>Ru</a:t>
            </a:r>
            <a:r>
              <a:rPr lang="en-US" sz="3699" dirty="0">
                <a:solidFill>
                  <a:srgbClr val="2B2C30"/>
                </a:solidFill>
                <a:latin typeface="Public Sans Bold"/>
              </a:rPr>
              <a:t>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85348" y="5536956"/>
            <a:ext cx="3773952" cy="26111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H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ow</a:t>
            </a:r>
          </a:p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H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ome</a:t>
            </a:r>
          </a:p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H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ealth</a:t>
            </a:r>
          </a:p>
          <a:p>
            <a:pPr marL="798823" lvl="1" indent="-399411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2B2C30"/>
                </a:solidFill>
                <a:latin typeface="Public Sans Bold"/>
              </a:rPr>
              <a:t>H</a:t>
            </a:r>
            <a:r>
              <a:rPr lang="en-US" sz="3699" dirty="0">
                <a:solidFill>
                  <a:srgbClr val="2B2C30"/>
                </a:solidFill>
                <a:latin typeface="Public Sans"/>
              </a:rPr>
              <a:t>old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684" y="1737357"/>
            <a:ext cx="16230616" cy="563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 spc="16">
                <a:solidFill>
                  <a:srgbClr val="2B2C30"/>
                </a:solidFill>
                <a:latin typeface="Playfair Display Italics"/>
              </a:rPr>
              <a:t>Single consonants because each one is produced in a unique way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241</Words>
  <Application>Microsoft Office PowerPoint</Application>
  <PresentationFormat>Custom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Public Sans Bold</vt:lpstr>
      <vt:lpstr>Playfair Display</vt:lpstr>
      <vt:lpstr>Playfair Display Bold</vt:lpstr>
      <vt:lpstr>Public Sans</vt:lpstr>
      <vt:lpstr>Playfair Display Italics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Ravi Prakash Jalli</cp:lastModifiedBy>
  <cp:revision>8</cp:revision>
  <dcterms:created xsi:type="dcterms:W3CDTF">2006-08-16T00:00:00Z</dcterms:created>
  <dcterms:modified xsi:type="dcterms:W3CDTF">2024-02-02T04:41:45Z</dcterms:modified>
  <dc:identifier>DAF5-Owz69I</dc:identifier>
</cp:coreProperties>
</file>