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63" r:id="rId3"/>
    <p:sldId id="257" r:id="rId4"/>
    <p:sldId id="264" r:id="rId5"/>
    <p:sldId id="258" r:id="rId6"/>
    <p:sldId id="265" r:id="rId7"/>
    <p:sldId id="259" r:id="rId8"/>
    <p:sldId id="266" r:id="rId9"/>
    <p:sldId id="260" r:id="rId10"/>
    <p:sldId id="267" r:id="rId11"/>
    <p:sldId id="262" r:id="rId12"/>
  </p:sldIdLst>
  <p:sldSz cx="10693400" cy="75565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1188" y="-78"/>
      </p:cViewPr>
      <p:guideLst>
        <p:guide orient="horz" pos="2035"/>
        <p:guide pos="30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08939" y="0"/>
            <a:ext cx="8822056" cy="3358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117" y="3526367"/>
            <a:ext cx="8822056" cy="1679222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117" y="5205589"/>
            <a:ext cx="8020050" cy="1091494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08939" y="6800850"/>
            <a:ext cx="8822056" cy="302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1" y="755651"/>
            <a:ext cx="8465608" cy="4282016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116" y="755652"/>
            <a:ext cx="2138680" cy="596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29797" y="755651"/>
            <a:ext cx="6683376" cy="5373511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8939" y="0"/>
            <a:ext cx="8822056" cy="3358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17" y="3610328"/>
            <a:ext cx="8822056" cy="1847144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117" y="5457472"/>
            <a:ext cx="8020050" cy="1007534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908939" y="6800850"/>
            <a:ext cx="8822056" cy="302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116" y="671690"/>
            <a:ext cx="4277360" cy="415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671690"/>
            <a:ext cx="4277360" cy="415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553" y="671689"/>
            <a:ext cx="4277360" cy="704923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7553" y="1464652"/>
            <a:ext cx="4277360" cy="3358444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247" y="671689"/>
            <a:ext cx="4277360" cy="704923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247" y="1464652"/>
            <a:ext cx="4277360" cy="3358444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887553" y="1376611"/>
            <a:ext cx="4277360" cy="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32247" y="1376611"/>
            <a:ext cx="4277360" cy="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17" y="5037667"/>
            <a:ext cx="7934503" cy="1763184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9653" y="503767"/>
            <a:ext cx="5373519" cy="45338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119" y="503766"/>
            <a:ext cx="3126693" cy="45339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090148" y="2770663"/>
            <a:ext cx="4198056" cy="185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554" y="5037667"/>
            <a:ext cx="7934503" cy="1763184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939" y="503767"/>
            <a:ext cx="8822056" cy="3190522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4486" y="3862211"/>
            <a:ext cx="8643832" cy="88683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16" y="5037667"/>
            <a:ext cx="7930938" cy="176318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117" y="755651"/>
            <a:ext cx="8822056" cy="42820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7158" y="6841152"/>
            <a:ext cx="2495126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1117" y="6841152"/>
            <a:ext cx="5699719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1168" y="6266858"/>
            <a:ext cx="891116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908939" y="0"/>
            <a:ext cx="8822056" cy="4198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8939" y="6800850"/>
            <a:ext cx="8822056" cy="302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rite-out-loud.com/self-introduction-speech.ht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308100" y="6597650"/>
            <a:ext cx="8080257" cy="108142"/>
          </a:xfrm>
          <a:custGeom>
            <a:avLst/>
            <a:gdLst/>
            <a:ahLst/>
            <a:cxnLst/>
            <a:rect l="l" t="t" r="r" b="b"/>
            <a:pathLst>
              <a:path w="5709920" h="153035">
                <a:moveTo>
                  <a:pt x="5709345" y="0"/>
                </a:moveTo>
                <a:lnTo>
                  <a:pt x="0" y="0"/>
                </a:lnTo>
                <a:lnTo>
                  <a:pt x="0" y="152602"/>
                </a:lnTo>
                <a:lnTo>
                  <a:pt x="5709345" y="152602"/>
                </a:lnTo>
                <a:lnTo>
                  <a:pt x="5709345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300" y="1492250"/>
            <a:ext cx="9573269" cy="342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Grp="1"/>
          </p:cNvGraphicFramePr>
          <p:nvPr/>
        </p:nvGraphicFramePr>
        <p:xfrm>
          <a:off x="774700" y="730250"/>
          <a:ext cx="9296400" cy="548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558"/>
                <a:gridCol w="8729842"/>
              </a:tblGrid>
              <a:tr h="764759">
                <a:tc gridSpan="2">
                  <a:txBody>
                    <a:bodyPr/>
                    <a:lstStyle/>
                    <a:p>
                      <a:pPr marL="46545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800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Academic Self</a:t>
                      </a:r>
                      <a:r>
                        <a:rPr sz="2800" spc="5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-5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Introduction:</a:t>
                      </a:r>
                      <a:r>
                        <a:rPr sz="2800" spc="-15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Example </a:t>
                      </a:r>
                      <a:r>
                        <a:rPr sz="2800" b="1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endParaRPr sz="2800" dirty="0">
                        <a:latin typeface="Segoe UI"/>
                        <a:cs typeface="Segoe UI"/>
                      </a:endParaRPr>
                    </a:p>
                  </a:txBody>
                  <a:tcPr marL="0" marR="0" marT="95578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3246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6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10</a:t>
                      </a:r>
                      <a:endParaRPr sz="6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D804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solidFill>
                      <a:srgbClr val="93B6D2"/>
                    </a:solidFill>
                  </a:tcPr>
                </a:tc>
              </a:tr>
              <a:tr h="41780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2432">
                <a:tc gridSpan="2"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700" spc="-120" dirty="0">
                          <a:solidFill>
                            <a:srgbClr val="929597"/>
                          </a:solidFill>
                          <a:latin typeface="Microsoft Sans Serif"/>
                          <a:cs typeface="Microsoft Sans Serif"/>
                        </a:rPr>
                        <a:t>Susan</a:t>
                      </a:r>
                      <a:r>
                        <a:rPr sz="700" spc="30" dirty="0">
                          <a:solidFill>
                            <a:srgbClr val="92959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60" dirty="0">
                          <a:solidFill>
                            <a:srgbClr val="929597"/>
                          </a:solidFill>
                          <a:latin typeface="Microsoft Sans Serif"/>
                          <a:cs typeface="Microsoft Sans Serif"/>
                        </a:rPr>
                        <a:t>M.</a:t>
                      </a:r>
                      <a:r>
                        <a:rPr sz="700" spc="10" dirty="0">
                          <a:solidFill>
                            <a:srgbClr val="92959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70" dirty="0">
                          <a:solidFill>
                            <a:srgbClr val="929597"/>
                          </a:solidFill>
                          <a:latin typeface="Microsoft Sans Serif"/>
                          <a:cs typeface="Microsoft Sans Serif"/>
                        </a:rPr>
                        <a:t>Reinhart,</a:t>
                      </a:r>
                      <a:r>
                        <a:rPr sz="700" spc="35" dirty="0">
                          <a:solidFill>
                            <a:srgbClr val="92959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b="1" spc="-50" dirty="0">
                          <a:solidFill>
                            <a:srgbClr val="929597"/>
                          </a:solidFill>
                          <a:latin typeface="Arial"/>
                          <a:cs typeface="Arial"/>
                        </a:rPr>
                        <a:t>Giving</a:t>
                      </a:r>
                      <a:r>
                        <a:rPr sz="700" b="1" spc="-20" dirty="0">
                          <a:solidFill>
                            <a:srgbClr val="9295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80" dirty="0">
                          <a:solidFill>
                            <a:srgbClr val="929597"/>
                          </a:solidFill>
                          <a:latin typeface="Arial"/>
                          <a:cs typeface="Arial"/>
                        </a:rPr>
                        <a:t>Academic</a:t>
                      </a:r>
                      <a:r>
                        <a:rPr sz="700" b="1" dirty="0">
                          <a:solidFill>
                            <a:srgbClr val="92959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75" dirty="0">
                          <a:solidFill>
                            <a:srgbClr val="929597"/>
                          </a:solidFill>
                          <a:latin typeface="Arial"/>
                          <a:cs typeface="Arial"/>
                        </a:rPr>
                        <a:t>Presentations</a:t>
                      </a:r>
                      <a:r>
                        <a:rPr sz="700" spc="-75" dirty="0">
                          <a:solidFill>
                            <a:srgbClr val="929597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700" spc="-5" dirty="0">
                          <a:solidFill>
                            <a:srgbClr val="92959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40" dirty="0">
                          <a:solidFill>
                            <a:srgbClr val="929597"/>
                          </a:solidFill>
                          <a:latin typeface="Microsoft Sans Serif"/>
                          <a:cs typeface="Microsoft Sans Serif"/>
                        </a:rPr>
                        <a:t>2nd</a:t>
                      </a:r>
                      <a:r>
                        <a:rPr sz="700" spc="35" dirty="0">
                          <a:solidFill>
                            <a:srgbClr val="92959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65" dirty="0">
                          <a:solidFill>
                            <a:srgbClr val="929597"/>
                          </a:solidFill>
                          <a:latin typeface="Microsoft Sans Serif"/>
                          <a:cs typeface="Microsoft Sans Serif"/>
                        </a:rPr>
                        <a:t>Edition,</a:t>
                      </a:r>
                      <a:r>
                        <a:rPr sz="700" spc="35" dirty="0">
                          <a:solidFill>
                            <a:srgbClr val="92959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60" dirty="0">
                          <a:solidFill>
                            <a:srgbClr val="929597"/>
                          </a:solidFill>
                          <a:latin typeface="Microsoft Sans Serif"/>
                          <a:cs typeface="Microsoft Sans Serif"/>
                        </a:rPr>
                        <a:t>University</a:t>
                      </a:r>
                      <a:r>
                        <a:rPr sz="700" spc="40" dirty="0">
                          <a:solidFill>
                            <a:srgbClr val="92959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5" dirty="0">
                          <a:solidFill>
                            <a:srgbClr val="929597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700" spc="45" dirty="0">
                          <a:solidFill>
                            <a:srgbClr val="92959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55" dirty="0">
                          <a:solidFill>
                            <a:srgbClr val="929597"/>
                          </a:solidFill>
                          <a:latin typeface="Microsoft Sans Serif"/>
                          <a:cs typeface="Microsoft Sans Serif"/>
                        </a:rPr>
                        <a:t>Michigan</a:t>
                      </a:r>
                      <a:r>
                        <a:rPr sz="700" spc="45" dirty="0">
                          <a:solidFill>
                            <a:srgbClr val="92959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110" dirty="0">
                          <a:solidFill>
                            <a:srgbClr val="929597"/>
                          </a:solidFill>
                          <a:latin typeface="Microsoft Sans Serif"/>
                          <a:cs typeface="Microsoft Sans Serif"/>
                        </a:rPr>
                        <a:t>Press,</a:t>
                      </a:r>
                      <a:r>
                        <a:rPr sz="700" spc="35" dirty="0">
                          <a:solidFill>
                            <a:srgbClr val="92959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700" spc="-15" dirty="0">
                          <a:solidFill>
                            <a:srgbClr val="929597"/>
                          </a:solidFill>
                          <a:latin typeface="Microsoft Sans Serif"/>
                          <a:cs typeface="Microsoft Sans Serif"/>
                        </a:rPr>
                        <a:t>2013.</a:t>
                      </a:r>
                      <a:endParaRPr sz="7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949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solidFill>
                      <a:srgbClr val="FBF8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796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3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7100" y="1873250"/>
            <a:ext cx="89154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8238" y="3388744"/>
            <a:ext cx="492436" cy="196208"/>
          </a:xfrm>
          <a:prstGeom prst="rect">
            <a:avLst/>
          </a:prstGeom>
          <a:solidFill>
            <a:srgbClr val="DD8044"/>
          </a:solidFill>
        </p:spPr>
        <p:txBody>
          <a:bodyPr vert="horz" wrap="square" lIns="0" tIns="5715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450"/>
              </a:spcBef>
            </a:pPr>
            <a:r>
              <a:rPr sz="900" b="1" spc="15" dirty="0">
                <a:solidFill>
                  <a:srgbClr val="FFFFFF"/>
                </a:solidFill>
                <a:latin typeface="Segoe UI"/>
                <a:cs typeface="Segoe UI"/>
              </a:rPr>
              <a:t>13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6720" y="333383"/>
            <a:ext cx="8637392" cy="3234397"/>
            <a:chOff x="725533" y="471779"/>
            <a:chExt cx="6103620" cy="45770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5087" y="1280382"/>
              <a:ext cx="1606147" cy="251400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29602" y="475848"/>
              <a:ext cx="6095365" cy="4569460"/>
            </a:xfrm>
            <a:custGeom>
              <a:avLst/>
              <a:gdLst/>
              <a:ahLst/>
              <a:cxnLst/>
              <a:rect l="l" t="t" r="r" b="b"/>
              <a:pathLst>
                <a:path w="6095365" h="4569460">
                  <a:moveTo>
                    <a:pt x="0" y="4568906"/>
                  </a:moveTo>
                  <a:lnTo>
                    <a:pt x="6094933" y="4568906"/>
                  </a:lnTo>
                  <a:lnTo>
                    <a:pt x="6094933" y="0"/>
                  </a:lnTo>
                  <a:lnTo>
                    <a:pt x="0" y="0"/>
                  </a:lnTo>
                  <a:lnTo>
                    <a:pt x="0" y="4568906"/>
                  </a:lnTo>
                  <a:close/>
                </a:path>
              </a:pathLst>
            </a:custGeom>
            <a:ln w="813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13698060"/>
              </p:ext>
            </p:extLst>
          </p:nvPr>
        </p:nvGraphicFramePr>
        <p:xfrm>
          <a:off x="698500" y="1035050"/>
          <a:ext cx="9448800" cy="556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387"/>
                <a:gridCol w="8903413"/>
              </a:tblGrid>
              <a:tr h="775380">
                <a:tc gridSpan="2">
                  <a:txBody>
                    <a:bodyPr/>
                    <a:lstStyle/>
                    <a:p>
                      <a:pPr marL="46545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600" b="1" spc="15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Self-Introduction</a:t>
                      </a:r>
                      <a:r>
                        <a:rPr sz="3600" b="1" spc="-60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3600" b="1" spc="20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Speech</a:t>
                      </a:r>
                      <a:endParaRPr sz="3600" dirty="0">
                        <a:latin typeface="Segoe UI"/>
                        <a:cs typeface="Segoe UI"/>
                      </a:endParaRPr>
                    </a:p>
                  </a:txBody>
                  <a:tcPr marL="0" marR="0" marT="6865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57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6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solidFill>
                      <a:srgbClr val="DD804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231F20"/>
                      </a:solidFill>
                      <a:prstDash val="solid"/>
                    </a:lnR>
                    <a:solidFill>
                      <a:srgbClr val="93B6D2"/>
                    </a:solidFill>
                  </a:tcPr>
                </a:tc>
              </a:tr>
              <a:tr h="4601428">
                <a:tc gridSpan="2">
                  <a:txBody>
                    <a:bodyPr/>
                    <a:lstStyle/>
                    <a:p>
                      <a:pPr marL="679450" marR="668020" indent="-213995">
                        <a:lnSpc>
                          <a:spcPct val="102099"/>
                        </a:lnSpc>
                        <a:spcBef>
                          <a:spcPts val="1145"/>
                        </a:spcBef>
                        <a:buClr>
                          <a:srgbClr val="DD8044"/>
                        </a:buClr>
                        <a:buSzPct val="61764"/>
                        <a:buFont typeface="Wingdings"/>
                        <a:buChar char=""/>
                        <a:tabLst>
                          <a:tab pos="680085" algn="l"/>
                        </a:tabLst>
                      </a:pPr>
                      <a:r>
                        <a:rPr sz="28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It</a:t>
                      </a:r>
                      <a:r>
                        <a:rPr sz="28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sz="28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required</a:t>
                      </a:r>
                      <a:r>
                        <a:rPr sz="28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sz="28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seminars,</a:t>
                      </a:r>
                      <a:r>
                        <a:rPr sz="28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business</a:t>
                      </a:r>
                      <a:r>
                        <a:rPr sz="28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meetings,</a:t>
                      </a:r>
                      <a:r>
                        <a:rPr sz="2800" spc="-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sz="2800" spc="-45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anywhere</a:t>
                      </a:r>
                      <a:r>
                        <a:rPr sz="28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you</a:t>
                      </a:r>
                      <a:r>
                        <a:rPr sz="28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need</a:t>
                      </a:r>
                      <a:r>
                        <a:rPr sz="28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sz="28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2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speak</a:t>
                      </a:r>
                      <a:r>
                        <a:rPr sz="2800" spc="25" dirty="0" smtClean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lang="en-IN" sz="2800" spc="25" dirty="0" smtClean="0">
                        <a:solidFill>
                          <a:srgbClr val="231F20"/>
                        </a:solidFill>
                        <a:latin typeface="Segoe UI"/>
                        <a:cs typeface="Segoe UI"/>
                      </a:endParaRPr>
                    </a:p>
                    <a:p>
                      <a:pPr marL="679450" marR="668020" indent="-213995">
                        <a:lnSpc>
                          <a:spcPct val="102099"/>
                        </a:lnSpc>
                        <a:spcBef>
                          <a:spcPts val="1145"/>
                        </a:spcBef>
                        <a:buClr>
                          <a:srgbClr val="DD8044"/>
                        </a:buClr>
                        <a:buSzPct val="61764"/>
                        <a:buFont typeface="Wingdings"/>
                        <a:buChar char=""/>
                        <a:tabLst>
                          <a:tab pos="680085" algn="l"/>
                        </a:tabLst>
                      </a:pPr>
                      <a:endParaRPr sz="2800" dirty="0">
                        <a:latin typeface="Segoe UI"/>
                        <a:cs typeface="Segoe UI"/>
                      </a:endParaRPr>
                    </a:p>
                    <a:p>
                      <a:pPr marL="679450" indent="-214629">
                        <a:lnSpc>
                          <a:spcPct val="100000"/>
                        </a:lnSpc>
                        <a:spcBef>
                          <a:spcPts val="509"/>
                        </a:spcBef>
                        <a:buClr>
                          <a:srgbClr val="DD8044"/>
                        </a:buClr>
                        <a:buSzPct val="61764"/>
                        <a:buFont typeface="Wingdings"/>
                        <a:buChar char=""/>
                        <a:tabLst>
                          <a:tab pos="680085" algn="l"/>
                        </a:tabLst>
                      </a:pPr>
                      <a:r>
                        <a:rPr sz="28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It</a:t>
                      </a:r>
                      <a:r>
                        <a:rPr sz="28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shortly</a:t>
                      </a:r>
                      <a:r>
                        <a:rPr sz="28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describes</a:t>
                      </a:r>
                      <a:r>
                        <a:rPr sz="28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15" dirty="0">
                          <a:solidFill>
                            <a:srgbClr val="156FB8"/>
                          </a:solidFill>
                          <a:latin typeface="Segoe UI"/>
                          <a:cs typeface="Segoe UI"/>
                        </a:rPr>
                        <a:t>your </a:t>
                      </a:r>
                      <a:r>
                        <a:rPr sz="2800" spc="5" dirty="0">
                          <a:solidFill>
                            <a:srgbClr val="156FB8"/>
                          </a:solidFill>
                          <a:latin typeface="Segoe UI"/>
                          <a:cs typeface="Segoe UI"/>
                        </a:rPr>
                        <a:t>interests</a:t>
                      </a:r>
                      <a:r>
                        <a:rPr sz="28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,</a:t>
                      </a:r>
                      <a:r>
                        <a:rPr sz="28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5" dirty="0">
                          <a:solidFill>
                            <a:srgbClr val="156FB8"/>
                          </a:solidFill>
                          <a:latin typeface="Segoe UI"/>
                          <a:cs typeface="Segoe UI"/>
                        </a:rPr>
                        <a:t>goals</a:t>
                      </a:r>
                      <a:r>
                        <a:rPr sz="28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,</a:t>
                      </a:r>
                      <a:r>
                        <a:rPr sz="28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28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10" dirty="0">
                          <a:solidFill>
                            <a:srgbClr val="156FB8"/>
                          </a:solidFill>
                          <a:latin typeface="Segoe UI"/>
                          <a:cs typeface="Segoe UI"/>
                        </a:rPr>
                        <a:t>skills</a:t>
                      </a:r>
                      <a:r>
                        <a:rPr sz="2800" spc="10" dirty="0" smtClean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lang="en-IN" sz="2800" spc="10" dirty="0" smtClean="0">
                        <a:solidFill>
                          <a:srgbClr val="231F20"/>
                        </a:solidFill>
                        <a:latin typeface="Segoe UI"/>
                        <a:cs typeface="Segoe UI"/>
                      </a:endParaRPr>
                    </a:p>
                    <a:p>
                      <a:pPr marL="679450" indent="-214629">
                        <a:lnSpc>
                          <a:spcPct val="100000"/>
                        </a:lnSpc>
                        <a:spcBef>
                          <a:spcPts val="509"/>
                        </a:spcBef>
                        <a:buClr>
                          <a:srgbClr val="DD8044"/>
                        </a:buClr>
                        <a:buSzPct val="61764"/>
                        <a:buFont typeface="Wingdings"/>
                        <a:buChar char=""/>
                        <a:tabLst>
                          <a:tab pos="680085" algn="l"/>
                        </a:tabLst>
                      </a:pPr>
                      <a:endParaRPr sz="2800" dirty="0">
                        <a:latin typeface="Segoe UI"/>
                        <a:cs typeface="Segoe UI"/>
                      </a:endParaRPr>
                    </a:p>
                    <a:p>
                      <a:pPr marL="679450" indent="-214629">
                        <a:lnSpc>
                          <a:spcPct val="100000"/>
                        </a:lnSpc>
                        <a:spcBef>
                          <a:spcPts val="515"/>
                        </a:spcBef>
                        <a:buClr>
                          <a:srgbClr val="DD8044"/>
                        </a:buClr>
                        <a:buSzPct val="61764"/>
                        <a:buFont typeface="Wingdings"/>
                        <a:buChar char=""/>
                        <a:tabLst>
                          <a:tab pos="680085" algn="l"/>
                        </a:tabLst>
                      </a:pPr>
                      <a:r>
                        <a:rPr sz="28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Usually,</a:t>
                      </a:r>
                      <a:r>
                        <a:rPr sz="2800" spc="-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you</a:t>
                      </a:r>
                      <a:r>
                        <a:rPr sz="28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have</a:t>
                      </a:r>
                      <a:r>
                        <a:rPr sz="28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2-3</a:t>
                      </a:r>
                      <a:r>
                        <a:rPr sz="28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minutes</a:t>
                      </a:r>
                      <a:r>
                        <a:rPr sz="2800" spc="-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for</a:t>
                      </a:r>
                      <a:r>
                        <a:rPr sz="28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it.</a:t>
                      </a:r>
                      <a:endParaRPr sz="2800" dirty="0">
                        <a:latin typeface="Segoe UI"/>
                        <a:cs typeface="Segoe UI"/>
                      </a:endParaRPr>
                    </a:p>
                    <a:p>
                      <a:pPr marL="70993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800" spc="-35" dirty="0">
                          <a:solidFill>
                            <a:srgbClr val="94B6D2"/>
                          </a:solidFill>
                          <a:latin typeface="Microsoft Sans Serif"/>
                          <a:cs typeface="Microsoft Sans Serif"/>
                        </a:rPr>
                        <a:t>🞑</a:t>
                      </a:r>
                      <a:r>
                        <a:rPr sz="2800" spc="30" dirty="0">
                          <a:solidFill>
                            <a:srgbClr val="94B6D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800" b="1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Elevator-speech:</a:t>
                      </a:r>
                      <a:r>
                        <a:rPr sz="2800" b="1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it</a:t>
                      </a:r>
                      <a:r>
                        <a:rPr sz="28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sz="28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about</a:t>
                      </a:r>
                      <a:r>
                        <a:rPr sz="28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30</a:t>
                      </a:r>
                      <a:r>
                        <a:rPr sz="28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seconds!</a:t>
                      </a:r>
                      <a:endParaRPr sz="2800" dirty="0">
                        <a:latin typeface="Segoe UI"/>
                        <a:cs typeface="Segoe UI"/>
                      </a:endParaRPr>
                    </a:p>
                  </a:txBody>
                  <a:tcPr marL="0" marR="0" marT="102758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93900" y="1035050"/>
          <a:ext cx="6629400" cy="563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6553200"/>
              </a:tblGrid>
              <a:tr h="812184">
                <a:tc gridSpan="2">
                  <a:txBody>
                    <a:bodyPr/>
                    <a:lstStyle/>
                    <a:p>
                      <a:pPr marL="46545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4400" b="1" spc="15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Self</a:t>
                      </a:r>
                      <a:r>
                        <a:rPr sz="4400" b="1" spc="-45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4400" b="1" spc="15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Introduction</a:t>
                      </a:r>
                      <a:endParaRPr sz="4400" dirty="0">
                        <a:latin typeface="Segoe UI"/>
                        <a:cs typeface="Segoe UI"/>
                      </a:endParaRPr>
                    </a:p>
                  </a:txBody>
                  <a:tcPr marL="0" marR="0" marT="6865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1847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6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3</a:t>
                      </a:r>
                      <a:endParaRPr sz="600" dirty="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D804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07975" marR="291465" indent="-213995">
                        <a:lnSpc>
                          <a:spcPct val="101699"/>
                        </a:lnSpc>
                        <a:spcBef>
                          <a:spcPts val="2340"/>
                        </a:spcBef>
                        <a:buClr>
                          <a:srgbClr val="DD8044"/>
                        </a:buClr>
                        <a:buSzPct val="59523"/>
                        <a:buFont typeface="Wingdings"/>
                        <a:buChar char=""/>
                        <a:tabLst>
                          <a:tab pos="308610" algn="l"/>
                        </a:tabLst>
                      </a:pPr>
                      <a:r>
                        <a:rPr sz="2400" b="1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General: </a:t>
                      </a:r>
                      <a:r>
                        <a:rPr sz="2400" spc="10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General background/information, </a:t>
                      </a:r>
                      <a:r>
                        <a:rPr sz="2400" spc="-565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15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2400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10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favorites</a:t>
                      </a:r>
                      <a:endParaRPr sz="2400" dirty="0">
                        <a:solidFill>
                          <a:schemeClr val="tx1"/>
                        </a:solidFill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  <a:buClr>
                          <a:srgbClr val="DD8044"/>
                        </a:buClr>
                        <a:buFont typeface="Wingdings"/>
                        <a:buChar char=""/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307975" marR="614045" indent="-213995">
                        <a:lnSpc>
                          <a:spcPct val="101699"/>
                        </a:lnSpc>
                        <a:buClr>
                          <a:srgbClr val="DD8044"/>
                        </a:buClr>
                        <a:buSzPct val="59523"/>
                        <a:buFont typeface="Wingdings"/>
                        <a:buChar char=""/>
                        <a:tabLst>
                          <a:tab pos="308610" algn="l"/>
                        </a:tabLst>
                      </a:pPr>
                      <a:r>
                        <a:rPr sz="2400" b="1" spc="15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Academic: </a:t>
                      </a:r>
                      <a:r>
                        <a:rPr sz="2400" spc="15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education </a:t>
                      </a:r>
                      <a:r>
                        <a:rPr sz="2400" spc="5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background, </a:t>
                      </a:r>
                      <a:r>
                        <a:rPr sz="2400" spc="15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work </a:t>
                      </a:r>
                      <a:r>
                        <a:rPr sz="2400" spc="-565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15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experience, </a:t>
                      </a:r>
                      <a:r>
                        <a:rPr sz="2400" spc="10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research </a:t>
                      </a:r>
                      <a:r>
                        <a:rPr sz="2400" spc="5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interests, </a:t>
                      </a:r>
                      <a:r>
                        <a:rPr sz="2400" spc="15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sz="2400" spc="20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15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personal</a:t>
                      </a:r>
                      <a:r>
                        <a:rPr sz="2400" spc="-5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10" dirty="0" smtClean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qualities</a:t>
                      </a:r>
                    </a:p>
                  </a:txBody>
                  <a:tcPr marL="0" marR="0" marT="210002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39113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71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5934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612900" y="349250"/>
            <a:ext cx="8080257" cy="108142"/>
          </a:xfrm>
          <a:custGeom>
            <a:avLst/>
            <a:gdLst/>
            <a:ahLst/>
            <a:cxnLst/>
            <a:rect l="l" t="t" r="r" b="b"/>
            <a:pathLst>
              <a:path w="5709920" h="153034">
                <a:moveTo>
                  <a:pt x="5709345" y="0"/>
                </a:moveTo>
                <a:lnTo>
                  <a:pt x="0" y="0"/>
                </a:lnTo>
                <a:lnTo>
                  <a:pt x="0" y="152602"/>
                </a:lnTo>
                <a:lnTo>
                  <a:pt x="5709345" y="152602"/>
                </a:lnTo>
                <a:lnTo>
                  <a:pt x="5709345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6700" y="6902450"/>
            <a:ext cx="8080257" cy="108142"/>
          </a:xfrm>
          <a:custGeom>
            <a:avLst/>
            <a:gdLst/>
            <a:ahLst/>
            <a:cxnLst/>
            <a:rect l="l" t="t" r="r" b="b"/>
            <a:pathLst>
              <a:path w="5709920" h="153035">
                <a:moveTo>
                  <a:pt x="5709345" y="0"/>
                </a:moveTo>
                <a:lnTo>
                  <a:pt x="0" y="0"/>
                </a:lnTo>
                <a:lnTo>
                  <a:pt x="0" y="152602"/>
                </a:lnTo>
                <a:lnTo>
                  <a:pt x="5709345" y="152602"/>
                </a:lnTo>
                <a:lnTo>
                  <a:pt x="5709345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27100" y="501650"/>
          <a:ext cx="9145537" cy="6224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304"/>
                <a:gridCol w="8892233"/>
              </a:tblGrid>
              <a:tr h="69200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4400" b="1" spc="-10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Steps </a:t>
                      </a:r>
                      <a:r>
                        <a:rPr sz="4400" b="1" spc="5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sz="4400" b="1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4400" b="1" spc="-5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make</a:t>
                      </a:r>
                      <a:r>
                        <a:rPr sz="4400" b="1" spc="5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 a</a:t>
                      </a:r>
                      <a:r>
                        <a:rPr sz="4400" b="1" spc="-5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4400" b="1" spc="5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Self-Introduction</a:t>
                      </a:r>
                      <a:endParaRPr sz="4400" dirty="0">
                        <a:latin typeface="Segoe UI"/>
                        <a:cs typeface="Segoe UI"/>
                      </a:endParaRPr>
                    </a:p>
                  </a:txBody>
                  <a:tcPr marL="0" marR="0" marT="82564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</a:tcPr>
                </a:tc>
              </a:tr>
              <a:tr h="3126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D804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6839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</a:tcPr>
                </a:tc>
              </a:tr>
              <a:tr h="4106649">
                <a:tc gridSpan="2">
                  <a:txBody>
                    <a:bodyPr/>
                    <a:lstStyle/>
                    <a:p>
                      <a:pPr marL="809625" indent="-344805">
                        <a:lnSpc>
                          <a:spcPct val="100000"/>
                        </a:lnSpc>
                        <a:spcBef>
                          <a:spcPts val="940"/>
                        </a:spcBef>
                        <a:buClr>
                          <a:srgbClr val="DD8044"/>
                        </a:buClr>
                        <a:buAutoNum type="arabicPeriod"/>
                        <a:tabLst>
                          <a:tab pos="809625" algn="l"/>
                          <a:tab pos="810260" algn="l"/>
                        </a:tabLst>
                      </a:pPr>
                      <a:r>
                        <a:rPr sz="2400" spc="-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Stating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4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Your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name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clearly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809625" indent="-344805">
                        <a:lnSpc>
                          <a:spcPct val="100000"/>
                        </a:lnSpc>
                        <a:spcBef>
                          <a:spcPts val="250"/>
                        </a:spcBef>
                        <a:buClr>
                          <a:srgbClr val="DD8044"/>
                        </a:buClr>
                        <a:buAutoNum type="arabicPeriod"/>
                        <a:tabLst>
                          <a:tab pos="809625" algn="l"/>
                          <a:tab pos="810260" algn="l"/>
                        </a:tabLst>
                      </a:pP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Placing</a:t>
                      </a:r>
                      <a:r>
                        <a:rPr sz="2400" spc="-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yourself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862330" marR="1372870">
                        <a:lnSpc>
                          <a:spcPct val="110100"/>
                        </a:lnSpc>
                        <a:spcBef>
                          <a:spcPts val="10"/>
                        </a:spcBef>
                      </a:pP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Where you 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are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from, Organization you belong to, </a:t>
                      </a:r>
                      <a:r>
                        <a:rPr sz="2400" spc="-37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your</a:t>
                      </a:r>
                      <a:r>
                        <a:rPr sz="2400" spc="-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current</a:t>
                      </a:r>
                      <a:r>
                        <a:rPr sz="2400" spc="-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position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809625" indent="-344805">
                        <a:lnSpc>
                          <a:spcPct val="100000"/>
                        </a:lnSpc>
                        <a:spcBef>
                          <a:spcPts val="240"/>
                        </a:spcBef>
                        <a:buClr>
                          <a:srgbClr val="DD8044"/>
                        </a:buClr>
                        <a:buAutoNum type="arabicPeriod" startAt="3"/>
                        <a:tabLst>
                          <a:tab pos="809625" algn="l"/>
                          <a:tab pos="810260" algn="l"/>
                        </a:tabLst>
                      </a:pP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Background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8623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Purpose</a:t>
                      </a:r>
                      <a:r>
                        <a:rPr sz="2400" spc="-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of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the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meeting,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related experience,</a:t>
                      </a:r>
                      <a:r>
                        <a:rPr sz="2400" spc="-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…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809625" indent="-344805">
                        <a:lnSpc>
                          <a:spcPct val="100000"/>
                        </a:lnSpc>
                        <a:spcBef>
                          <a:spcPts val="244"/>
                        </a:spcBef>
                        <a:buClr>
                          <a:srgbClr val="DD8044"/>
                        </a:buClr>
                        <a:buAutoNum type="arabicPeriod" startAt="4"/>
                        <a:tabLst>
                          <a:tab pos="809625" algn="l"/>
                          <a:tab pos="810260" algn="l"/>
                        </a:tabLst>
                      </a:pP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Academic/Career</a:t>
                      </a:r>
                      <a:r>
                        <a:rPr sz="2400" spc="-3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goals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809625" indent="-344805">
                        <a:lnSpc>
                          <a:spcPct val="100000"/>
                        </a:lnSpc>
                        <a:spcBef>
                          <a:spcPts val="250"/>
                        </a:spcBef>
                        <a:buClr>
                          <a:srgbClr val="DD8044"/>
                        </a:buClr>
                        <a:buAutoNum type="arabicPeriod" startAt="4"/>
                        <a:tabLst>
                          <a:tab pos="809625" algn="l"/>
                          <a:tab pos="810260" algn="l"/>
                        </a:tabLst>
                      </a:pP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Sharing personal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details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892810" lvl="1" indent="-183515">
                        <a:lnSpc>
                          <a:spcPct val="100000"/>
                        </a:lnSpc>
                        <a:spcBef>
                          <a:spcPts val="219"/>
                        </a:spcBef>
                        <a:buClr>
                          <a:srgbClr val="94B6D2"/>
                        </a:buClr>
                        <a:buFont typeface="Wingdings"/>
                        <a:buChar char=""/>
                        <a:tabLst>
                          <a:tab pos="893444" algn="l"/>
                        </a:tabLst>
                      </a:pPr>
                      <a:r>
                        <a:rPr sz="2400" b="1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Hobbies/interests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862330" marR="570230" algn="l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spc="-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Mostly,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in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first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meetings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get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acquainted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with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new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people </a:t>
                      </a:r>
                      <a:r>
                        <a:rPr sz="2400" spc="-37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and find someone</a:t>
                      </a:r>
                      <a:r>
                        <a:rPr sz="2400" spc="-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with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similar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interests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809625" indent="-344805">
                        <a:lnSpc>
                          <a:spcPct val="100000"/>
                        </a:lnSpc>
                        <a:spcBef>
                          <a:spcPts val="225"/>
                        </a:spcBef>
                        <a:buClr>
                          <a:srgbClr val="DD8044"/>
                        </a:buClr>
                        <a:buAutoNum type="arabicPeriod" startAt="6"/>
                        <a:tabLst>
                          <a:tab pos="809625" algn="l"/>
                          <a:tab pos="810260" algn="l"/>
                        </a:tabLst>
                      </a:pP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Conclusion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</a:txBody>
                  <a:tcPr marL="0" marR="0" marT="8436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03300" y="825031"/>
          <a:ext cx="8625710" cy="5802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79"/>
                <a:gridCol w="8496731"/>
              </a:tblGrid>
              <a:tr h="510279">
                <a:tc gridSpan="2">
                  <a:txBody>
                    <a:bodyPr/>
                    <a:lstStyle/>
                    <a:p>
                      <a:pPr marL="46545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4000" b="1" spc="15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Basic</a:t>
                      </a:r>
                      <a:r>
                        <a:rPr sz="4000" b="1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4000" b="1" spc="15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questions</a:t>
                      </a:r>
                      <a:r>
                        <a:rPr sz="4000" b="1" spc="-10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4000" b="1" spc="10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sz="4000" b="1" spc="-20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4000" b="1" spc="15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answer</a:t>
                      </a:r>
                      <a:endParaRPr sz="4000" dirty="0">
                        <a:latin typeface="Segoe UI"/>
                        <a:cs typeface="Segoe UI"/>
                      </a:endParaRPr>
                    </a:p>
                  </a:txBody>
                  <a:tcPr marL="0" marR="0" marT="6865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8794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6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5</a:t>
                      </a:r>
                      <a:endParaRPr sz="6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D8044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307975" indent="-213995">
                        <a:lnSpc>
                          <a:spcPct val="100000"/>
                        </a:lnSpc>
                        <a:buClr>
                          <a:srgbClr val="DD8044"/>
                        </a:buClr>
                        <a:buSzPct val="58333"/>
                        <a:buFont typeface="Wingdings"/>
                        <a:buChar char=""/>
                        <a:tabLst>
                          <a:tab pos="308610" algn="l"/>
                        </a:tabLst>
                      </a:pP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What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sz="2400" spc="-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your</a:t>
                      </a:r>
                      <a:r>
                        <a:rPr sz="2400" spc="-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name?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307975" indent="-213995">
                        <a:lnSpc>
                          <a:spcPct val="100000"/>
                        </a:lnSpc>
                        <a:spcBef>
                          <a:spcPts val="1550"/>
                        </a:spcBef>
                        <a:buClr>
                          <a:srgbClr val="DD8044"/>
                        </a:buClr>
                        <a:buSzPct val="58333"/>
                        <a:buFont typeface="Wingdings"/>
                        <a:buChar char=""/>
                        <a:tabLst>
                          <a:tab pos="308610" algn="l"/>
                        </a:tabLst>
                      </a:pP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Where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are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you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come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from?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307975" indent="-213995">
                        <a:lnSpc>
                          <a:spcPct val="100000"/>
                        </a:lnSpc>
                        <a:spcBef>
                          <a:spcPts val="1550"/>
                        </a:spcBef>
                        <a:buClr>
                          <a:srgbClr val="DD8044"/>
                        </a:buClr>
                        <a:buSzPct val="58333"/>
                        <a:buFont typeface="Wingdings"/>
                        <a:buChar char=""/>
                        <a:tabLst>
                          <a:tab pos="308610" algn="l"/>
                        </a:tabLst>
                      </a:pP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What </a:t>
                      </a:r>
                      <a:r>
                        <a:rPr sz="2400" spc="-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are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your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hobbies?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307975" indent="-213995">
                        <a:lnSpc>
                          <a:spcPct val="100000"/>
                        </a:lnSpc>
                        <a:spcBef>
                          <a:spcPts val="1555"/>
                        </a:spcBef>
                        <a:buClr>
                          <a:srgbClr val="DD8044"/>
                        </a:buClr>
                        <a:buSzPct val="58333"/>
                        <a:buFont typeface="Wingdings"/>
                        <a:buChar char=""/>
                        <a:tabLst>
                          <a:tab pos="308610" algn="l"/>
                        </a:tabLst>
                      </a:pP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What </a:t>
                      </a:r>
                      <a:r>
                        <a:rPr sz="2400" spc="-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are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you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doing</a:t>
                      </a:r>
                      <a:r>
                        <a:rPr sz="2400" spc="-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now?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307975" indent="-213995">
                        <a:lnSpc>
                          <a:spcPct val="100000"/>
                        </a:lnSpc>
                        <a:spcBef>
                          <a:spcPts val="1550"/>
                        </a:spcBef>
                        <a:buClr>
                          <a:srgbClr val="DD8044"/>
                        </a:buClr>
                        <a:buSzPct val="58333"/>
                        <a:buFont typeface="Wingdings"/>
                        <a:buChar char=""/>
                        <a:tabLst>
                          <a:tab pos="308610" algn="l"/>
                        </a:tabLst>
                      </a:pP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What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is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your major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your 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undergraduate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program?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307975" indent="-213995">
                        <a:lnSpc>
                          <a:spcPct val="100000"/>
                        </a:lnSpc>
                        <a:spcBef>
                          <a:spcPts val="1550"/>
                        </a:spcBef>
                        <a:buClr>
                          <a:srgbClr val="DD8044"/>
                        </a:buClr>
                        <a:buSzPct val="58333"/>
                        <a:buFont typeface="Wingdings"/>
                        <a:buChar char=""/>
                        <a:tabLst>
                          <a:tab pos="308610" algn="l"/>
                        </a:tabLst>
                      </a:pP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What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are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your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favorite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subjects?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307975" indent="-213995">
                        <a:lnSpc>
                          <a:spcPct val="100000"/>
                        </a:lnSpc>
                        <a:spcBef>
                          <a:spcPts val="1555"/>
                        </a:spcBef>
                        <a:buClr>
                          <a:srgbClr val="DD8044"/>
                        </a:buClr>
                        <a:buSzPct val="58333"/>
                        <a:buFont typeface="Wingdings"/>
                        <a:buChar char=""/>
                        <a:tabLst>
                          <a:tab pos="308610" algn="l"/>
                        </a:tabLst>
                      </a:pP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What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is your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specialty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(skill)?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</a:txBody>
                  <a:tcPr marL="0" marR="0" marT="4039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2984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066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155700" y="349250"/>
            <a:ext cx="8080257" cy="108142"/>
          </a:xfrm>
          <a:custGeom>
            <a:avLst/>
            <a:gdLst/>
            <a:ahLst/>
            <a:cxnLst/>
            <a:rect l="l" t="t" r="r" b="b"/>
            <a:pathLst>
              <a:path w="5709920" h="153034">
                <a:moveTo>
                  <a:pt x="5709345" y="0"/>
                </a:moveTo>
                <a:lnTo>
                  <a:pt x="0" y="0"/>
                </a:lnTo>
                <a:lnTo>
                  <a:pt x="0" y="152602"/>
                </a:lnTo>
                <a:lnTo>
                  <a:pt x="5709345" y="152602"/>
                </a:lnTo>
                <a:lnTo>
                  <a:pt x="5709345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4300" y="6978650"/>
            <a:ext cx="8080257" cy="108142"/>
          </a:xfrm>
          <a:custGeom>
            <a:avLst/>
            <a:gdLst/>
            <a:ahLst/>
            <a:cxnLst/>
            <a:rect l="l" t="t" r="r" b="b"/>
            <a:pathLst>
              <a:path w="5709920" h="153035">
                <a:moveTo>
                  <a:pt x="5709345" y="0"/>
                </a:moveTo>
                <a:lnTo>
                  <a:pt x="0" y="0"/>
                </a:lnTo>
                <a:lnTo>
                  <a:pt x="0" y="152602"/>
                </a:lnTo>
                <a:lnTo>
                  <a:pt x="5709345" y="152602"/>
                </a:lnTo>
                <a:lnTo>
                  <a:pt x="5709345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55700" y="882650"/>
          <a:ext cx="862571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684"/>
                <a:gridCol w="8100026"/>
              </a:tblGrid>
              <a:tr h="769850"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4000" b="1" spc="15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General</a:t>
                      </a:r>
                      <a:r>
                        <a:rPr sz="4000" b="1" spc="-30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4000" b="1" spc="20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form</a:t>
                      </a:r>
                      <a:r>
                        <a:rPr sz="4000" b="1" spc="-10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 of</a:t>
                      </a:r>
                      <a:r>
                        <a:rPr sz="4000" b="1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4000" b="1" spc="15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answers</a:t>
                      </a:r>
                      <a:endParaRPr sz="4000" dirty="0">
                        <a:latin typeface="Segoe UI"/>
                        <a:cs typeface="Segoe UI"/>
                      </a:endParaRPr>
                    </a:p>
                  </a:txBody>
                  <a:tcPr marL="0" marR="0" marT="686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</a:tcPr>
                </a:tc>
              </a:tr>
              <a:tr h="338907"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D804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</a:tcPr>
                </a:tc>
              </a:tr>
              <a:tr h="4606243">
                <a:tc gridSpan="2">
                  <a:txBody>
                    <a:bodyPr/>
                    <a:lstStyle/>
                    <a:p>
                      <a:pPr marL="679450" indent="-214629">
                        <a:lnSpc>
                          <a:spcPct val="100000"/>
                        </a:lnSpc>
                        <a:spcBef>
                          <a:spcPts val="1985"/>
                        </a:spcBef>
                        <a:buClr>
                          <a:srgbClr val="DD8044"/>
                        </a:buClr>
                        <a:buSzPct val="59523"/>
                        <a:buFont typeface="Wingdings"/>
                        <a:buChar char=""/>
                        <a:tabLst>
                          <a:tab pos="680085" algn="l"/>
                          <a:tab pos="4128135" algn="l"/>
                        </a:tabLst>
                      </a:pPr>
                      <a:r>
                        <a:rPr sz="2400" spc="2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My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name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sz="2400" u="heavy" spc="10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679450" indent="-214629">
                        <a:lnSpc>
                          <a:spcPct val="100000"/>
                        </a:lnSpc>
                        <a:spcBef>
                          <a:spcPts val="1789"/>
                        </a:spcBef>
                        <a:buClr>
                          <a:srgbClr val="DD8044"/>
                        </a:buClr>
                        <a:buSzPct val="59523"/>
                        <a:buFont typeface="Wingdings"/>
                        <a:buChar char=""/>
                        <a:tabLst>
                          <a:tab pos="680085" algn="l"/>
                          <a:tab pos="4738370" algn="l"/>
                        </a:tabLst>
                      </a:pP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2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am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from</a:t>
                      </a:r>
                      <a:r>
                        <a:rPr sz="2400" u="heavy" spc="10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679450" indent="-214629">
                        <a:lnSpc>
                          <a:spcPct val="100000"/>
                        </a:lnSpc>
                        <a:spcBef>
                          <a:spcPts val="1795"/>
                        </a:spcBef>
                        <a:buClr>
                          <a:srgbClr val="DD8044"/>
                        </a:buClr>
                        <a:buSzPct val="59523"/>
                        <a:buFont typeface="Wingdings"/>
                        <a:buChar char=""/>
                        <a:tabLst>
                          <a:tab pos="680085" algn="l"/>
                          <a:tab pos="4128135" algn="l"/>
                        </a:tabLst>
                      </a:pPr>
                      <a:r>
                        <a:rPr sz="2400" spc="2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My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hobby</a:t>
                      </a:r>
                      <a:r>
                        <a:rPr sz="2400" spc="2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sz="2400" u="heavy" spc="10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679450" indent="-214629">
                        <a:lnSpc>
                          <a:spcPct val="100000"/>
                        </a:lnSpc>
                        <a:spcBef>
                          <a:spcPts val="1789"/>
                        </a:spcBef>
                        <a:buClr>
                          <a:srgbClr val="DD8044"/>
                        </a:buClr>
                        <a:buSzPct val="59523"/>
                        <a:buFont typeface="Wingdings"/>
                        <a:buChar char=""/>
                        <a:tabLst>
                          <a:tab pos="680085" algn="l"/>
                          <a:tab pos="4128135" algn="l"/>
                        </a:tabLst>
                      </a:pP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sz="24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like</a:t>
                      </a:r>
                      <a:r>
                        <a:rPr sz="2400" u="heavy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679450" indent="-214629">
                        <a:lnSpc>
                          <a:spcPct val="100000"/>
                        </a:lnSpc>
                        <a:spcBef>
                          <a:spcPts val="1789"/>
                        </a:spcBef>
                        <a:buClr>
                          <a:srgbClr val="DD8044"/>
                        </a:buClr>
                        <a:buSzPct val="59523"/>
                        <a:buFont typeface="Wingdings"/>
                        <a:buChar char=""/>
                        <a:tabLst>
                          <a:tab pos="680085" algn="l"/>
                          <a:tab pos="4128135" algn="l"/>
                        </a:tabLst>
                      </a:pP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 </a:t>
                      </a:r>
                      <a:r>
                        <a:rPr sz="24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do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not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like</a:t>
                      </a:r>
                      <a:r>
                        <a:rPr sz="2400" u="heavy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679450" indent="-214629">
                        <a:lnSpc>
                          <a:spcPct val="100000"/>
                        </a:lnSpc>
                        <a:spcBef>
                          <a:spcPts val="1800"/>
                        </a:spcBef>
                        <a:buClr>
                          <a:srgbClr val="DD8044"/>
                        </a:buClr>
                        <a:buSzPct val="59523"/>
                        <a:buFont typeface="Wingdings"/>
                        <a:buChar char=""/>
                        <a:tabLst>
                          <a:tab pos="680085" algn="l"/>
                          <a:tab pos="4515485" algn="l"/>
                        </a:tabLst>
                      </a:pP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sz="24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2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am</a:t>
                      </a:r>
                      <a:r>
                        <a:rPr sz="24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studying</a:t>
                      </a:r>
                      <a:r>
                        <a:rPr sz="2400" u="heavy" spc="10" dirty="0">
                          <a:solidFill>
                            <a:srgbClr val="231F20"/>
                          </a:solidFill>
                          <a:uFill>
                            <a:solidFill>
                              <a:srgbClr val="221E1F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</a:txBody>
                  <a:tcPr marL="0" marR="0" marT="178143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03300" y="425450"/>
          <a:ext cx="8625710" cy="6814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684"/>
                <a:gridCol w="8100026"/>
              </a:tblGrid>
              <a:tr h="740070">
                <a:tc gridSpan="2">
                  <a:txBody>
                    <a:bodyPr/>
                    <a:lstStyle/>
                    <a:p>
                      <a:pPr marL="46545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3200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General</a:t>
                      </a:r>
                      <a:r>
                        <a:rPr sz="3200" spc="5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3200" spc="-5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self</a:t>
                      </a:r>
                      <a:r>
                        <a:rPr sz="3200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3200" spc="-5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introduction:</a:t>
                      </a:r>
                      <a:r>
                        <a:rPr sz="3200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Example</a:t>
                      </a:r>
                      <a:r>
                        <a:rPr sz="3200" b="1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 1</a:t>
                      </a:r>
                      <a:endParaRPr sz="3200" dirty="0">
                        <a:latin typeface="Segoe UI"/>
                        <a:cs typeface="Segoe UI"/>
                      </a:endParaRPr>
                    </a:p>
                  </a:txBody>
                  <a:tcPr marL="0" marR="0" marT="95578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7333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6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7</a:t>
                      </a:r>
                      <a:endParaRPr sz="6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D8044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94615" marR="546100">
                        <a:lnSpc>
                          <a:spcPct val="101299"/>
                        </a:lnSpc>
                      </a:pP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Hello</a:t>
                      </a:r>
                      <a:r>
                        <a:rPr sz="24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every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body,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I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would</a:t>
                      </a:r>
                      <a:r>
                        <a:rPr sz="2400" spc="3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like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introduce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myself.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My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name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is </a:t>
                      </a:r>
                      <a:r>
                        <a:rPr sz="2400" spc="-38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Hassan,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am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from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Iran.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94615" marR="343535">
                        <a:lnSpc>
                          <a:spcPct val="101299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am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studying</a:t>
                      </a:r>
                      <a:r>
                        <a:rPr sz="24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at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university 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Kurdistan</a:t>
                      </a:r>
                      <a:r>
                        <a:rPr sz="24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as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an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undergraduate </a:t>
                      </a:r>
                      <a:r>
                        <a:rPr sz="2400" spc="-38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student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Electrical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Engineering.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94615" marR="624205">
                        <a:lnSpc>
                          <a:spcPct val="101299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There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are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seven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people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my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family:</a:t>
                      </a:r>
                      <a:r>
                        <a:rPr sz="24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have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two</a:t>
                      </a:r>
                      <a:r>
                        <a:rPr sz="24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brothers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sz="2400" spc="-38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two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sisters.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My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favorite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foods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are Rice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and Mushroom.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My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favorite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sports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are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Football</a:t>
                      </a:r>
                      <a:r>
                        <a:rPr sz="24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Swimming.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94615" marR="542925">
                        <a:lnSpc>
                          <a:spcPct val="101299"/>
                        </a:lnSpc>
                        <a:spcBef>
                          <a:spcPts val="400"/>
                        </a:spcBef>
                      </a:pP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My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favorite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season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Spring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because the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world</a:t>
                      </a:r>
                      <a:r>
                        <a:rPr sz="2400" spc="2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colorful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sz="2400" spc="-38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weather</a:t>
                      </a:r>
                      <a:r>
                        <a:rPr sz="24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comfortable.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94615" marR="596900">
                        <a:lnSpc>
                          <a:spcPct val="101299"/>
                        </a:lnSpc>
                        <a:spcBef>
                          <a:spcPts val="400"/>
                        </a:spcBef>
                      </a:pP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My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favorite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color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Green,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like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grass,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vegetables,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kiwi </a:t>
                      </a:r>
                      <a:r>
                        <a:rPr sz="2400" spc="-38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fruit.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my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free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time</a:t>
                      </a:r>
                      <a:r>
                        <a:rPr sz="24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like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to play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computer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games.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</a:txBody>
                  <a:tcPr marL="0" marR="0" marT="449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47696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713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155700" y="196850"/>
            <a:ext cx="8080257" cy="108142"/>
          </a:xfrm>
          <a:custGeom>
            <a:avLst/>
            <a:gdLst/>
            <a:ahLst/>
            <a:cxnLst/>
            <a:rect l="l" t="t" r="r" b="b"/>
            <a:pathLst>
              <a:path w="5709920" h="153034">
                <a:moveTo>
                  <a:pt x="5709345" y="0"/>
                </a:moveTo>
                <a:lnTo>
                  <a:pt x="0" y="0"/>
                </a:lnTo>
                <a:lnTo>
                  <a:pt x="0" y="152602"/>
                </a:lnTo>
                <a:lnTo>
                  <a:pt x="5709345" y="152602"/>
                </a:lnTo>
                <a:lnTo>
                  <a:pt x="5709345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4300" y="7207250"/>
            <a:ext cx="8080257" cy="108142"/>
          </a:xfrm>
          <a:custGeom>
            <a:avLst/>
            <a:gdLst/>
            <a:ahLst/>
            <a:cxnLst/>
            <a:rect l="l" t="t" r="r" b="b"/>
            <a:pathLst>
              <a:path w="5709920" h="153035">
                <a:moveTo>
                  <a:pt x="5709345" y="0"/>
                </a:moveTo>
                <a:lnTo>
                  <a:pt x="0" y="0"/>
                </a:lnTo>
                <a:lnTo>
                  <a:pt x="0" y="152602"/>
                </a:lnTo>
                <a:lnTo>
                  <a:pt x="5709345" y="152602"/>
                </a:lnTo>
                <a:lnTo>
                  <a:pt x="5709345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74700" y="730250"/>
          <a:ext cx="8625710" cy="60761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684"/>
                <a:gridCol w="8100026"/>
              </a:tblGrid>
              <a:tr h="450043"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3600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General</a:t>
                      </a:r>
                      <a:r>
                        <a:rPr sz="3600" spc="5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3600" spc="-5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self</a:t>
                      </a:r>
                      <a:r>
                        <a:rPr sz="3600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3600" spc="-5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introduction:</a:t>
                      </a:r>
                      <a:r>
                        <a:rPr sz="3600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3600" b="1" spc="-5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Example</a:t>
                      </a:r>
                      <a:r>
                        <a:rPr sz="3600" b="1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 2</a:t>
                      </a:r>
                      <a:endParaRPr sz="3600" dirty="0">
                        <a:latin typeface="Segoe UI"/>
                        <a:cs typeface="Segoe UI"/>
                      </a:endParaRPr>
                    </a:p>
                  </a:txBody>
                  <a:tcPr marL="0" marR="0" marT="95578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</a:tcPr>
                </a:tc>
              </a:tr>
              <a:tr h="193848"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D804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52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</a:tcPr>
                </a:tc>
              </a:tr>
              <a:tr h="2670742">
                <a:tc gridSpan="2">
                  <a:txBody>
                    <a:bodyPr/>
                    <a:lstStyle/>
                    <a:p>
                      <a:pPr marL="465455" marR="76771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Hello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everyone.  My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name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Hassan. I am a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student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of </a:t>
                      </a:r>
                      <a:r>
                        <a:rPr sz="2400" spc="-42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Electrical</a:t>
                      </a:r>
                      <a:r>
                        <a:rPr sz="2400" spc="2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Engineering</a:t>
                      </a:r>
                      <a:r>
                        <a:rPr sz="24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at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University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sz="24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Kurdistan.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465455" marR="3117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400" spc="-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Now,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let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me talk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about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my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interests.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First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all,</a:t>
                      </a:r>
                      <a:r>
                        <a:rPr sz="24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like 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listening</a:t>
                      </a:r>
                      <a:r>
                        <a:rPr sz="2400" spc="2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classical</a:t>
                      </a:r>
                      <a:r>
                        <a:rPr sz="2400" spc="2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music.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have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about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100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music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CDs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at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home,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listen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sz="2400" spc="2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music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almost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every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evening.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also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like </a:t>
                      </a:r>
                      <a:r>
                        <a:rPr sz="2400" spc="-42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photography.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465455" marR="4470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 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grew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up</a:t>
                      </a:r>
                      <a:r>
                        <a:rPr sz="24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sz="24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small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village</a:t>
                      </a:r>
                      <a:r>
                        <a:rPr sz="24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located</a:t>
                      </a:r>
                      <a:r>
                        <a:rPr sz="24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sz="2400" spc="2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southern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part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of </a:t>
                      </a:r>
                      <a:r>
                        <a:rPr sz="2400" spc="-42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Sanandaj.</a:t>
                      </a:r>
                      <a:r>
                        <a:rPr sz="2400" spc="2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My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village</a:t>
                      </a:r>
                      <a:r>
                        <a:rPr sz="24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famous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for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its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production</a:t>
                      </a:r>
                      <a:r>
                        <a:rPr sz="2400" spc="3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fruits.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465455" marR="43116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Before</a:t>
                      </a:r>
                      <a:r>
                        <a:rPr sz="2400" spc="-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conclude</a:t>
                      </a:r>
                      <a:r>
                        <a:rPr sz="2400" spc="2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my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self-introduction,</a:t>
                      </a:r>
                      <a:r>
                        <a:rPr sz="2400" spc="3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let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me tell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you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about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my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personality.</a:t>
                      </a:r>
                      <a:r>
                        <a:rPr sz="2400" spc="3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 am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very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friendly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person,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so I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am </a:t>
                      </a:r>
                      <a:r>
                        <a:rPr sz="2400" spc="-42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very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easy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to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talk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to.</a:t>
                      </a:r>
                      <a:r>
                        <a:rPr sz="2400" spc="3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hope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sz="24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make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many</a:t>
                      </a:r>
                      <a:r>
                        <a:rPr sz="24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friends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at</a:t>
                      </a:r>
                      <a:r>
                        <a:rPr sz="24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this </a:t>
                      </a:r>
                      <a:r>
                        <a:rPr sz="24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university.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  <a:p>
                      <a:pPr marL="4654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Thank</a:t>
                      </a:r>
                      <a:r>
                        <a:rPr sz="2400" spc="-2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you.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</a:txBody>
                  <a:tcPr marL="0" marR="0" marT="104104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46100" y="577850"/>
          <a:ext cx="9906000" cy="64008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710"/>
                <a:gridCol w="9302290"/>
              </a:tblGrid>
              <a:tr h="700535">
                <a:tc gridSpan="2">
                  <a:txBody>
                    <a:bodyPr/>
                    <a:lstStyle/>
                    <a:p>
                      <a:pPr marL="46545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3600" dirty="0" smtClean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General</a:t>
                      </a:r>
                      <a:r>
                        <a:rPr sz="3600" spc="5" dirty="0" smtClean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3600" spc="-5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self</a:t>
                      </a:r>
                      <a:r>
                        <a:rPr sz="3600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3600" spc="-5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introduction:</a:t>
                      </a:r>
                      <a:r>
                        <a:rPr sz="3600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3600" b="1" spc="-5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Example</a:t>
                      </a:r>
                      <a:r>
                        <a:rPr sz="3600" b="1" dirty="0">
                          <a:solidFill>
                            <a:srgbClr val="765E54"/>
                          </a:solidFill>
                          <a:latin typeface="Segoe UI"/>
                          <a:cs typeface="Segoe UI"/>
                        </a:rPr>
                        <a:t> 3</a:t>
                      </a:r>
                      <a:endParaRPr sz="3600" dirty="0">
                        <a:latin typeface="Segoe UI"/>
                        <a:cs typeface="Segoe UI"/>
                      </a:endParaRPr>
                    </a:p>
                  </a:txBody>
                  <a:tcPr marL="0" marR="0" marT="95578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7263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</a:pPr>
                      <a:r>
                        <a:rPr sz="6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9</a:t>
                      </a:r>
                      <a:endParaRPr sz="6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DD804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solidFill>
                      <a:srgbClr val="93B6D2"/>
                    </a:solidFill>
                  </a:tcPr>
                </a:tc>
              </a:tr>
              <a:tr h="5352376">
                <a:tc gridSpan="2">
                  <a:txBody>
                    <a:bodyPr/>
                    <a:lstStyle/>
                    <a:p>
                      <a:pPr marL="46545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Hi</a:t>
                      </a:r>
                      <a:r>
                        <a:rPr sz="2200" spc="-3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everybody!</a:t>
                      </a:r>
                      <a:endParaRPr sz="2200" dirty="0">
                        <a:latin typeface="Segoe UI"/>
                        <a:cs typeface="Segoe UI"/>
                      </a:endParaRPr>
                    </a:p>
                    <a:p>
                      <a:pPr marL="465455" marR="349885">
                        <a:lnSpc>
                          <a:spcPct val="102699"/>
                        </a:lnSpc>
                        <a:spcBef>
                          <a:spcPts val="540"/>
                        </a:spcBef>
                      </a:pP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I'm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Masie Smith, Senior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Marketing Executive, from </a:t>
                      </a:r>
                      <a:r>
                        <a:rPr sz="22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Watts </a:t>
                      </a:r>
                      <a:r>
                        <a:rPr sz="22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Frederick </a:t>
                      </a:r>
                      <a:r>
                        <a:rPr sz="2200" spc="-34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in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Smalltown,</a:t>
                      </a:r>
                      <a:r>
                        <a:rPr sz="22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Bigstate.</a:t>
                      </a:r>
                      <a:endParaRPr sz="2200" dirty="0">
                        <a:latin typeface="Segoe UI"/>
                        <a:cs typeface="Segoe UI"/>
                      </a:endParaRPr>
                    </a:p>
                    <a:p>
                      <a:pPr marL="465455" marR="323850">
                        <a:lnSpc>
                          <a:spcPct val="102699"/>
                        </a:lnSpc>
                        <a:spcBef>
                          <a:spcPts val="535"/>
                        </a:spcBef>
                      </a:pPr>
                      <a:r>
                        <a:rPr sz="22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It's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great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sz="22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be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finally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here.</a:t>
                      </a:r>
                      <a:r>
                        <a:rPr sz="22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I've</a:t>
                      </a:r>
                      <a:r>
                        <a:rPr sz="2200" spc="2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been</a:t>
                      </a:r>
                      <a:r>
                        <a:rPr sz="2200" spc="3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dreaming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about</a:t>
                      </a:r>
                      <a:r>
                        <a:rPr sz="22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sz="22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opportunity </a:t>
                      </a:r>
                      <a:r>
                        <a:rPr sz="22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and</a:t>
                      </a:r>
                      <a:r>
                        <a:rPr sz="22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possibilities</a:t>
                      </a:r>
                      <a:r>
                        <a:rPr sz="2200" spc="3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working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collectively</a:t>
                      </a:r>
                      <a:r>
                        <a:rPr sz="2200" spc="3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22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directly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with</a:t>
                      </a:r>
                      <a:r>
                        <a:rPr sz="22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each</a:t>
                      </a:r>
                      <a:r>
                        <a:rPr sz="22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other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for </a:t>
                      </a:r>
                      <a:r>
                        <a:rPr sz="2200" spc="-34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 long time </a:t>
                      </a:r>
                      <a:r>
                        <a:rPr sz="22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now.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Jane </a:t>
                      </a:r>
                      <a:r>
                        <a:rPr sz="22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and Sam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can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attest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to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that. </a:t>
                      </a:r>
                      <a:r>
                        <a:rPr sz="22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There's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been hours </a:t>
                      </a:r>
                      <a:r>
                        <a:rPr sz="22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put</a:t>
                      </a:r>
                      <a:r>
                        <a:rPr sz="22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balancing</a:t>
                      </a:r>
                      <a:r>
                        <a:rPr sz="22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sz="22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schedules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sz="22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make</a:t>
                      </a:r>
                      <a:r>
                        <a:rPr sz="22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it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happen.</a:t>
                      </a:r>
                      <a:endParaRPr sz="2200" dirty="0">
                        <a:latin typeface="Segoe UI"/>
                        <a:cs typeface="Segoe UI"/>
                      </a:endParaRPr>
                    </a:p>
                    <a:p>
                      <a:pPr marL="46545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Webinars </a:t>
                      </a:r>
                      <a:r>
                        <a:rPr sz="22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22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email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are fine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but</a:t>
                      </a:r>
                      <a:r>
                        <a:rPr sz="22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nothing</a:t>
                      </a:r>
                      <a:r>
                        <a:rPr sz="22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beats</a:t>
                      </a:r>
                      <a:r>
                        <a:rPr sz="2200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face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sz="22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face.</a:t>
                      </a:r>
                      <a:endParaRPr sz="2200" dirty="0">
                        <a:latin typeface="Segoe UI"/>
                        <a:cs typeface="Segoe UI"/>
                      </a:endParaRPr>
                    </a:p>
                    <a:p>
                      <a:pPr marL="465455" marR="652780">
                        <a:lnSpc>
                          <a:spcPct val="102699"/>
                        </a:lnSpc>
                        <a:spcBef>
                          <a:spcPts val="540"/>
                        </a:spcBef>
                      </a:pP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Working </a:t>
                      </a:r>
                      <a:r>
                        <a:rPr sz="22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like</a:t>
                      </a:r>
                      <a:r>
                        <a:rPr sz="2200" spc="2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this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has</a:t>
                      </a:r>
                      <a:r>
                        <a:rPr sz="22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always</a:t>
                      </a:r>
                      <a:r>
                        <a:rPr sz="22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been a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passion.</a:t>
                      </a:r>
                      <a:r>
                        <a:rPr sz="22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Even</a:t>
                      </a:r>
                      <a:r>
                        <a:rPr sz="2200" spc="2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sz="22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kindergarten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 </a:t>
                      </a:r>
                      <a:r>
                        <a:rPr sz="2200" spc="-34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tried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to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set </a:t>
                      </a:r>
                      <a:r>
                        <a:rPr sz="22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up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 group-think session around a </a:t>
                      </a:r>
                      <a:r>
                        <a:rPr sz="22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one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swing </a:t>
                      </a:r>
                      <a:r>
                        <a:rPr sz="22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ten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children</a:t>
                      </a:r>
                      <a:r>
                        <a:rPr sz="22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problem.</a:t>
                      </a:r>
                      <a:endParaRPr sz="2200" dirty="0">
                        <a:latin typeface="Segoe UI"/>
                        <a:cs typeface="Segoe UI"/>
                      </a:endParaRPr>
                    </a:p>
                    <a:p>
                      <a:pPr marL="465455" marR="666750">
                        <a:lnSpc>
                          <a:spcPct val="102699"/>
                        </a:lnSpc>
                        <a:spcBef>
                          <a:spcPts val="535"/>
                        </a:spcBef>
                      </a:pPr>
                      <a:r>
                        <a:rPr sz="22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Years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later </a:t>
                      </a:r>
                      <a:r>
                        <a:rPr sz="2200" spc="2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my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master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degree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focused </a:t>
                      </a:r>
                      <a:r>
                        <a:rPr sz="22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on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harnessing group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energy </a:t>
                      </a:r>
                      <a:r>
                        <a:rPr sz="2200" spc="-34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creatively.</a:t>
                      </a:r>
                      <a:r>
                        <a:rPr sz="22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I've</a:t>
                      </a:r>
                      <a:r>
                        <a:rPr sz="2200" spc="2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been</a:t>
                      </a:r>
                      <a:r>
                        <a:rPr sz="2200" spc="2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inspired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by</a:t>
                      </a:r>
                      <a:r>
                        <a:rPr sz="22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agencies that</a:t>
                      </a:r>
                      <a:r>
                        <a:rPr sz="2200" spc="-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got</a:t>
                      </a:r>
                      <a:r>
                        <a:rPr sz="22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it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right.</a:t>
                      </a:r>
                      <a:endParaRPr sz="2200" dirty="0">
                        <a:latin typeface="Segoe UI"/>
                        <a:cs typeface="Segoe UI"/>
                      </a:endParaRPr>
                    </a:p>
                    <a:p>
                      <a:pPr marL="46545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Sally</a:t>
                      </a:r>
                      <a:r>
                        <a:rPr sz="22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you've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already</a:t>
                      </a:r>
                      <a:r>
                        <a:rPr sz="22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said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it</a:t>
                      </a:r>
                      <a:r>
                        <a:rPr sz="22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2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22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echo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you.</a:t>
                      </a:r>
                      <a:r>
                        <a:rPr sz="220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I'm</a:t>
                      </a:r>
                      <a:r>
                        <a:rPr sz="2200" spc="1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200" spc="10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excited!</a:t>
                      </a:r>
                      <a:endParaRPr sz="2200" dirty="0">
                        <a:latin typeface="Segoe UI"/>
                        <a:cs typeface="Segoe UI"/>
                      </a:endParaRPr>
                    </a:p>
                  </a:txBody>
                  <a:tcPr marL="0" marR="0" marT="71347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996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800" spc="-50" dirty="0">
                          <a:solidFill>
                            <a:srgbClr val="929597"/>
                          </a:solidFill>
                          <a:latin typeface="Microsoft Sans Serif"/>
                          <a:cs typeface="Microsoft Sans Serif"/>
                          <a:hlinkClick r:id="rId2"/>
                        </a:rPr>
                        <a:t>http://www.write-out-loud.com/self-introduction-speech.htm</a:t>
                      </a:r>
                      <a:endParaRPr sz="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705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solidFill>
                      <a:srgbClr val="FBF8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06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B w="9525">
                      <a:solidFill>
                        <a:srgbClr val="231F20"/>
                      </a:solidFill>
                      <a:prstDash val="solid"/>
                    </a:lnB>
                    <a:solidFill>
                      <a:srgbClr val="FBF8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231900" y="273050"/>
            <a:ext cx="8080257" cy="108142"/>
          </a:xfrm>
          <a:custGeom>
            <a:avLst/>
            <a:gdLst/>
            <a:ahLst/>
            <a:cxnLst/>
            <a:rect l="l" t="t" r="r" b="b"/>
            <a:pathLst>
              <a:path w="5709920" h="153034">
                <a:moveTo>
                  <a:pt x="5709345" y="0"/>
                </a:moveTo>
                <a:lnTo>
                  <a:pt x="0" y="0"/>
                </a:lnTo>
                <a:lnTo>
                  <a:pt x="0" y="152602"/>
                </a:lnTo>
                <a:lnTo>
                  <a:pt x="5709345" y="152602"/>
                </a:lnTo>
                <a:lnTo>
                  <a:pt x="5709345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100" y="7131050"/>
            <a:ext cx="8080257" cy="108142"/>
          </a:xfrm>
          <a:custGeom>
            <a:avLst/>
            <a:gdLst/>
            <a:ahLst/>
            <a:cxnLst/>
            <a:rect l="l" t="t" r="r" b="b"/>
            <a:pathLst>
              <a:path w="5709920" h="153035">
                <a:moveTo>
                  <a:pt x="5709345" y="0"/>
                </a:moveTo>
                <a:lnTo>
                  <a:pt x="0" y="0"/>
                </a:lnTo>
                <a:lnTo>
                  <a:pt x="0" y="152602"/>
                </a:lnTo>
                <a:lnTo>
                  <a:pt x="5709345" y="152602"/>
                </a:lnTo>
                <a:lnTo>
                  <a:pt x="5709345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265</TotalTime>
  <Words>627</Words>
  <Application>Microsoft Office PowerPoint</Application>
  <PresentationFormat>Custom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NewsPrint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L2-Self Introduction-2p.pdf</dc:title>
  <dc:creator>Reza</dc:creator>
  <cp:keywords>()</cp:keywords>
  <cp:lastModifiedBy>Ravi Prakash Jalli</cp:lastModifiedBy>
  <cp:revision>7</cp:revision>
  <dcterms:created xsi:type="dcterms:W3CDTF">2022-06-15T08:07:21Z</dcterms:created>
  <dcterms:modified xsi:type="dcterms:W3CDTF">2023-11-06T07:59:59Z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2014-10-17T00:00:00Z</vt:filetime>
  </property>
  <property fmtid="{D5CDD505-2E9C-101B-9397-08002B2CF9AE}" pid="3" name="Creator">
    <vt:lpwstr>PDFCreator Version 1.7.2</vt:lpwstr>
  </property>
  <property fmtid="{D5CDD505-2E9C-101B-9397-08002B2CF9AE}" pid="4" name="LastSaved">
    <vt:filetime>2022-06-15T00:00:00Z</vt:filetime>
  </property>
</Properties>
</file>