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750" r:id="rId1"/>
  </p:sldMasterIdLst>
  <p:notesMasterIdLst>
    <p:notesMasterId r:id="rId12"/>
  </p:notesMasterIdLst>
  <p:handoutMasterIdLst>
    <p:handoutMasterId r:id="rId13"/>
  </p:handoutMasterIdLst>
  <p:sldIdLst>
    <p:sldId id="256" r:id="rId2"/>
    <p:sldId id="626" r:id="rId3"/>
    <p:sldId id="631" r:id="rId4"/>
    <p:sldId id="632" r:id="rId5"/>
    <p:sldId id="633" r:id="rId6"/>
    <p:sldId id="628" r:id="rId7"/>
    <p:sldId id="634" r:id="rId8"/>
    <p:sldId id="627" r:id="rId9"/>
    <p:sldId id="629" r:id="rId10"/>
    <p:sldId id="625" r:id="rId11"/>
  </p:sldIdLst>
  <p:sldSz cx="9144000" cy="6858000" type="screen4x3"/>
  <p:notesSz cx="9369425" cy="7102475"/>
  <p:embeddedFontLst>
    <p:embeddedFont>
      <p:font typeface="Calibri Light" panose="020F0302020204030204" pitchFamily="34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D60093"/>
    <a:srgbClr val="512599"/>
    <a:srgbClr val="FFCC00"/>
    <a:srgbClr val="800080"/>
    <a:srgbClr val="FF33CC"/>
    <a:srgbClr val="336600"/>
    <a:srgbClr val="FEB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301" autoAdjust="0"/>
    <p:restoredTop sz="94638" autoAdjust="0"/>
  </p:normalViewPr>
  <p:slideViewPr>
    <p:cSldViewPr>
      <p:cViewPr varScale="1">
        <p:scale>
          <a:sx n="74" d="100"/>
          <a:sy n="74" d="100"/>
        </p:scale>
        <p:origin x="8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74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60084" cy="355124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300"/>
            </a:lvl1pPr>
          </a:lstStyle>
          <a:p>
            <a:r>
              <a:rPr lang="en-US" smtClean="0"/>
              <a:t>Kansas State University - Spring 2014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7173" y="0"/>
            <a:ext cx="4060084" cy="355124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300"/>
            </a:lvl1pPr>
          </a:lstStyle>
          <a:p>
            <a:fld id="{41172F9E-4F4D-4D0B-AA7E-B8AD9F8976BB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119"/>
            <a:ext cx="4060084" cy="355124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300"/>
            </a:lvl1pPr>
          </a:lstStyle>
          <a:p>
            <a:r>
              <a:rPr lang="en-US" smtClean="0"/>
              <a:t>Prepared by: Karen Keating - Department of Statistics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7173" y="6746119"/>
            <a:ext cx="4060084" cy="355124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300"/>
            </a:lvl1pPr>
          </a:lstStyle>
          <a:p>
            <a:fld id="{7267AA12-FE37-4DA9-BFDF-1846573C2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2320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0492" cy="354654"/>
          </a:xfrm>
          <a:prstGeom prst="rect">
            <a:avLst/>
          </a:prstGeom>
        </p:spPr>
        <p:txBody>
          <a:bodyPr vert="horz" lIns="89035" tIns="44518" rIns="89035" bIns="44518" rtlCol="0"/>
          <a:lstStyle>
            <a:lvl1pPr algn="l">
              <a:defRPr sz="1200"/>
            </a:lvl1pPr>
          </a:lstStyle>
          <a:p>
            <a:r>
              <a:rPr lang="en-US" smtClean="0"/>
              <a:t>Kansas State University - Spring 2014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6900" y="0"/>
            <a:ext cx="4060492" cy="354654"/>
          </a:xfrm>
          <a:prstGeom prst="rect">
            <a:avLst/>
          </a:prstGeom>
        </p:spPr>
        <p:txBody>
          <a:bodyPr vert="horz" lIns="89035" tIns="44518" rIns="89035" bIns="44518" rtlCol="0"/>
          <a:lstStyle>
            <a:lvl1pPr algn="r">
              <a:defRPr sz="1200"/>
            </a:lvl1pPr>
          </a:lstStyle>
          <a:p>
            <a:fld id="{D9E686BD-7CF6-4F50-B50E-A1652CC24A93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9888" y="533400"/>
            <a:ext cx="35496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035" tIns="44518" rIns="89035" bIns="445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351" y="3373912"/>
            <a:ext cx="7494726" cy="3195409"/>
          </a:xfrm>
          <a:prstGeom prst="rect">
            <a:avLst/>
          </a:prstGeom>
        </p:spPr>
        <p:txBody>
          <a:bodyPr vert="horz" lIns="89035" tIns="44518" rIns="89035" bIns="445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647"/>
            <a:ext cx="4060492" cy="354654"/>
          </a:xfrm>
          <a:prstGeom prst="rect">
            <a:avLst/>
          </a:prstGeom>
        </p:spPr>
        <p:txBody>
          <a:bodyPr vert="horz" lIns="89035" tIns="44518" rIns="89035" bIns="44518" rtlCol="0" anchor="b"/>
          <a:lstStyle>
            <a:lvl1pPr algn="l">
              <a:defRPr sz="1200"/>
            </a:lvl1pPr>
          </a:lstStyle>
          <a:p>
            <a:r>
              <a:rPr lang="en-US" smtClean="0"/>
              <a:t>Prepared by: Karen Keating - Department of 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6900" y="6746647"/>
            <a:ext cx="4060492" cy="354654"/>
          </a:xfrm>
          <a:prstGeom prst="rect">
            <a:avLst/>
          </a:prstGeom>
        </p:spPr>
        <p:txBody>
          <a:bodyPr vert="horz" lIns="89035" tIns="44518" rIns="89035" bIns="44518" rtlCol="0" anchor="b"/>
          <a:lstStyle>
            <a:lvl1pPr algn="r">
              <a:defRPr sz="1200"/>
            </a:lvl1pPr>
          </a:lstStyle>
          <a:p>
            <a:fld id="{7A8785DB-3C8A-40AE-84B1-C38416358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2447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Prepared by: Karen Keating - Department of Statistics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8785DB-3C8A-40AE-84B1-C3841635823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Kansas State University - Spring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5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Prepared by: Karen Keating - Department of Statistics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8785DB-3C8A-40AE-84B1-C3841635823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Kansas State University - Spring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1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Prepared by: Karen Keating - Department of Statistics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8785DB-3C8A-40AE-84B1-C3841635823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Kansas State University - Spring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03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Prepared by: Karen Keating - Department of Statistics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8785DB-3C8A-40AE-84B1-C3841635823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Kansas State University - Spring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3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Prepared by: Karen Keating - Department of Statistics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8785DB-3C8A-40AE-84B1-C3841635823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Kansas State University - Spring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97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Prepared by: Karen Keating - Department of Statistics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8785DB-3C8A-40AE-84B1-C3841635823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Kansas State University - Spring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4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Prepared by: Karen Keating - Department of Statistics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8785DB-3C8A-40AE-84B1-C3841635823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Kansas State University - Spring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12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Prepared by: Karen Keating - Department of Statistics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8785DB-3C8A-40AE-84B1-C3841635823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Kansas State University - Spring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02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Prepared by: Karen Keating - Department of Statistics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8785DB-3C8A-40AE-84B1-C3841635823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Kansas State University - Spring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62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Prepared by: Karen Keating - Department of Statistics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8785DB-3C8A-40AE-84B1-C3841635823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Kansas State University - Spring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2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FC8E-ACD8-4C95-8007-04AA2CDA4856}" type="datetime1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F25E-AD2A-4027-9766-58E14BB11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8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80F4-CE7D-4EB9-A658-99033A7F48D9}" type="datetime1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F25E-AD2A-4027-9766-58E14BB11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5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993E-6435-478B-9FB5-EB91FCB65FC1}" type="datetime1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F25E-AD2A-4027-9766-58E14BB11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1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74C1-B9DD-423B-BADA-F1AC08ECB125}" type="datetime1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F25E-AD2A-4027-9766-58E14BB11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8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422-590A-4420-9D2F-425F81EC51EB}" type="datetime1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F25E-AD2A-4027-9766-58E14BB11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0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CA793-8D32-4686-BCB9-D32DC67939DF}" type="datetime1">
              <a:rPr lang="en-US" smtClean="0"/>
              <a:pPr>
                <a:defRPr/>
              </a:pPr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F25E-AD2A-4027-9766-58E14BB11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6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30B0-2889-4084-820D-9D5704FBE4C9}" type="datetime1">
              <a:rPr lang="en-US" smtClean="0"/>
              <a:pPr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F25E-AD2A-4027-9766-58E14BB11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4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F13-5547-4C0C-A5AA-3D71158C76C3}" type="datetime1">
              <a:rPr lang="en-US" smtClean="0"/>
              <a:pPr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F25E-AD2A-4027-9766-58E14BB11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1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BC74-59D0-4976-9DEE-515E8A75C02A}" type="datetime1">
              <a:rPr lang="en-US" smtClean="0"/>
              <a:pPr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F25E-AD2A-4027-9766-58E14BB11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3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B76D-D143-4CE0-BE58-AECF34BDC8A9}" type="datetime1">
              <a:rPr lang="en-US" smtClean="0"/>
              <a:pPr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F25E-AD2A-4027-9766-58E14BB11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1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80A6-3523-4485-ABA4-F5252047DAE9}" type="datetime1">
              <a:rPr lang="en-US" smtClean="0"/>
              <a:pPr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F25E-AD2A-4027-9766-58E14BB11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3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C1BCD6-CDFF-4F7B-98A0-35D68F77C806}" type="datetime1">
              <a:rPr lang="en-US" smtClean="0"/>
              <a:pPr>
                <a:defRPr/>
              </a:pPr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BF25E-AD2A-4027-9766-58E14BB11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5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F25E-AD2A-4027-9766-58E14BB1169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65225"/>
            <a:ext cx="9144000" cy="4887913"/>
          </a:xfrm>
        </p:spPr>
        <p:txBody>
          <a:bodyPr>
            <a:noAutofit/>
          </a:bodyPr>
          <a:lstStyle/>
          <a:p>
            <a:pPr algn="ctr">
              <a:spcBef>
                <a:spcPts val="3000"/>
              </a:spcBef>
              <a:spcAft>
                <a:spcPts val="2400"/>
              </a:spcAft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High-dimensional Data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Cen Wu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77726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F25E-AD2A-4027-9766-58E14BB1169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77726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18" y="1143025"/>
            <a:ext cx="5669218" cy="56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F25E-AD2A-4027-9766-58E14BB1169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77726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001" y="1325903"/>
            <a:ext cx="79551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Network-based analysis can be more informative by providing information on the degree of connection as well as direction of connection.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6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F25E-AD2A-4027-9766-58E14BB1169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77726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0559" y="1325903"/>
            <a:ext cx="79551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very simple 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 we have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samples. For each sample, there is a response variable and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covariates.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Goal: associate the covariates with response.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network to describe the interconnections between samples and between covariates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the network information to improve model fitting.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F25E-AD2A-4027-9766-58E14BB1169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77726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0559" y="1325903"/>
            <a:ext cx="79551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Accordingly, we can incorporate: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of covariates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of samples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0559" y="4251951"/>
            <a:ext cx="7607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nature of my own research, I will mostly use biomedical data as an example.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BUT, the same strategies are applicable to a large number of other data types.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F25E-AD2A-4027-9766-58E14BB116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77726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1562" y="1417342"/>
            <a:ext cx="77837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analysis schemes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gene networks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network in the joint analysis of gene effects</a:t>
            </a:r>
          </a:p>
        </p:txBody>
      </p:sp>
    </p:spTree>
    <p:extLst>
      <p:ext uri="{BB962C8B-B14F-4D97-AF65-F5344CB8AC3E}">
        <p14:creationId xmlns:p14="http://schemas.microsoft.com/office/powerpoint/2010/main" val="30494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F25E-AD2A-4027-9766-58E14BB1169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77726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0123" y="1325903"/>
            <a:ext cx="78752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basic concepts: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network, a node corresponds to a gene.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nodes are connected (have an edge) if the corresponding genes have “correlated” measurements or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gene j and k (=1,2,…,p), denote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aj,k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the adjacency measure. A larger value indicates that the two genes are statistically or functionally “closer” or  “more strongly connected”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F25E-AD2A-4027-9766-58E14BB1169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77726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0123" y="1325903"/>
            <a:ext cx="787522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Construction: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Knockout studies: “delete” or “modify” one gene (or a few), and see how it impacts the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Protein interaction based network: use downstream product (or upstream regulator)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describe the causal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directed network (possibly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aj,k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ak,j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applicable to a small number of genes. To fully deduce the network, one may need to knockout multiple genes simultaneously.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1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F25E-AD2A-4027-9766-58E14BB1169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77726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2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F25E-AD2A-4027-9766-58E14BB1169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77726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1562" y="1417342"/>
            <a:ext cx="7783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XXX skin melanoma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Breslow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Covariates: clinical features, gene expressions obtained from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Affymetrix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goal: identify genes to serve as molecular targets for treatment.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goal: “correlate” genes with prognosis.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goal: understand how genes “correlate” with each other.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1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16370</TotalTime>
  <Words>527</Words>
  <Application>Microsoft Office PowerPoint</Application>
  <PresentationFormat>On-screen Show (4:3)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Times New Roman</vt:lpstr>
      <vt:lpstr>Calibri Light</vt:lpstr>
      <vt:lpstr>Arial</vt:lpstr>
      <vt:lpstr>Calibri</vt:lpstr>
      <vt:lpstr>Office Theme</vt:lpstr>
      <vt:lpstr> Machine Learning for High-dimensional Data   Instructor: Cen Wu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713:  Applied Linear Statistical Models</dc:title>
  <dc:creator>Nora Bello</dc:creator>
  <cp:lastModifiedBy>Cen Wu</cp:lastModifiedBy>
  <cp:revision>1349</cp:revision>
  <dcterms:created xsi:type="dcterms:W3CDTF">2010-10-17T16:05:54Z</dcterms:created>
  <dcterms:modified xsi:type="dcterms:W3CDTF">2018-05-28T23:53:45Z</dcterms:modified>
</cp:coreProperties>
</file>