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62" r:id="rId5"/>
    <p:sldId id="265" r:id="rId6"/>
    <p:sldId id="266" r:id="rId7"/>
    <p:sldId id="267" r:id="rId8"/>
    <p:sldId id="269" r:id="rId9"/>
    <p:sldId id="270" r:id="rId10"/>
    <p:sldId id="258" r:id="rId11"/>
    <p:sldId id="259" r:id="rId12"/>
    <p:sldId id="261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1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4C14-22AF-42AB-8816-2167BCF5BF82}" type="datetimeFigureOut">
              <a:rPr lang="en-US" smtClean="0"/>
              <a:t>2021-06-07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967A-CE2F-47C2-81D6-FE9C2FFD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2.emf"/><Relationship Id="rId21" Type="http://schemas.openxmlformats.org/officeDocument/2006/relationships/image" Target="../media/image6.pn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4" Type="http://schemas.openxmlformats.org/officeDocument/2006/relationships/image" Target="../media/image3.png"/><Relationship Id="rId30" Type="http://schemas.openxmlformats.org/officeDocument/2006/relationships/image" Target="../media/image19.svg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2.emf"/><Relationship Id="rId21" Type="http://schemas.openxmlformats.org/officeDocument/2006/relationships/image" Target="../media/image6.pn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4" Type="http://schemas.openxmlformats.org/officeDocument/2006/relationships/image" Target="../media/image3.png"/><Relationship Id="rId30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2.emf"/><Relationship Id="rId21" Type="http://schemas.openxmlformats.org/officeDocument/2006/relationships/image" Target="../media/image6.png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4" Type="http://schemas.openxmlformats.org/officeDocument/2006/relationships/image" Target="../media/image3.png"/><Relationship Id="rId30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svg"/><Relationship Id="rId3" Type="http://schemas.openxmlformats.org/officeDocument/2006/relationships/image" Target="../media/image3.png"/><Relationship Id="rId21" Type="http://schemas.openxmlformats.org/officeDocument/2006/relationships/image" Target="../media/image2.emf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.png"/><Relationship Id="rId19" Type="http://schemas.openxmlformats.org/officeDocument/2006/relationships/image" Target="../media/image4.png"/><Relationship Id="rId31" Type="http://schemas.openxmlformats.org/officeDocument/2006/relationships/image" Target="../media/image7.png"/><Relationship Id="rId22" Type="http://schemas.openxmlformats.org/officeDocument/2006/relationships/image" Target="../media/image6.png"/><Relationship Id="rId30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Digital Identity Ecosystem</a:t>
            </a:r>
            <a:endParaRPr lang="en-US" sz="3600" strike="sngStrike" dirty="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58213" y="1322626"/>
            <a:ext cx="1473899" cy="4089200"/>
          </a:xfrm>
          <a:prstGeom prst="roundRect">
            <a:avLst/>
          </a:prstGeom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994254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994254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 holder’s digital wallet serves two purposes: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Generating unique identifiers to establish communications with other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Storing, receiving, and sending verifiable digital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digital wallet is software running on a device controlled by a credential holder.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11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Digital Wallet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2388927" y="5822950"/>
            <a:ext cx="3644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0820" y="3995738"/>
            <a:ext cx="0" cy="23863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An identifier is generated to allow communication with the issuer.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can consist of only an identifier, however an endpoint (in the form of a URL) can also be included in the payload exchanged with the issuer.</a:t>
            </a: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071757" y="50698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962981" y="2525270"/>
            <a:ext cx="2913945" cy="13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388926" y="3033713"/>
            <a:ext cx="1" cy="2789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2269863" y="454169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9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Issuance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Generate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2388927" y="5822950"/>
            <a:ext cx="3644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0820" y="3995738"/>
            <a:ext cx="0" cy="23863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The identifier is shared with the issuer. This can be done using a variety of mechanisms, such as a QR code, or even pasting the info into a text box on a web form.</a:t>
            </a: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071757" y="50698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962981" y="2525270"/>
            <a:ext cx="2913945" cy="13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88926" y="3033713"/>
            <a:ext cx="1" cy="2789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2269863" y="454169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Issuance</a:t>
            </a:r>
            <a:endParaRPr lang="en-US" sz="3600" strike="sngStrike" dirty="0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Share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2388927" y="5822950"/>
            <a:ext cx="3644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0820" y="3995738"/>
            <a:ext cx="0" cy="23863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The issuer uses information collected from the holder to prepare a signed digital credential, and sends it through the secure communication layer.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Before saving the credential, the holder will have the opportunity to reject communication from the issuer.</a:t>
            </a: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071757" y="50698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962981" y="2525270"/>
            <a:ext cx="2913945" cy="13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88926" y="3033713"/>
            <a:ext cx="1" cy="2789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2269863" y="454169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Issuance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Issue Credentials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2388927" y="5822950"/>
            <a:ext cx="3644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0820" y="3995738"/>
            <a:ext cx="0" cy="238638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The digital wallet itself can verify the validity of the issued credential, as well as its revocation status.</a:t>
            </a: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6071757" y="5069866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962981" y="2525270"/>
            <a:ext cx="2913945" cy="13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388926" y="3033713"/>
            <a:ext cx="1" cy="278923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2269863" y="454169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Issuance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Verify Credentials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3929277" y="5822950"/>
            <a:ext cx="21039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86399" y="4613288"/>
            <a:ext cx="0" cy="15264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An identifier is generated to allow communication with the </a:t>
            </a:r>
            <a:r>
              <a:rPr lang="en-US" dirty="0" smtClean="0">
                <a:solidFill>
                  <a:schemeClr val="tx1"/>
                </a:solidFill>
              </a:rPr>
              <a:t>verifier.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>
            <a:off x="3929278" y="2518209"/>
            <a:ext cx="2207" cy="8039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9277" y="4613288"/>
            <a:ext cx="0" cy="12096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6881" y="569225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</a:t>
            </a:r>
            <a:r>
              <a:rPr lang="en-US" sz="3600" dirty="0" smtClean="0"/>
              <a:t>Verification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Generate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26" idx="1"/>
          </p:cNvCxnSpPr>
          <p:nvPr/>
        </p:nvCxnSpPr>
        <p:spPr>
          <a:xfrm flipH="1" flipV="1">
            <a:off x="3931485" y="2518209"/>
            <a:ext cx="1978074" cy="7062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786400" y="6139729"/>
            <a:ext cx="24060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92402" y="3995738"/>
            <a:ext cx="0" cy="2154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526881" y="599498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36" idx="2"/>
          </p:cNvCxnSpPr>
          <p:nvPr/>
        </p:nvCxnSpPr>
        <p:spPr>
          <a:xfrm flipH="1" flipV="1">
            <a:off x="2507988" y="4100440"/>
            <a:ext cx="9695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7988" y="4100439"/>
            <a:ext cx="0" cy="2446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390472" y="479573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3929277" y="5822950"/>
            <a:ext cx="21039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86399" y="4613288"/>
            <a:ext cx="0" cy="15264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The identifier is shared with the </a:t>
            </a:r>
            <a:r>
              <a:rPr lang="en-US" dirty="0" smtClean="0">
                <a:solidFill>
                  <a:schemeClr val="tx1"/>
                </a:solidFill>
              </a:rPr>
              <a:t>verifier. </a:t>
            </a:r>
            <a:r>
              <a:rPr lang="en-US" dirty="0">
                <a:solidFill>
                  <a:schemeClr val="tx1"/>
                </a:solidFill>
              </a:rPr>
              <a:t>This can be done using a variety of mechanisms, such as a QR code, or even pasting the info into a text box on a web form.</a:t>
            </a: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>
            <a:off x="3929278" y="2518209"/>
            <a:ext cx="2207" cy="8039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9277" y="4613288"/>
            <a:ext cx="0" cy="12096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6881" y="569225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</a:t>
            </a:r>
            <a:r>
              <a:rPr lang="en-US" sz="3600" dirty="0" smtClean="0"/>
              <a:t>Verification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Generate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26" idx="1"/>
          </p:cNvCxnSpPr>
          <p:nvPr/>
        </p:nvCxnSpPr>
        <p:spPr>
          <a:xfrm flipH="1" flipV="1">
            <a:off x="3931485" y="2518209"/>
            <a:ext cx="1978074" cy="7062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2" name="Straight Connector 61"/>
          <p:cNvCxnSpPr>
            <a:stCxn id="36" idx="2"/>
          </p:cNvCxnSpPr>
          <p:nvPr/>
        </p:nvCxnSpPr>
        <p:spPr>
          <a:xfrm flipH="1" flipV="1">
            <a:off x="2507988" y="4100440"/>
            <a:ext cx="9695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7988" y="4100439"/>
            <a:ext cx="0" cy="2446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390472" y="479573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786400" y="6139729"/>
            <a:ext cx="24060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2402" y="3995738"/>
            <a:ext cx="0" cy="2154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526881" y="599498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3929277" y="5822950"/>
            <a:ext cx="21039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86399" y="4613288"/>
            <a:ext cx="0" cy="15264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An identifier is generated to allow communication with the </a:t>
            </a:r>
            <a:r>
              <a:rPr lang="en-US" dirty="0" smtClean="0">
                <a:solidFill>
                  <a:schemeClr val="tx1"/>
                </a:solidFill>
              </a:rPr>
              <a:t>verifier.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>
            <a:off x="3929278" y="2518209"/>
            <a:ext cx="2207" cy="8039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9277" y="4613288"/>
            <a:ext cx="0" cy="12096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6881" y="569225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</a:t>
            </a:r>
            <a:r>
              <a:rPr lang="en-US" sz="3600" dirty="0" smtClean="0"/>
              <a:t>Verification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Generate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26" idx="1"/>
          </p:cNvCxnSpPr>
          <p:nvPr/>
        </p:nvCxnSpPr>
        <p:spPr>
          <a:xfrm flipH="1" flipV="1">
            <a:off x="3931485" y="2518209"/>
            <a:ext cx="1978074" cy="7062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2" name="Straight Connector 61"/>
          <p:cNvCxnSpPr>
            <a:stCxn id="36" idx="2"/>
          </p:cNvCxnSpPr>
          <p:nvPr/>
        </p:nvCxnSpPr>
        <p:spPr>
          <a:xfrm flipH="1" flipV="1">
            <a:off x="2507988" y="4100440"/>
            <a:ext cx="9695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7988" y="4100439"/>
            <a:ext cx="0" cy="2446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390472" y="479573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786400" y="6139729"/>
            <a:ext cx="24060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2402" y="3995738"/>
            <a:ext cx="0" cy="2154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526881" y="599498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3929277" y="5822950"/>
            <a:ext cx="21039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86399" y="4613288"/>
            <a:ext cx="0" cy="15264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An identifier is generated to allow communication with the </a:t>
            </a:r>
            <a:r>
              <a:rPr lang="en-US" dirty="0" smtClean="0">
                <a:solidFill>
                  <a:schemeClr val="tx1"/>
                </a:solidFill>
              </a:rPr>
              <a:t>verifier.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>
            <a:off x="3929278" y="2518209"/>
            <a:ext cx="2207" cy="8039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9277" y="4613288"/>
            <a:ext cx="0" cy="12096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6881" y="569225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</a:t>
            </a:r>
            <a:r>
              <a:rPr lang="en-US" sz="3600" dirty="0" smtClean="0"/>
              <a:t>Verification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Generate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26" idx="1"/>
          </p:cNvCxnSpPr>
          <p:nvPr/>
        </p:nvCxnSpPr>
        <p:spPr>
          <a:xfrm flipH="1" flipV="1">
            <a:off x="3931485" y="2518209"/>
            <a:ext cx="1978074" cy="7062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2" name="Straight Connector 61"/>
          <p:cNvCxnSpPr>
            <a:stCxn id="36" idx="2"/>
          </p:cNvCxnSpPr>
          <p:nvPr/>
        </p:nvCxnSpPr>
        <p:spPr>
          <a:xfrm flipH="1" flipV="1">
            <a:off x="2507988" y="4100440"/>
            <a:ext cx="9695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7988" y="4100439"/>
            <a:ext cx="0" cy="2446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390472" y="479573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786400" y="6139729"/>
            <a:ext cx="24060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2402" y="3995738"/>
            <a:ext cx="0" cy="2154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526881" y="599498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/>
          <p:nvPr/>
        </p:nvCxnSpPr>
        <p:spPr>
          <a:xfrm flipH="1">
            <a:off x="3929277" y="5822950"/>
            <a:ext cx="21039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033238" y="3995738"/>
            <a:ext cx="0" cy="182721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86399" y="4613288"/>
            <a:ext cx="0" cy="152644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324624" y="2525270"/>
            <a:ext cx="290490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615114" y="2526488"/>
            <a:ext cx="1" cy="329646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An identifier is generated to allow communication with the </a:t>
            </a:r>
            <a:r>
              <a:rPr lang="en-US" dirty="0" smtClean="0">
                <a:solidFill>
                  <a:schemeClr val="tx1"/>
                </a:solidFill>
              </a:rPr>
              <a:t>verifier.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496051" y="353974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>
            <a:off x="3929278" y="2518209"/>
            <a:ext cx="2207" cy="80391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929277" y="4613288"/>
            <a:ext cx="0" cy="12096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526881" y="569225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Credential </a:t>
            </a:r>
            <a:r>
              <a:rPr lang="en-US" sz="3600" dirty="0" smtClean="0"/>
              <a:t>Verification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Generate Identifier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26" idx="1"/>
          </p:cNvCxnSpPr>
          <p:nvPr/>
        </p:nvCxnSpPr>
        <p:spPr>
          <a:xfrm flipH="1" flipV="1">
            <a:off x="3931485" y="2518209"/>
            <a:ext cx="1978074" cy="7062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45353" y="24062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2" name="Straight Connector 61"/>
          <p:cNvCxnSpPr>
            <a:stCxn id="36" idx="2"/>
          </p:cNvCxnSpPr>
          <p:nvPr/>
        </p:nvCxnSpPr>
        <p:spPr>
          <a:xfrm flipH="1" flipV="1">
            <a:off x="2507988" y="4100440"/>
            <a:ext cx="9695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07988" y="4100439"/>
            <a:ext cx="0" cy="244657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390472" y="479573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786400" y="6139729"/>
            <a:ext cx="240600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92402" y="3995738"/>
            <a:ext cx="0" cy="21541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526881" y="599498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>
            <a:glow rad="304800">
              <a:schemeClr val="accent6">
                <a:satMod val="175000"/>
              </a:schemeClr>
            </a:glow>
          </a:effectLst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Digital wallets can generate one-time use identifiers that can be used to establish communication channels within the distributed network.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 identifier generated for this purpose does not reveal any information about the holder, maintaining their privacy.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 identifier is generated for every entity the holder will communicate with. In the event security is compromised, the old identifier can be discarded and replaced with a new one.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11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Digital Identity Ecosystem</a:t>
            </a:r>
            <a:endParaRPr lang="en-US" sz="3600" strike="sngStrike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Digital Wallet - Identifiers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  <a:effectLst>
            <a:glow rad="304800">
              <a:schemeClr val="accent6">
                <a:satMod val="175000"/>
              </a:schemeClr>
            </a:glo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Verifiable credentials are sets of claims signed by an issuing authority.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holder can use their digital wallet to view the details of their credentials, as well as details of the issuer.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Credentials can be shared with verifiers directly or through a secure communication layer.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117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Digital Identity Ecosystem</a:t>
            </a:r>
            <a:endParaRPr lang="en-US" sz="3600" strike="sngStrike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Digital Wallet - Credentials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Wallet</a:t>
            </a:r>
            <a:endParaRPr lang="en-CA" sz="14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Issuers are trusted authorities or organizations that distribute signed credentials.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Issuers collect information about a potential credential holder, format the information, and send it to the holder’s digital wallet through a secure communication layer.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  <a:effectLst>
            <a:glow rad="304800">
              <a:schemeClr val="accent6">
                <a:satMod val="175000"/>
              </a:schemeClr>
            </a:glow>
          </a:effectLst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Digital Identity Ecosystem</a:t>
            </a:r>
            <a:endParaRPr lang="en-US" sz="3600" strike="sngStrike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Issuer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Wallet</a:t>
            </a:r>
            <a:endParaRPr lang="en-CA" sz="14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Verifiers are entities that assess the veracity of a holder’s digital credential.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assessment can be performed by requesting a zero knowledge proof, the digital credential itself, or a combination thereof. The holder authorizes the transfer of any credentials through selective disclosure.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credential exchange can be performed directly, or through a secure communication layer.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  <a:effectLst/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Digital Identity Ecosystem</a:t>
            </a:r>
            <a:endParaRPr lang="en-US" sz="3600" strike="sngStrike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Verifier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Wallet</a:t>
            </a:r>
            <a:endParaRPr lang="en-CA" sz="14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 secure communication layer handles securely transferring data to and from holders, verifiers, and issuers.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 transferring data through a secure communication layer instead of directly, a holder can more accurately know the identity of the entity they are presenting their credential to, as well as be more informed when consenting to sharing credentials.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  <a:effectLst/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Digital Identity Ecosystem</a:t>
            </a:r>
            <a:endParaRPr lang="en-US" sz="3600" strike="sngStrike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Secure Communication Layer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Wallet</a:t>
            </a:r>
            <a:endParaRPr lang="en-CA" sz="1400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sp>
        <p:nvSpPr>
          <p:cNvPr id="106" name="Rectangle 105"/>
          <p:cNvSpPr/>
          <p:nvPr/>
        </p:nvSpPr>
        <p:spPr>
          <a:xfrm>
            <a:off x="7259636" y="1322626"/>
            <a:ext cx="4773269" cy="427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 distributed ledger is a series of individual nodes that serve as a network of peers that establish trust through consensus.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stores information related to the public identity of issuers, revocation registries, credential schemas, and credential definitions.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ledger is read from when cryptographic public keys of an issuer need to be retrieved, or a credential needs to be checked against a revocation registry.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  <a:effectLst/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Digital Identity Ecosystem</a:t>
            </a:r>
            <a:endParaRPr lang="en-US" sz="3600" strike="sngStrike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Distributed Ledger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99" name="Straight Arrow Connector 98"/>
          <p:cNvCxnSpPr/>
          <p:nvPr/>
        </p:nvCxnSpPr>
        <p:spPr>
          <a:xfrm>
            <a:off x="1934411" y="4100440"/>
            <a:ext cx="1" cy="221881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The issuer creates a </a:t>
            </a:r>
            <a:r>
              <a:rPr lang="en-US" dirty="0">
                <a:solidFill>
                  <a:schemeClr val="tx1"/>
                </a:solidFill>
              </a:rPr>
              <a:t>Decentralized Identity (DID) document and </a:t>
            </a:r>
            <a:r>
              <a:rPr lang="en-US" dirty="0" smtClean="0">
                <a:solidFill>
                  <a:schemeClr val="tx1"/>
                </a:solidFill>
              </a:rPr>
              <a:t>publishes it on the ledger.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DID document provides information required to verify issued credentials, as well as other information about the issuing organization.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9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Issuer Configuration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Publish Decentralized Identity Document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1924934" y="4100440"/>
            <a:ext cx="4617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86720" y="3025140"/>
            <a:ext cx="0" cy="10753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34101" y="2505075"/>
            <a:ext cx="3359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44065" y="2502058"/>
            <a:ext cx="0" cy="38171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005852" y="398137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415038" y="311551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5744636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FFFF"/>
                </a:solidFill>
              </a:rPr>
              <a:t>Secure Communication Layer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3CE45448-4C3C-4B6B-B9A2-C42D45F34975}"/>
              </a:ext>
            </a:extLst>
          </p:cNvPr>
          <p:cNvSpPr/>
          <p:nvPr/>
        </p:nvSpPr>
        <p:spPr>
          <a:xfrm>
            <a:off x="5361444" y="1322626"/>
            <a:ext cx="1473899" cy="40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 smtClean="0">
                <a:solidFill>
                  <a:srgbClr val="FFFFFF"/>
                </a:solidFill>
              </a:rPr>
              <a:t>Digital </a:t>
            </a:r>
            <a:r>
              <a:rPr lang="en-CA" sz="1400" dirty="0">
                <a:solidFill>
                  <a:srgbClr val="FFFFFF"/>
                </a:solidFill>
              </a:rPr>
              <a:t>Wallet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265383" y="6285245"/>
            <a:ext cx="5566730" cy="489439"/>
          </a:xfrm>
          <a:custGeom>
            <a:avLst/>
            <a:gdLst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  <a:gd name="connsiteX0" fmla="*/ 0 w 11917579"/>
              <a:gd name="connsiteY0" fmla="*/ 83142 h 491006"/>
              <a:gd name="connsiteX1" fmla="*/ 81575 w 11917579"/>
              <a:gd name="connsiteY1" fmla="*/ 1567 h 491006"/>
              <a:gd name="connsiteX2" fmla="*/ 11288882 w 11917579"/>
              <a:gd name="connsiteY2" fmla="*/ 0 h 491006"/>
              <a:gd name="connsiteX3" fmla="*/ 11836004 w 11917579"/>
              <a:gd name="connsiteY3" fmla="*/ 1567 h 491006"/>
              <a:gd name="connsiteX4" fmla="*/ 11917579 w 11917579"/>
              <a:gd name="connsiteY4" fmla="*/ 83142 h 491006"/>
              <a:gd name="connsiteX5" fmla="*/ 11917579 w 11917579"/>
              <a:gd name="connsiteY5" fmla="*/ 409431 h 491006"/>
              <a:gd name="connsiteX6" fmla="*/ 11836004 w 11917579"/>
              <a:gd name="connsiteY6" fmla="*/ 491006 h 491006"/>
              <a:gd name="connsiteX7" fmla="*/ 81575 w 11917579"/>
              <a:gd name="connsiteY7" fmla="*/ 491006 h 491006"/>
              <a:gd name="connsiteX8" fmla="*/ 0 w 11917579"/>
              <a:gd name="connsiteY8" fmla="*/ 409431 h 491006"/>
              <a:gd name="connsiteX9" fmla="*/ 0 w 11917579"/>
              <a:gd name="connsiteY9" fmla="*/ 83142 h 491006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096624 w 11917579"/>
              <a:gd name="connsiteY2" fmla="*/ 21879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185719 w 11917579"/>
              <a:gd name="connsiteY2" fmla="*/ 12501 h 489439"/>
              <a:gd name="connsiteX3" fmla="*/ 11836004 w 11917579"/>
              <a:gd name="connsiteY3" fmla="*/ 0 h 489439"/>
              <a:gd name="connsiteX4" fmla="*/ 11917579 w 11917579"/>
              <a:gd name="connsiteY4" fmla="*/ 81575 h 489439"/>
              <a:gd name="connsiteX5" fmla="*/ 11917579 w 11917579"/>
              <a:gd name="connsiteY5" fmla="*/ 407864 h 489439"/>
              <a:gd name="connsiteX6" fmla="*/ 11836004 w 11917579"/>
              <a:gd name="connsiteY6" fmla="*/ 489439 h 489439"/>
              <a:gd name="connsiteX7" fmla="*/ 81575 w 11917579"/>
              <a:gd name="connsiteY7" fmla="*/ 489439 h 489439"/>
              <a:gd name="connsiteX8" fmla="*/ 0 w 11917579"/>
              <a:gd name="connsiteY8" fmla="*/ 407864 h 489439"/>
              <a:gd name="connsiteX9" fmla="*/ 0 w 11917579"/>
              <a:gd name="connsiteY9" fmla="*/ 81575 h 489439"/>
              <a:gd name="connsiteX0" fmla="*/ 0 w 11917579"/>
              <a:gd name="connsiteY0" fmla="*/ 81575 h 489439"/>
              <a:gd name="connsiteX1" fmla="*/ 81575 w 11917579"/>
              <a:gd name="connsiteY1" fmla="*/ 0 h 489439"/>
              <a:gd name="connsiteX2" fmla="*/ 11836004 w 11917579"/>
              <a:gd name="connsiteY2" fmla="*/ 0 h 489439"/>
              <a:gd name="connsiteX3" fmla="*/ 11917579 w 11917579"/>
              <a:gd name="connsiteY3" fmla="*/ 81575 h 489439"/>
              <a:gd name="connsiteX4" fmla="*/ 11917579 w 11917579"/>
              <a:gd name="connsiteY4" fmla="*/ 407864 h 489439"/>
              <a:gd name="connsiteX5" fmla="*/ 11836004 w 11917579"/>
              <a:gd name="connsiteY5" fmla="*/ 489439 h 489439"/>
              <a:gd name="connsiteX6" fmla="*/ 81575 w 11917579"/>
              <a:gd name="connsiteY6" fmla="*/ 489439 h 489439"/>
              <a:gd name="connsiteX7" fmla="*/ 0 w 11917579"/>
              <a:gd name="connsiteY7" fmla="*/ 407864 h 489439"/>
              <a:gd name="connsiteX8" fmla="*/ 0 w 11917579"/>
              <a:gd name="connsiteY8" fmla="*/ 81575 h 4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17579" h="489439">
                <a:moveTo>
                  <a:pt x="0" y="81575"/>
                </a:moveTo>
                <a:cubicBezTo>
                  <a:pt x="0" y="36522"/>
                  <a:pt x="36522" y="0"/>
                  <a:pt x="81575" y="0"/>
                </a:cubicBezTo>
                <a:lnTo>
                  <a:pt x="11836004" y="0"/>
                </a:lnTo>
                <a:cubicBezTo>
                  <a:pt x="11881057" y="0"/>
                  <a:pt x="11917579" y="36522"/>
                  <a:pt x="11917579" y="81575"/>
                </a:cubicBezTo>
                <a:lnTo>
                  <a:pt x="11917579" y="407864"/>
                </a:lnTo>
                <a:cubicBezTo>
                  <a:pt x="11917579" y="452917"/>
                  <a:pt x="11881057" y="489439"/>
                  <a:pt x="11836004" y="489439"/>
                </a:cubicBezTo>
                <a:lnTo>
                  <a:pt x="81575" y="489439"/>
                </a:lnTo>
                <a:cubicBezTo>
                  <a:pt x="36522" y="489439"/>
                  <a:pt x="0" y="452917"/>
                  <a:pt x="0" y="407864"/>
                </a:cubicBezTo>
                <a:lnTo>
                  <a:pt x="0" y="815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Distributed </a:t>
            </a:r>
            <a:r>
              <a:rPr lang="en-CA" dirty="0" smtClean="0">
                <a:solidFill>
                  <a:srgbClr val="FFFFFF"/>
                </a:solidFill>
              </a:rPr>
              <a:t>Ledger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23" name="Rectangle: Rounded Corners 1">
            <a:extLst>
              <a:ext uri="{FF2B5EF4-FFF2-40B4-BE49-F238E27FC236}">
                <a16:creationId xmlns:a16="http://schemas.microsoft.com/office/drawing/2014/main" xmlns="" id="{83697F5F-BBE5-4E10-B29F-D4D1475B0B21}"/>
              </a:ext>
            </a:extLst>
          </p:cNvPr>
          <p:cNvSpPr/>
          <p:nvPr/>
        </p:nvSpPr>
        <p:spPr>
          <a:xfrm>
            <a:off x="163884" y="5744636"/>
            <a:ext cx="1027607" cy="1030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24" name="Graphic 88" descr="Connections with solid fill">
            <a:extLst>
              <a:ext uri="{FF2B5EF4-FFF2-40B4-BE49-F238E27FC236}">
                <a16:creationId xmlns:a16="http://schemas.microsoft.com/office/drawing/2014/main" xmlns="" id="{BE412DB9-654A-43E8-AD61-209140210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8087" y="5989355"/>
            <a:ext cx="559199" cy="557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8A6EEBE-772A-174F-AC09-0375FEC02571}"/>
              </a:ext>
            </a:extLst>
          </p:cNvPr>
          <p:cNvPicPr>
            <a:picLocks noChangeAspect="1"/>
          </p:cNvPicPr>
          <p:nvPr/>
        </p:nvPicPr>
        <p:blipFill>
          <a:blip r:embed="rId19">
            <a:grayscl/>
          </a:blip>
          <a:stretch>
            <a:fillRect/>
          </a:stretch>
        </p:blipFill>
        <p:spPr>
          <a:xfrm>
            <a:off x="5803831" y="3367226"/>
            <a:ext cx="589124" cy="5831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09559" y="2335068"/>
            <a:ext cx="377668" cy="380405"/>
          </a:xfrm>
          <a:prstGeom prst="rect">
            <a:avLst/>
          </a:prstGeom>
          <a:effectLst/>
        </p:spPr>
      </p:pic>
      <p:cxnSp>
        <p:nvCxnSpPr>
          <p:cNvPr id="99" name="Straight Arrow Connector 98"/>
          <p:cNvCxnSpPr/>
          <p:nvPr/>
        </p:nvCxnSpPr>
        <p:spPr>
          <a:xfrm>
            <a:off x="1934411" y="4100440"/>
            <a:ext cx="1" cy="221881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59636" y="1322626"/>
            <a:ext cx="4773269" cy="4089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The issuer publishes schemas for credentials if they do not already exist.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credential schema is the set of claims that a credential has. </a:t>
            </a:r>
            <a:r>
              <a:rPr lang="en-US" dirty="0" smtClean="0">
                <a:solidFill>
                  <a:schemeClr val="tx1"/>
                </a:solidFill>
              </a:rPr>
              <a:t>Multiple organizations can use the same schema when issuing credentials.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credential definition ties a credential schema to a specific organization’s DID document. When credentials are issued, they are directly related to a credential definition.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929520" y="2040193"/>
            <a:ext cx="914400" cy="923731"/>
            <a:chOff x="5525485" y="3585739"/>
            <a:chExt cx="914400" cy="9237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2ABDF15-5CFC-4CE5-BDCD-0BD3A92442F7}"/>
                </a:ext>
              </a:extLst>
            </p:cNvPr>
            <p:cNvSpPr/>
            <p:nvPr/>
          </p:nvSpPr>
          <p:spPr>
            <a:xfrm>
              <a:off x="5525485" y="3585739"/>
              <a:ext cx="914400" cy="9237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FFFFFF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2B5D6D7-1771-4F02-A5DF-16B0050F2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083" y="3755109"/>
              <a:ext cx="651204" cy="539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1929520" y="1696443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2ABDF15-5CFC-4CE5-BDCD-0BD3A92442F7}"/>
              </a:ext>
            </a:extLst>
          </p:cNvPr>
          <p:cNvSpPr/>
          <p:nvPr/>
        </p:nvSpPr>
        <p:spPr>
          <a:xfrm>
            <a:off x="3477516" y="3638575"/>
            <a:ext cx="914400" cy="92373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FFFF"/>
              </a:solidFill>
            </a:endParaRPr>
          </a:p>
        </p:txBody>
      </p:sp>
      <p:pic>
        <p:nvPicPr>
          <p:cNvPr id="39" name="Graphic 121" descr="Police female outline">
            <a:extLst>
              <a:ext uri="{FF2B5EF4-FFF2-40B4-BE49-F238E27FC236}">
                <a16:creationId xmlns:a16="http://schemas.microsoft.com/office/drawing/2014/main" xmlns="" id="{6C9C9DF4-63D4-4ED0-8015-873F3558AC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86362" y="3756636"/>
            <a:ext cx="690247" cy="69024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474285" y="3322122"/>
            <a:ext cx="914400" cy="300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1444" y="2040193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Identifiers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358213" y="3151311"/>
            <a:ext cx="1473899" cy="294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63884" y="-10633"/>
            <a:ext cx="11869021" cy="58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Issuer Configuration</a:t>
            </a:r>
            <a:endParaRPr lang="en-US" sz="3600" strike="sngStrike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163884" y="585500"/>
            <a:ext cx="11869021" cy="429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Publish Credential Schemas and Definitions</a:t>
            </a:r>
            <a:endParaRPr lang="en-US" sz="2400" strike="sngStrik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32" y="6370439"/>
            <a:ext cx="289139" cy="3190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1" y="5838981"/>
            <a:ext cx="361462" cy="3007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14" y="6370439"/>
            <a:ext cx="221839" cy="31905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1924934" y="4100440"/>
            <a:ext cx="4617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386720" y="3025140"/>
            <a:ext cx="0" cy="10753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34101" y="2505075"/>
            <a:ext cx="33597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44065" y="2502058"/>
            <a:ext cx="0" cy="381719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005852" y="398137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415038" y="311551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304800">
              <a:schemeClr val="accent6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1052</Words>
  <Application>Microsoft Office PowerPoint</Application>
  <PresentationFormat>Widescreen</PresentationFormat>
  <Paragraphs>259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Transport Canada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Parent, Christopher</dc:creator>
  <cp:lastModifiedBy>Parent, Christopher</cp:lastModifiedBy>
  <cp:revision>30</cp:revision>
  <dcterms:created xsi:type="dcterms:W3CDTF">2021-06-03T16:54:08Z</dcterms:created>
  <dcterms:modified xsi:type="dcterms:W3CDTF">2021-06-07T16:41:25Z</dcterms:modified>
</cp:coreProperties>
</file>