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461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 Croonenborghs" initials="BC" lastIdx="1" clrIdx="0">
    <p:extLst/>
  </p:cmAuthor>
  <p:cmAuthor id="2" name="Bart Croonenborghs" initials="BC [2]" lastIdx="1" clrIdx="1">
    <p:extLst/>
  </p:cmAuthor>
  <p:cmAuthor id="3" name="Bart Croonenborghs" initials="BC [3]" lastIdx="1" clrIdx="2">
    <p:extLst/>
  </p:cmAuthor>
  <p:cmAuthor id="4" name="Bart Croonenborghs" initials="BC [4]" lastIdx="1" clrIdx="3">
    <p:extLst/>
  </p:cmAuthor>
  <p:cmAuthor id="5" name="Bart Croonenborghs" initials="BC [5]" lastIdx="1" clrIdx="4">
    <p:extLst/>
  </p:cmAuthor>
  <p:cmAuthor id="6" name="Bart Croonenborghs" initials="BC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0"/>
    <a:srgbClr val="00329F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5"/>
    <p:restoredTop sz="97833"/>
  </p:normalViewPr>
  <p:slideViewPr>
    <p:cSldViewPr snapToGrid="0" snapToObjects="1">
      <p:cViewPr varScale="1">
        <p:scale>
          <a:sx n="128" d="100"/>
          <a:sy n="128" d="100"/>
        </p:scale>
        <p:origin x="158" y="86"/>
      </p:cViewPr>
      <p:guideLst>
        <p:guide orient="horz" pos="3362"/>
        <p:guide pos="3840"/>
        <p:guide pos="325"/>
        <p:guide pos="461"/>
        <p:guide orient="horz" pos="6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640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5040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/>
          <a:lstStyle>
            <a:lvl1pPr algn="l">
              <a:defRPr sz="1200"/>
            </a:lvl1pPr>
          </a:lstStyle>
          <a:p>
            <a:r>
              <a:rPr lang="nl-NL" dirty="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rPr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6018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1200"/>
            </a:lvl1pPr>
          </a:lstStyle>
          <a:p>
            <a:fld id="{C4CD8FED-05CD-E64B-9968-2D08B3C82605}" type="datetime1">
              <a:rPr lang="nl-BE" smtClean="0">
                <a:solidFill>
                  <a:srgbClr val="FF5000"/>
                </a:solidFill>
              </a:rPr>
              <a:t>8/04/2019</a:t>
            </a:fld>
            <a:endParaRPr lang="nl-NL" dirty="0">
              <a:solidFill>
                <a:srgbClr val="FF5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504000" y="8508775"/>
            <a:ext cx="29718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r>
              <a:rPr lang="nl-NL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Voet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601800" y="8506800"/>
            <a:ext cx="27000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B2B4E666-D715-AD48-99EC-80D1C3222789}" type="slidenum">
              <a:rPr lang="nl-NL" smtClean="0">
                <a:solidFill>
                  <a:srgbClr val="0033A0"/>
                </a:solidFill>
              </a:rPr>
              <a:t>‹nr.›</a:t>
            </a:fld>
            <a:endParaRPr lang="nl-NL" dirty="0">
              <a:solidFill>
                <a:srgbClr val="0033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396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684000" y="540000"/>
            <a:ext cx="2700000" cy="360000"/>
          </a:xfrm>
          <a:prstGeom prst="rect">
            <a:avLst/>
          </a:prstGeom>
          <a:solidFill>
            <a:srgbClr val="0033A0"/>
          </a:solidFill>
        </p:spPr>
        <p:txBody>
          <a:bodyPr vert="horz" lIns="9000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37000" y="54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ECBD4361-0679-254E-8386-CB90F2692ABF}" type="datetime1">
              <a:rPr lang="nl-BE" smtClean="0"/>
              <a:t>8/04/2019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720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l">
              <a:defRPr sz="10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 dirty="0"/>
              <a:t>Voet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37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9FDDC29C-F309-0C44-B1DF-48E28FDE6E4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6898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nl-NL" dirty="0"/>
              <a:t>Kop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C4C1A21-712E-4041-B8F8-EBAA8AEA8BB9}" type="datetime1">
              <a:rPr lang="nl-BE" smtClean="0"/>
              <a:t>8/04/2019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Voet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038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1" y="0"/>
            <a:ext cx="12200916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6771756" y="-46294"/>
            <a:ext cx="5456238" cy="6950587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6238" h="6950587">
                <a:moveTo>
                  <a:pt x="0" y="6950587"/>
                </a:moveTo>
                <a:lnTo>
                  <a:pt x="34320" y="0"/>
                </a:lnTo>
                <a:lnTo>
                  <a:pt x="2835077" y="2874"/>
                </a:lnTo>
                <a:lnTo>
                  <a:pt x="5456238" y="6950587"/>
                </a:lnTo>
                <a:lnTo>
                  <a:pt x="0" y="6950587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41547" cy="424150"/>
          </a:xfrm>
        </p:spPr>
        <p:txBody>
          <a:bodyPr tIns="36000" rIns="90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123235"/>
            <a:ext cx="2397601" cy="294302"/>
          </a:xfrm>
          <a:solidFill>
            <a:schemeClr val="bg1">
              <a:lumMod val="85000"/>
              <a:alpha val="92000"/>
            </a:schemeClr>
          </a:solidFill>
        </p:spPr>
        <p:txBody>
          <a:bodyPr wrap="none" tIns="36000" bIns="3600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8830367" y="-88986"/>
            <a:ext cx="3406702" cy="6993230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  <a:gd name="connsiteX0" fmla="*/ 2048480 w 5421918"/>
              <a:gd name="connsiteY0" fmla="*/ 6975987 h 6975987"/>
              <a:gd name="connsiteX1" fmla="*/ 0 w 5421918"/>
              <a:gd name="connsiteY1" fmla="*/ 0 h 6975987"/>
              <a:gd name="connsiteX2" fmla="*/ 2800757 w 5421918"/>
              <a:gd name="connsiteY2" fmla="*/ 2874 h 6975987"/>
              <a:gd name="connsiteX3" fmla="*/ 5421918 w 5421918"/>
              <a:gd name="connsiteY3" fmla="*/ 6950587 h 6975987"/>
              <a:gd name="connsiteX4" fmla="*/ 2048480 w 5421918"/>
              <a:gd name="connsiteY4" fmla="*/ 6975987 h 6975987"/>
              <a:gd name="connsiteX0" fmla="*/ 92680 w 3466118"/>
              <a:gd name="connsiteY0" fmla="*/ 7026787 h 7026787"/>
              <a:gd name="connsiteX1" fmla="*/ 0 w 3466118"/>
              <a:gd name="connsiteY1" fmla="*/ 0 h 7026787"/>
              <a:gd name="connsiteX2" fmla="*/ 844957 w 3466118"/>
              <a:gd name="connsiteY2" fmla="*/ 53674 h 7026787"/>
              <a:gd name="connsiteX3" fmla="*/ 3466118 w 3466118"/>
              <a:gd name="connsiteY3" fmla="*/ 7001387 h 7026787"/>
              <a:gd name="connsiteX4" fmla="*/ 92680 w 3466118"/>
              <a:gd name="connsiteY4" fmla="*/ 7026787 h 7026787"/>
              <a:gd name="connsiteX0" fmla="*/ 67280 w 3440718"/>
              <a:gd name="connsiteY0" fmla="*/ 6973113 h 6973113"/>
              <a:gd name="connsiteX1" fmla="*/ 0 w 3440718"/>
              <a:gd name="connsiteY1" fmla="*/ 47926 h 6973113"/>
              <a:gd name="connsiteX2" fmla="*/ 819557 w 3440718"/>
              <a:gd name="connsiteY2" fmla="*/ 0 h 6973113"/>
              <a:gd name="connsiteX3" fmla="*/ 3440718 w 3440718"/>
              <a:gd name="connsiteY3" fmla="*/ 6947713 h 6973113"/>
              <a:gd name="connsiteX4" fmla="*/ 67280 w 3440718"/>
              <a:gd name="connsiteY4" fmla="*/ 6973113 h 6973113"/>
              <a:gd name="connsiteX0" fmla="*/ 759956 w 4133394"/>
              <a:gd name="connsiteY0" fmla="*/ 7146810 h 7146810"/>
              <a:gd name="connsiteX1" fmla="*/ 0 w 4133394"/>
              <a:gd name="connsiteY1" fmla="*/ 0 h 7146810"/>
              <a:gd name="connsiteX2" fmla="*/ 692676 w 4133394"/>
              <a:gd name="connsiteY2" fmla="*/ 221623 h 7146810"/>
              <a:gd name="connsiteX3" fmla="*/ 1512233 w 4133394"/>
              <a:gd name="connsiteY3" fmla="*/ 173697 h 7146810"/>
              <a:gd name="connsiteX4" fmla="*/ 4133394 w 4133394"/>
              <a:gd name="connsiteY4" fmla="*/ 7121410 h 7146810"/>
              <a:gd name="connsiteX5" fmla="*/ 759956 w 4133394"/>
              <a:gd name="connsiteY5" fmla="*/ 7146810 h 7146810"/>
              <a:gd name="connsiteX0" fmla="*/ 307545 w 3680983"/>
              <a:gd name="connsiteY0" fmla="*/ 6973113 h 6973113"/>
              <a:gd name="connsiteX1" fmla="*/ 240265 w 3680983"/>
              <a:gd name="connsiteY1" fmla="*/ 47926 h 6973113"/>
              <a:gd name="connsiteX2" fmla="*/ 1059822 w 3680983"/>
              <a:gd name="connsiteY2" fmla="*/ 0 h 6973113"/>
              <a:gd name="connsiteX3" fmla="*/ 3680983 w 3680983"/>
              <a:gd name="connsiteY3" fmla="*/ 6947713 h 6973113"/>
              <a:gd name="connsiteX4" fmla="*/ 307545 w 3680983"/>
              <a:gd name="connsiteY4" fmla="*/ 6973113 h 6973113"/>
              <a:gd name="connsiteX0" fmla="*/ 303537 w 3688314"/>
              <a:gd name="connsiteY0" fmla="*/ 6984454 h 6984454"/>
              <a:gd name="connsiteX1" fmla="*/ 247596 w 3688314"/>
              <a:gd name="connsiteY1" fmla="*/ 47926 h 6984454"/>
              <a:gd name="connsiteX2" fmla="*/ 1067153 w 3688314"/>
              <a:gd name="connsiteY2" fmla="*/ 0 h 6984454"/>
              <a:gd name="connsiteX3" fmla="*/ 3688314 w 3688314"/>
              <a:gd name="connsiteY3" fmla="*/ 6947713 h 6984454"/>
              <a:gd name="connsiteX4" fmla="*/ 303537 w 3688314"/>
              <a:gd name="connsiteY4" fmla="*/ 6984454 h 6984454"/>
              <a:gd name="connsiteX0" fmla="*/ 104578 w 3489355"/>
              <a:gd name="connsiteY0" fmla="*/ 6984454 h 6984454"/>
              <a:gd name="connsiteX1" fmla="*/ 48637 w 3489355"/>
              <a:gd name="connsiteY1" fmla="*/ 47926 h 6984454"/>
              <a:gd name="connsiteX2" fmla="*/ 868194 w 3489355"/>
              <a:gd name="connsiteY2" fmla="*/ 0 h 6984454"/>
              <a:gd name="connsiteX3" fmla="*/ 3489355 w 3489355"/>
              <a:gd name="connsiteY3" fmla="*/ 6947713 h 6984454"/>
              <a:gd name="connsiteX4" fmla="*/ 104578 w 3489355"/>
              <a:gd name="connsiteY4" fmla="*/ 6984454 h 6984454"/>
              <a:gd name="connsiteX0" fmla="*/ 55941 w 3440718"/>
              <a:gd name="connsiteY0" fmla="*/ 6984454 h 6984454"/>
              <a:gd name="connsiteX1" fmla="*/ 0 w 3440718"/>
              <a:gd name="connsiteY1" fmla="*/ 47926 h 6984454"/>
              <a:gd name="connsiteX2" fmla="*/ 819557 w 3440718"/>
              <a:gd name="connsiteY2" fmla="*/ 0 h 6984454"/>
              <a:gd name="connsiteX3" fmla="*/ 3440718 w 3440718"/>
              <a:gd name="connsiteY3" fmla="*/ 6947713 h 6984454"/>
              <a:gd name="connsiteX4" fmla="*/ 55941 w 3440718"/>
              <a:gd name="connsiteY4" fmla="*/ 6984454 h 6984454"/>
              <a:gd name="connsiteX0" fmla="*/ 55941 w 3440718"/>
              <a:gd name="connsiteY0" fmla="*/ 7004570 h 7004570"/>
              <a:gd name="connsiteX1" fmla="*/ 0 w 3440718"/>
              <a:gd name="connsiteY1" fmla="*/ 0 h 7004570"/>
              <a:gd name="connsiteX2" fmla="*/ 819557 w 3440718"/>
              <a:gd name="connsiteY2" fmla="*/ 20116 h 7004570"/>
              <a:gd name="connsiteX3" fmla="*/ 3440718 w 3440718"/>
              <a:gd name="connsiteY3" fmla="*/ 6967829 h 7004570"/>
              <a:gd name="connsiteX4" fmla="*/ 55941 w 3440718"/>
              <a:gd name="connsiteY4" fmla="*/ 7004570 h 7004570"/>
              <a:gd name="connsiteX0" fmla="*/ 21925 w 3406702"/>
              <a:gd name="connsiteY0" fmla="*/ 6984454 h 6984454"/>
              <a:gd name="connsiteX1" fmla="*/ 0 w 3406702"/>
              <a:gd name="connsiteY1" fmla="*/ 36585 h 6984454"/>
              <a:gd name="connsiteX2" fmla="*/ 785541 w 3406702"/>
              <a:gd name="connsiteY2" fmla="*/ 0 h 6984454"/>
              <a:gd name="connsiteX3" fmla="*/ 3406702 w 3406702"/>
              <a:gd name="connsiteY3" fmla="*/ 6947713 h 6984454"/>
              <a:gd name="connsiteX4" fmla="*/ 21925 w 3406702"/>
              <a:gd name="connsiteY4" fmla="*/ 6984454 h 6984454"/>
              <a:gd name="connsiteX0" fmla="*/ 21925 w 3406702"/>
              <a:gd name="connsiteY0" fmla="*/ 7004570 h 7004570"/>
              <a:gd name="connsiteX1" fmla="*/ 0 w 3406702"/>
              <a:gd name="connsiteY1" fmla="*/ 0 h 7004570"/>
              <a:gd name="connsiteX2" fmla="*/ 785541 w 3406702"/>
              <a:gd name="connsiteY2" fmla="*/ 20116 h 7004570"/>
              <a:gd name="connsiteX3" fmla="*/ 3406702 w 3406702"/>
              <a:gd name="connsiteY3" fmla="*/ 6967829 h 7004570"/>
              <a:gd name="connsiteX4" fmla="*/ 21925 w 3406702"/>
              <a:gd name="connsiteY4" fmla="*/ 7004570 h 7004570"/>
              <a:gd name="connsiteX0" fmla="*/ 21925 w 3406702"/>
              <a:gd name="connsiteY0" fmla="*/ 6993230 h 6993230"/>
              <a:gd name="connsiteX1" fmla="*/ 0 w 3406702"/>
              <a:gd name="connsiteY1" fmla="*/ 0 h 6993230"/>
              <a:gd name="connsiteX2" fmla="*/ 785541 w 3406702"/>
              <a:gd name="connsiteY2" fmla="*/ 8776 h 6993230"/>
              <a:gd name="connsiteX3" fmla="*/ 3406702 w 3406702"/>
              <a:gd name="connsiteY3" fmla="*/ 6956489 h 6993230"/>
              <a:gd name="connsiteX4" fmla="*/ 21925 w 3406702"/>
              <a:gd name="connsiteY4" fmla="*/ 6993230 h 699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6702" h="6993230">
                <a:moveTo>
                  <a:pt x="21925" y="6993230"/>
                </a:moveTo>
                <a:cubicBezTo>
                  <a:pt x="14617" y="4677274"/>
                  <a:pt x="7308" y="2315956"/>
                  <a:pt x="0" y="0"/>
                </a:cubicBezTo>
                <a:lnTo>
                  <a:pt x="785541" y="8776"/>
                </a:lnTo>
                <a:lnTo>
                  <a:pt x="3406702" y="6956489"/>
                </a:lnTo>
                <a:lnTo>
                  <a:pt x="21925" y="699323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1009219" y="709339"/>
            <a:ext cx="1198801" cy="3112446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4" y="268585"/>
            <a:ext cx="3355200" cy="118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0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26753" cy="4671220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7404846" y="3113806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7975805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4614862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552825" cy="3467100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4371920" cy="336484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5636302" y="1990725"/>
            <a:ext cx="5717498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op het pictogram als u een grafiek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/>
          </p:nvPr>
        </p:nvSpPr>
        <p:spPr>
          <a:xfrm>
            <a:off x="731839" y="1843089"/>
            <a:ext cx="841216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op het pictogram als u een tabel wilt toevoegen</a:t>
            </a:r>
            <a:endParaRPr lang="en-GB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09447"/>
            <a:ext cx="5338800" cy="33840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24278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grijz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3" name="Vrije vorm 12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noFill/>
          <a:ln w="44450">
            <a:solidFill>
              <a:schemeClr val="accent2"/>
            </a:solidFill>
            <a:miter lim="800000"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rgbClr val="0033A0"/>
                </a:solidFill>
              </a:defRPr>
            </a:lvl1pPr>
            <a:lvl2pPr algn="l">
              <a:defRPr sz="1800">
                <a:solidFill>
                  <a:srgbClr val="0033A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Vrije vorm 5"/>
          <p:cNvSpPr/>
          <p:nvPr userDrawn="1"/>
        </p:nvSpPr>
        <p:spPr>
          <a:xfrm>
            <a:off x="3647728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375150" y="1865034"/>
            <a:ext cx="4446588" cy="2670175"/>
          </a:xfrm>
        </p:spPr>
        <p:txBody>
          <a:bodyPr anchor="ctr"/>
          <a:lstStyle>
            <a:lvl1pPr algn="just">
              <a:defRPr cap="all" baseline="0"/>
            </a:lvl1pPr>
          </a:lstStyle>
          <a:p>
            <a:pPr lvl="0"/>
            <a:r>
              <a:rPr lang="nl-NL" dirty="0"/>
              <a:t>“Klik om de tekststijl van het model te bewerken”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3631829" y="1460304"/>
            <a:ext cx="5657897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</a:t>
            </a:r>
            <a:r>
              <a:rPr lang="nl-NL" dirty="0"/>
              <a:t>om de tekststijl van het model </a:t>
            </a:r>
            <a:r>
              <a:rPr lang="nl-NL"/>
              <a:t>te bewerken”</a:t>
            </a:r>
            <a:endParaRPr lang="nl-NL" dirty="0"/>
          </a:p>
        </p:txBody>
      </p:sp>
      <p:sp>
        <p:nvSpPr>
          <p:cNvPr id="10" name="Vrije vorm 9"/>
          <p:cNvSpPr/>
          <p:nvPr/>
        </p:nvSpPr>
        <p:spPr>
          <a:xfrm>
            <a:off x="3691789" y="4419180"/>
            <a:ext cx="5567957" cy="193637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184795" y="475669"/>
            <a:ext cx="4226654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24434" y="2005130"/>
            <a:ext cx="6690766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68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Vrije vorm 3"/>
          <p:cNvSpPr/>
          <p:nvPr userDrawn="1"/>
        </p:nvSpPr>
        <p:spPr>
          <a:xfrm>
            <a:off x="4978033" y="1362517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725108" y="1434321"/>
            <a:ext cx="337336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5709052" y="1672724"/>
            <a:ext cx="5644748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, ondertitel en tekst met patro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1108512"/>
            <a:ext cx="3034018" cy="784249"/>
          </a:xfrm>
          <a:solidFill>
            <a:schemeClr val="accent2"/>
          </a:solidFill>
        </p:spPr>
        <p:txBody>
          <a:bodyPr tIns="36000" bIns="0"/>
          <a:lstStyle>
            <a:lvl1pPr>
              <a:defRPr sz="5400" strike="noStrike" baseline="0"/>
            </a:lvl1pPr>
          </a:lstStyle>
          <a:p>
            <a:r>
              <a:rPr lang="nl-NL" dirty="0"/>
              <a:t>DANK U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4893422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0" name="Vrije vorm 39"/>
          <p:cNvSpPr/>
          <p:nvPr userDrawn="1"/>
        </p:nvSpPr>
        <p:spPr>
          <a:xfrm>
            <a:off x="9546040" y="0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5370705"/>
            <a:ext cx="3189618" cy="112434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zwart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0" name="Vrije vorm 9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grijz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4310091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4" name="Vrije vorm 13"/>
          <p:cNvSpPr/>
          <p:nvPr userDrawn="1"/>
        </p:nvSpPr>
        <p:spPr>
          <a:xfrm>
            <a:off x="10992510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4" y="268585"/>
            <a:ext cx="3355200" cy="118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zwart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4310091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1" name="Vrije vorm 10"/>
          <p:cNvSpPr/>
          <p:nvPr userDrawn="1"/>
        </p:nvSpPr>
        <p:spPr>
          <a:xfrm>
            <a:off x="10992510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4" y="268585"/>
            <a:ext cx="3355200" cy="118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grijz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4" y="0"/>
            <a:ext cx="12196293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951386"/>
            <a:ext cx="1679370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zwart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951386"/>
            <a:ext cx="1679370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9387746" cy="34671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7" y="711463"/>
            <a:ext cx="534089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4" y="1990140"/>
            <a:ext cx="10719005" cy="3467100"/>
          </a:xfrm>
        </p:spPr>
        <p:txBody>
          <a:bodyPr numCol="2" spcCol="126000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NL"/>
              <a:t>Titelstijl van model bewerken</a:t>
            </a:r>
            <a:endParaRPr lang="nl-NL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 userDrawn="1"/>
        </p:nvSpPr>
        <p:spPr>
          <a:xfrm>
            <a:off x="0" y="5976013"/>
            <a:ext cx="12192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38" y="645811"/>
            <a:ext cx="1079957" cy="3774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8-4-2019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8" y="6098127"/>
            <a:ext cx="1500312" cy="6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7" r:id="rId2"/>
    <p:sldLayoutId id="2147483696" r:id="rId3"/>
    <p:sldLayoutId id="2147483700" r:id="rId4"/>
    <p:sldLayoutId id="2147483702" r:id="rId5"/>
    <p:sldLayoutId id="2147483694" r:id="rId6"/>
    <p:sldLayoutId id="2147483703" r:id="rId7"/>
    <p:sldLayoutId id="2147483706" r:id="rId8"/>
    <p:sldLayoutId id="2147483707" r:id="rId9"/>
    <p:sldLayoutId id="2147483709" r:id="rId10"/>
    <p:sldLayoutId id="2147483710" r:id="rId11"/>
    <p:sldLayoutId id="2147483705" r:id="rId12"/>
    <p:sldLayoutId id="2147483704" r:id="rId13"/>
    <p:sldLayoutId id="2147483718" r:id="rId14"/>
    <p:sldLayoutId id="2147483721" r:id="rId15"/>
    <p:sldLayoutId id="2147483708" r:id="rId16"/>
    <p:sldLayoutId id="2147483711" r:id="rId17"/>
    <p:sldLayoutId id="2147483712" r:id="rId18"/>
    <p:sldLayoutId id="2147483723" r:id="rId19"/>
    <p:sldLayoutId id="2147483713" r:id="rId20"/>
    <p:sldLayoutId id="2147483714" r:id="rId21"/>
    <p:sldLayoutId id="2147483716" r:id="rId22"/>
    <p:sldLayoutId id="2147483717" r:id="rId23"/>
    <p:sldLayoutId id="2147483715" r:id="rId24"/>
    <p:sldLayoutId id="2147483719" r:id="rId25"/>
    <p:sldLayoutId id="2147483725" r:id="rId26"/>
    <p:sldLayoutId id="2147483720" r:id="rId27"/>
    <p:sldLayoutId id="2147483724" r:id="rId28"/>
    <p:sldLayoutId id="2147483722" r:id="rId29"/>
  </p:sldLayoutIdLst>
  <p:hf hdr="0"/>
  <p:txStyles>
    <p:titleStyle>
      <a:lvl1pPr marL="133350" indent="0" algn="l" defTabSz="914377" rtl="0" eaLnBrk="1" latinLnBrk="0" hangingPunct="1">
        <a:lnSpc>
          <a:spcPct val="90000"/>
        </a:lnSpc>
        <a:spcBef>
          <a:spcPct val="0"/>
        </a:spcBef>
        <a:buNone/>
        <a:tabLst/>
        <a:defRPr sz="2200" kern="1200" cap="all" baseline="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charset="0"/>
        <a:buNone/>
        <a:defRPr sz="16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1pPr>
      <a:lvl2pPr marL="268288" indent="-2571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SzPct val="90000"/>
        <a:buFont typeface="LucidaGrande" charset="0"/>
        <a:buChar char="▶︎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2pPr>
      <a:lvl3pPr marL="671513" indent="-220663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 charset="0"/>
        <a:buChar char="▶︎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3pPr>
      <a:lvl4pPr marL="1073150" indent="-2190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4pPr>
      <a:lvl5pPr marL="1476375" indent="-231775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-25974" y="4887382"/>
            <a:ext cx="12192000" cy="197932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4" y="5346442"/>
            <a:ext cx="3189618" cy="1124340"/>
          </a:xfrm>
          <a:prstGeom prst="rect">
            <a:avLst/>
          </a:prstGeom>
        </p:spPr>
      </p:pic>
      <p:sp>
        <p:nvSpPr>
          <p:cNvPr id="11" name="Vrije vorm 10"/>
          <p:cNvSpPr/>
          <p:nvPr/>
        </p:nvSpPr>
        <p:spPr>
          <a:xfrm>
            <a:off x="9546040" y="-21143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7" name="Groeperen 6"/>
          <p:cNvGrpSpPr/>
          <p:nvPr/>
        </p:nvGrpSpPr>
        <p:grpSpPr>
          <a:xfrm>
            <a:off x="1640542" y="1589366"/>
            <a:ext cx="6589057" cy="1665050"/>
            <a:chOff x="1661181" y="1611069"/>
            <a:chExt cx="6564696" cy="1665050"/>
          </a:xfrm>
        </p:grpSpPr>
        <p:grpSp>
          <p:nvGrpSpPr>
            <p:cNvPr id="14" name="Groeperen 13"/>
            <p:cNvGrpSpPr/>
            <p:nvPr/>
          </p:nvGrpSpPr>
          <p:grpSpPr>
            <a:xfrm>
              <a:off x="1661181" y="1611069"/>
              <a:ext cx="6564696" cy="1665050"/>
              <a:chOff x="7390039" y="2172107"/>
              <a:chExt cx="5647698" cy="1433613"/>
            </a:xfrm>
          </p:grpSpPr>
          <p:sp>
            <p:nvSpPr>
              <p:cNvPr id="24" name="Rechthoek 23"/>
              <p:cNvSpPr/>
              <p:nvPr/>
            </p:nvSpPr>
            <p:spPr>
              <a:xfrm>
                <a:off x="7390039" y="2172107"/>
                <a:ext cx="5647698" cy="1433612"/>
              </a:xfrm>
              <a:prstGeom prst="rect">
                <a:avLst/>
              </a:prstGeom>
              <a:solidFill>
                <a:srgbClr val="00329F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rgbClr val="0033A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3" name="Tijdelijke aanduiding voor tekst 17"/>
              <p:cNvSpPr txBox="1">
                <a:spLocks/>
              </p:cNvSpPr>
              <p:nvPr/>
            </p:nvSpPr>
            <p:spPr>
              <a:xfrm rot="10800000">
                <a:off x="12456024" y="2172108"/>
                <a:ext cx="581712" cy="1433612"/>
              </a:xfrm>
              <a:prstGeom prst="rtTriangle">
                <a:avLst/>
              </a:prstGeom>
              <a:solidFill>
                <a:schemeClr val="accent2"/>
              </a:solidFill>
            </p:spPr>
            <p:txBody>
              <a:bodyPr vert="horz" lIns="90000" tIns="45720" rIns="91440" bIns="45720" rtlCol="0">
                <a:noAutofit/>
              </a:bodyPr>
              <a:lstStyle>
                <a:lvl1pPr marL="0" indent="0" algn="l" defTabSz="914377" rtl="0" eaLnBrk="1" latinLnBrk="0" hangingPunct="1">
                  <a:lnSpc>
                    <a:spcPct val="950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  <a:defRPr sz="16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1pPr>
                <a:lvl2pPr marL="268288" indent="-257175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rgbClr val="FF5000"/>
                  </a:buClr>
                  <a:buSzPct val="90000"/>
                  <a:buFont typeface="LucidaGrande" charset="0"/>
                  <a:buChar char="▶︎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2pPr>
                <a:lvl3pPr marL="671513" indent="-220663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chemeClr val="bg1">
                      <a:lumMod val="50000"/>
                    </a:schemeClr>
                  </a:buClr>
                  <a:buSzPct val="90000"/>
                  <a:buFont typeface="LucidaGrande" charset="0"/>
                  <a:buChar char="▶︎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3pPr>
                <a:lvl4pPr marL="1073150" indent="-219075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rgbClr val="FF5000"/>
                  </a:buClr>
                  <a:buFont typeface="Arial"/>
                  <a:buChar char="•"/>
                  <a:tabLst/>
                  <a:defRPr sz="1400" kern="120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4pPr>
                <a:lvl5pPr marL="1244600" indent="0" algn="l" defTabSz="914377" rtl="0" eaLnBrk="1" latinLnBrk="0" hangingPunct="1">
                  <a:lnSpc>
                    <a:spcPct val="95000"/>
                  </a:lnSpc>
                  <a:spcBef>
                    <a:spcPts val="500"/>
                  </a:spcBef>
                  <a:buClr>
                    <a:schemeClr val="bg1">
                      <a:lumMod val="50000"/>
                    </a:schemeClr>
                  </a:buClr>
                  <a:buFont typeface="Arial"/>
                  <a:buNone/>
                  <a:tabLst/>
                  <a:defRPr sz="1400" kern="1200" baseline="0">
                    <a:solidFill>
                      <a:schemeClr val="accent1"/>
                    </a:solidFill>
                    <a:latin typeface="Verdana" charset="0"/>
                    <a:ea typeface="Verdana" charset="0"/>
                    <a:cs typeface="Verdana" charset="0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dirty="0"/>
              </a:p>
            </p:txBody>
          </p:sp>
        </p:grpSp>
        <p:sp>
          <p:nvSpPr>
            <p:cNvPr id="26" name="Rechthoek 25"/>
            <p:cNvSpPr/>
            <p:nvPr/>
          </p:nvSpPr>
          <p:spPr>
            <a:xfrm>
              <a:off x="1920006" y="2058362"/>
              <a:ext cx="5528827" cy="7848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nl-NL" sz="240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Interim analysis tool</a:t>
              </a:r>
              <a:endParaRPr lang="nl-NL" sz="2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>
                <a:spcAft>
                  <a:spcPts val="600"/>
                </a:spcAft>
              </a:pPr>
              <a:r>
                <a:rPr lang="nl-NL" sz="1600" i="1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Susanne Blotwijk</a:t>
              </a:r>
              <a:r>
                <a:rPr lang="nl-NL" sz="1600" i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nl-NL" sz="1600" i="1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&amp; Wilfried Cools</a:t>
              </a:r>
              <a:endParaRPr lang="nl-NL" sz="160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8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fld id="{A8AFAC08-1D2B-42E3-85C9-9B553FC5A0E4}" type="datetime1">
              <a:rPr lang="nl-NL" smtClean="0"/>
              <a:pPr/>
              <a:t>8-4-2019</a:t>
            </a:fld>
            <a:r>
              <a:rPr lang="nl-NL" dirty="0" smtClean="0"/>
              <a:t> | </a:t>
            </a:r>
            <a:fld id="{2DAB09C5-3251-4B47-B002-D03712DC64C3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381934" cy="335852"/>
          </a:xfrm>
        </p:spPr>
        <p:txBody>
          <a:bodyPr/>
          <a:lstStyle/>
          <a:p>
            <a:r>
              <a:rPr lang="nl-BE" dirty="0" smtClean="0"/>
              <a:t>Data </a:t>
            </a:r>
            <a:r>
              <a:rPr lang="en-GB" dirty="0" smtClean="0"/>
              <a:t>collection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632413" cy="268437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All</a:t>
            </a:r>
            <a:r>
              <a:rPr lang="nl-BE" dirty="0" smtClean="0"/>
              <a:t> </a:t>
            </a:r>
            <a:r>
              <a:rPr lang="en-GB" dirty="0" smtClean="0"/>
              <a:t>data</a:t>
            </a:r>
            <a:r>
              <a:rPr lang="nl-BE" dirty="0" smtClean="0"/>
              <a:t> at </a:t>
            </a:r>
            <a:r>
              <a:rPr lang="nl-BE" dirty="0" err="1" smtClean="0"/>
              <a:t>once</a:t>
            </a:r>
            <a:endParaRPr lang="nl-BE" dirty="0" smtClean="0"/>
          </a:p>
          <a:p>
            <a:pPr marL="285750" indent="-285750">
              <a:buFontTx/>
              <a:buChar char="-"/>
            </a:pPr>
            <a:endParaRPr lang="nl-BE" dirty="0" smtClean="0"/>
          </a:p>
          <a:p>
            <a:pPr marL="285750" indent="-285750">
              <a:buFontTx/>
              <a:buChar char="-"/>
            </a:pPr>
            <a:endParaRPr lang="nl-BE" dirty="0" smtClean="0"/>
          </a:p>
          <a:p>
            <a:pPr marL="285750" indent="-285750">
              <a:buFontTx/>
              <a:buChar char="-"/>
            </a:pP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data at </a:t>
            </a:r>
            <a:r>
              <a:rPr lang="nl-BE" dirty="0" err="1" smtClean="0"/>
              <a:t>once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nl-BE" dirty="0" smtClean="0"/>
              <a:t>Interim analysis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521234" y="1959433"/>
            <a:ext cx="4850675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18 data points (</a:t>
            </a:r>
            <a:r>
              <a:rPr lang="en-US" sz="1600" dirty="0" err="1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e.g</a:t>
            </a:r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 18 mice)</a:t>
            </a:r>
          </a:p>
        </p:txBody>
      </p:sp>
      <p:sp>
        <p:nvSpPr>
          <p:cNvPr id="8" name="Rechthoek 7"/>
          <p:cNvSpPr/>
          <p:nvPr/>
        </p:nvSpPr>
        <p:spPr>
          <a:xfrm>
            <a:off x="5521236" y="3382293"/>
            <a:ext cx="1638234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6 data points</a:t>
            </a:r>
          </a:p>
        </p:txBody>
      </p:sp>
      <p:sp>
        <p:nvSpPr>
          <p:cNvPr id="9" name="Rechthoek 8"/>
          <p:cNvSpPr/>
          <p:nvPr/>
        </p:nvSpPr>
        <p:spPr>
          <a:xfrm>
            <a:off x="7159470" y="3382293"/>
            <a:ext cx="1591612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6 data </a:t>
            </a:r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points</a:t>
            </a:r>
            <a:endParaRPr lang="en-US" sz="1600" dirty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8751082" y="3382293"/>
            <a:ext cx="1620827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6 data </a:t>
            </a:r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points</a:t>
            </a:r>
            <a:endParaRPr lang="en-US" sz="1600" dirty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5521235" y="4082523"/>
            <a:ext cx="714101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</a:p>
        </p:txBody>
      </p:sp>
      <p:sp>
        <p:nvSpPr>
          <p:cNvPr id="30" name="Rechthoek 29"/>
          <p:cNvSpPr/>
          <p:nvPr/>
        </p:nvSpPr>
        <p:spPr>
          <a:xfrm>
            <a:off x="6235336" y="4082331"/>
            <a:ext cx="924133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4</a:t>
            </a:r>
          </a:p>
        </p:txBody>
      </p:sp>
      <p:sp>
        <p:nvSpPr>
          <p:cNvPr id="31" name="Rechthoek 30"/>
          <p:cNvSpPr/>
          <p:nvPr/>
        </p:nvSpPr>
        <p:spPr>
          <a:xfrm>
            <a:off x="7159469" y="4082523"/>
            <a:ext cx="791457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sz="16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7950927" y="4079090"/>
            <a:ext cx="800156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sz="16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8759782" y="4079090"/>
            <a:ext cx="436470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1</a:t>
            </a:r>
          </a:p>
        </p:txBody>
      </p:sp>
      <p:sp>
        <p:nvSpPr>
          <p:cNvPr id="34" name="Rechthoek 33"/>
          <p:cNvSpPr/>
          <p:nvPr/>
        </p:nvSpPr>
        <p:spPr>
          <a:xfrm>
            <a:off x="9204952" y="4082716"/>
            <a:ext cx="1166957" cy="592183"/>
          </a:xfrm>
          <a:prstGeom prst="rect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5</a:t>
            </a: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11965577" y="3178629"/>
            <a:ext cx="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41" idx="0"/>
          </p:cNvCxnSpPr>
          <p:nvPr/>
        </p:nvCxnSpPr>
        <p:spPr>
          <a:xfrm flipV="1">
            <a:off x="7167374" y="4705222"/>
            <a:ext cx="0" cy="345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/>
          <p:nvPr/>
        </p:nvCxnSpPr>
        <p:spPr>
          <a:xfrm flipH="1" flipV="1">
            <a:off x="10418268" y="4699395"/>
            <a:ext cx="1" cy="34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kstvak 40"/>
          <p:cNvSpPr txBox="1"/>
          <p:nvPr/>
        </p:nvSpPr>
        <p:spPr>
          <a:xfrm>
            <a:off x="6483320" y="5051070"/>
            <a:ext cx="136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Interim </a:t>
            </a:r>
          </a:p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analysis 1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9859549" y="5060739"/>
            <a:ext cx="111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Final </a:t>
            </a:r>
          </a:p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</a:p>
        </p:txBody>
      </p:sp>
      <p:sp>
        <p:nvSpPr>
          <p:cNvPr id="53" name="Tekstvak 52"/>
          <p:cNvSpPr txBox="1"/>
          <p:nvPr/>
        </p:nvSpPr>
        <p:spPr>
          <a:xfrm>
            <a:off x="731837" y="5062605"/>
            <a:ext cx="478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Advantage: you can possibly stop earlier and thereby use less mice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4383153" y="3366108"/>
            <a:ext cx="102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Example 1</a:t>
            </a:r>
          </a:p>
        </p:txBody>
      </p:sp>
      <p:sp>
        <p:nvSpPr>
          <p:cNvPr id="55" name="Tekstvak 54"/>
          <p:cNvSpPr txBox="1"/>
          <p:nvPr/>
        </p:nvSpPr>
        <p:spPr>
          <a:xfrm>
            <a:off x="4387435" y="4084874"/>
            <a:ext cx="102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Example 2</a:t>
            </a:r>
          </a:p>
        </p:txBody>
      </p:sp>
      <p:cxnSp>
        <p:nvCxnSpPr>
          <p:cNvPr id="58" name="Rechte verbindingslijn met pijl 57"/>
          <p:cNvCxnSpPr>
            <a:stCxn id="59" idx="0"/>
          </p:cNvCxnSpPr>
          <p:nvPr/>
        </p:nvCxnSpPr>
        <p:spPr>
          <a:xfrm flipV="1">
            <a:off x="8759782" y="4699339"/>
            <a:ext cx="0" cy="345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kstvak 58"/>
          <p:cNvSpPr txBox="1"/>
          <p:nvPr/>
        </p:nvSpPr>
        <p:spPr>
          <a:xfrm>
            <a:off x="8075728" y="5045187"/>
            <a:ext cx="136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Interim </a:t>
            </a:r>
          </a:p>
          <a:p>
            <a:r>
              <a:rPr lang="en-US" dirty="0" smtClean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analysis 2</a:t>
            </a:r>
          </a:p>
        </p:txBody>
      </p:sp>
    </p:spTree>
    <p:extLst>
      <p:ext uri="{BB962C8B-B14F-4D97-AF65-F5344CB8AC3E}">
        <p14:creationId xmlns:p14="http://schemas.microsoft.com/office/powerpoint/2010/main" val="30264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3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BE919311-21F5-4D99-AA33-C42AA510DFEA}" type="datetime1">
              <a:rPr lang="nl-NL" smtClean="0"/>
              <a:pPr/>
              <a:t>8-4-2019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460015" cy="335852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tekst 4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34795" y="1990140"/>
                <a:ext cx="5165114" cy="3467100"/>
              </a:xfrm>
            </p:spPr>
            <p:txBody>
              <a:bodyPr/>
              <a:lstStyle/>
              <a:p>
                <a:r>
                  <a:rPr lang="en-US" dirty="0" smtClean="0"/>
                  <a:t>What groups on this campus often do: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Allowed chance for a false positive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nl-BE" b="0" dirty="0" smtClean="0"/>
              </a:p>
              <a:p>
                <a:r>
                  <a:rPr lang="nl-BE" b="0" dirty="0" smtClean="0"/>
                  <a:t>	Interim analysis 1: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b="0" dirty="0" smtClean="0"/>
                  <a:t>?</a:t>
                </a:r>
              </a:p>
              <a:p>
                <a:r>
                  <a:rPr lang="nl-BE" dirty="0" smtClean="0"/>
                  <a:t>	Interim analysis 2: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?</a:t>
                </a:r>
              </a:p>
              <a:p>
                <a:r>
                  <a:rPr lang="nl-BE" dirty="0" smtClean="0"/>
                  <a:t>	Final analysis:	  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?</a:t>
                </a:r>
              </a:p>
              <a:p>
                <a:endParaRPr lang="nl-BE" b="0" dirty="0" smtClean="0"/>
              </a:p>
              <a:p>
                <a:endParaRPr lang="nl-BE" b="0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ijdelijke aanduiding voor teks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34795" y="1990140"/>
                <a:ext cx="5165114" cy="3467100"/>
              </a:xfrm>
              <a:blipFill>
                <a:blip r:embed="rId2"/>
                <a:stretch>
                  <a:fillRect l="-708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7" name="Rechteraccolade 6"/>
          <p:cNvSpPr/>
          <p:nvPr/>
        </p:nvSpPr>
        <p:spPr>
          <a:xfrm>
            <a:off x="4258492" y="2934789"/>
            <a:ext cx="191588" cy="1349828"/>
          </a:xfrm>
          <a:prstGeom prst="rightBrace">
            <a:avLst/>
          </a:prstGeom>
          <a:ln w="19050">
            <a:solidFill>
              <a:srgbClr val="FF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4598119" y="3291838"/>
                <a:ext cx="6226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Problem 1: Total probability of a false positive &gt; </a:t>
                </a:r>
                <a14:m>
                  <m:oMath xmlns:m="http://schemas.openxmlformats.org/officeDocument/2006/math">
                    <m:r>
                      <a:rPr lang="nl-BE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2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US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Problem 2: Influence on the power?</a:t>
                </a:r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19" y="3291838"/>
                <a:ext cx="6226635" cy="646331"/>
              </a:xfrm>
              <a:prstGeom prst="rect">
                <a:avLst/>
              </a:prstGeom>
              <a:blipFill>
                <a:blip r:embed="rId3"/>
                <a:stretch>
                  <a:fillRect l="-78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BE919311-21F5-4D99-AA33-C42AA510DFEA}" type="datetime1">
              <a:rPr lang="nl-NL" smtClean="0"/>
              <a:pPr/>
              <a:t>8-4-2019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460015" cy="335852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9353936" cy="1214614"/>
          </a:xfrm>
        </p:spPr>
        <p:txBody>
          <a:bodyPr/>
          <a:lstStyle/>
          <a:p>
            <a:r>
              <a:rPr lang="nl-BE" dirty="0" smtClean="0"/>
              <a:t>Step 1: </a:t>
            </a:r>
            <a:r>
              <a:rPr lang="nl-BE" dirty="0" err="1" smtClean="0"/>
              <a:t>perform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power analysis in Gpower as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would</a:t>
            </a:r>
            <a:r>
              <a:rPr lang="nl-BE" dirty="0" smtClean="0"/>
              <a:t> without interim analysis</a:t>
            </a:r>
          </a:p>
          <a:p>
            <a:r>
              <a:rPr lang="nl-BE" dirty="0" smtClean="0"/>
              <a:t>Step 2: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our</a:t>
            </a:r>
            <a:r>
              <a:rPr lang="nl-BE" dirty="0" smtClean="0"/>
              <a:t> tool</a:t>
            </a:r>
          </a:p>
          <a:p>
            <a:endParaRPr lang="nl-BE" dirty="0" smtClean="0"/>
          </a:p>
          <a:p>
            <a:endParaRPr lang="nl-BE" b="0" dirty="0" smtClean="0"/>
          </a:p>
          <a:p>
            <a:endParaRPr lang="nl-BE" b="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6148251" y="2477825"/>
            <a:ext cx="49888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 tests - </a:t>
            </a:r>
            <a:r>
              <a:rPr lang="en-US" dirty="0"/>
              <a:t>ANOVA: Fixed effects, omnibus, one-way</a:t>
            </a:r>
          </a:p>
          <a:p>
            <a:r>
              <a:rPr lang="en-US" b="1" dirty="0"/>
              <a:t>Analysis:	</a:t>
            </a:r>
            <a:r>
              <a:rPr lang="en-US" dirty="0"/>
              <a:t>A priori: Compute required sample size </a:t>
            </a:r>
          </a:p>
          <a:p>
            <a:r>
              <a:rPr lang="en-US" b="1" dirty="0"/>
              <a:t>Input:</a:t>
            </a:r>
            <a:r>
              <a:rPr lang="en-US" dirty="0"/>
              <a:t>	Effect size f	=	0.6531973</a:t>
            </a:r>
          </a:p>
          <a:p>
            <a:r>
              <a:rPr lang="el-GR" dirty="0"/>
              <a:t>	α </a:t>
            </a:r>
            <a:r>
              <a:rPr lang="en-US" dirty="0"/>
              <a:t>err </a:t>
            </a:r>
            <a:r>
              <a:rPr lang="en-US" dirty="0" err="1"/>
              <a:t>prob</a:t>
            </a:r>
            <a:r>
              <a:rPr lang="en-US" dirty="0"/>
              <a:t>	=	0.05</a:t>
            </a:r>
          </a:p>
          <a:p>
            <a:r>
              <a:rPr lang="en-US" dirty="0"/>
              <a:t>	Power (</a:t>
            </a:r>
            <a:r>
              <a:rPr lang="en-US" dirty="0" smtClean="0"/>
              <a:t>1-β)</a:t>
            </a:r>
            <a:r>
              <a:rPr lang="en-US" dirty="0"/>
              <a:t>	=	0.8</a:t>
            </a:r>
          </a:p>
          <a:p>
            <a:r>
              <a:rPr lang="en-US" dirty="0"/>
              <a:t>	Number of groups	=	3</a:t>
            </a:r>
          </a:p>
          <a:p>
            <a:r>
              <a:rPr lang="en-US" b="1" dirty="0"/>
              <a:t>Output:</a:t>
            </a:r>
            <a:r>
              <a:rPr lang="en-US" dirty="0"/>
              <a:t>	</a:t>
            </a:r>
            <a:r>
              <a:rPr lang="en-US" dirty="0" err="1" smtClean="0"/>
              <a:t>Noncentrality</a:t>
            </a:r>
            <a:r>
              <a:rPr lang="en-US" dirty="0"/>
              <a:t>	=	11.5200012</a:t>
            </a:r>
          </a:p>
          <a:p>
            <a:r>
              <a:rPr lang="en-US" dirty="0"/>
              <a:t>	Critical F	</a:t>
            </a:r>
            <a:r>
              <a:rPr lang="en-US" dirty="0" smtClean="0"/>
              <a:t>	=</a:t>
            </a:r>
            <a:r>
              <a:rPr lang="en-US" dirty="0"/>
              <a:t>	3.4028261</a:t>
            </a:r>
          </a:p>
          <a:p>
            <a:r>
              <a:rPr lang="en-US" dirty="0"/>
              <a:t>	Numerator df	=	2</a:t>
            </a:r>
          </a:p>
          <a:p>
            <a:r>
              <a:rPr lang="en-US" dirty="0"/>
              <a:t>	Denominator df	=	24</a:t>
            </a:r>
          </a:p>
          <a:p>
            <a:r>
              <a:rPr lang="en-US" dirty="0"/>
              <a:t>	Total sample size	=	27</a:t>
            </a:r>
          </a:p>
          <a:p>
            <a:r>
              <a:rPr lang="en-US" dirty="0"/>
              <a:t>	Actual power	=	0.8210086</a:t>
            </a:r>
          </a:p>
        </p:txBody>
      </p:sp>
      <p:sp>
        <p:nvSpPr>
          <p:cNvPr id="10" name="Rechthoek 9"/>
          <p:cNvSpPr/>
          <p:nvPr/>
        </p:nvSpPr>
        <p:spPr>
          <a:xfrm>
            <a:off x="7062650" y="5251269"/>
            <a:ext cx="4153989" cy="322218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634795" y="3039282"/>
            <a:ext cx="5433934" cy="171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nl-BE" sz="16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Ex.: control </a:t>
            </a:r>
            <a:r>
              <a:rPr lang="nl-BE" sz="1600" dirty="0" err="1" smtClean="0">
                <a:solidFill>
                  <a:srgbClr val="00339F"/>
                </a:solidFill>
                <a:latin typeface="Verdana" charset="0"/>
                <a:ea typeface="Verdana" charset="0"/>
              </a:rPr>
              <a:t>group</a:t>
            </a:r>
            <a:r>
              <a:rPr lang="nl-BE" sz="1600" dirty="0">
                <a:solidFill>
                  <a:srgbClr val="00339F"/>
                </a:solidFill>
                <a:latin typeface="Verdana" charset="0"/>
                <a:ea typeface="Verdana" charset="0"/>
              </a:rPr>
              <a:t>, </a:t>
            </a:r>
            <a:r>
              <a:rPr lang="nl-BE" sz="1600" dirty="0" err="1" smtClean="0">
                <a:solidFill>
                  <a:srgbClr val="00339F"/>
                </a:solidFill>
                <a:latin typeface="Verdana" charset="0"/>
                <a:ea typeface="Verdana" charset="0"/>
              </a:rPr>
              <a:t>experimental</a:t>
            </a:r>
            <a:r>
              <a:rPr lang="nl-BE" sz="16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 </a:t>
            </a:r>
            <a:r>
              <a:rPr lang="nl-BE" sz="1600" dirty="0" err="1" smtClean="0">
                <a:solidFill>
                  <a:srgbClr val="00339F"/>
                </a:solidFill>
                <a:latin typeface="Verdana" charset="0"/>
                <a:ea typeface="Verdana" charset="0"/>
              </a:rPr>
              <a:t>condition</a:t>
            </a:r>
            <a:r>
              <a:rPr lang="nl-BE" sz="16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 </a:t>
            </a:r>
            <a:r>
              <a:rPr lang="nl-BE" sz="1600" dirty="0">
                <a:solidFill>
                  <a:srgbClr val="00339F"/>
                </a:solidFill>
                <a:latin typeface="Verdana" charset="0"/>
                <a:ea typeface="Verdana" charset="0"/>
              </a:rPr>
              <a:t>1 &amp; 2</a:t>
            </a:r>
          </a:p>
          <a:p>
            <a:pPr lvl="0" defTabSz="914377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nl-BE" sz="16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Group means: </a:t>
            </a:r>
            <a:r>
              <a:rPr lang="nl-BE" sz="1600" dirty="0">
                <a:solidFill>
                  <a:srgbClr val="00339F"/>
                </a:solidFill>
                <a:latin typeface="Verdana" charset="0"/>
                <a:ea typeface="Verdana" charset="0"/>
              </a:rPr>
              <a:t>1, 2, 3</a:t>
            </a:r>
          </a:p>
          <a:p>
            <a:pPr lvl="0" defTabSz="914377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nl-BE" sz="1600" dirty="0">
                <a:solidFill>
                  <a:srgbClr val="00339F"/>
                </a:solidFill>
                <a:latin typeface="Verdana" charset="0"/>
                <a:ea typeface="Verdana" charset="0"/>
              </a:rPr>
              <a:t>SD: </a:t>
            </a:r>
            <a:r>
              <a:rPr lang="nl-BE" sz="1600" dirty="0" smtClean="0">
                <a:solidFill>
                  <a:srgbClr val="00339F"/>
                </a:solidFill>
                <a:latin typeface="Verdana" charset="0"/>
                <a:ea typeface="Verdana" charset="0"/>
              </a:rPr>
              <a:t>1.25</a:t>
            </a:r>
            <a:endParaRPr lang="nl-BE" sz="1600" dirty="0">
              <a:solidFill>
                <a:srgbClr val="00339F"/>
              </a:solidFill>
              <a:latin typeface="Verdana" charset="0"/>
              <a:ea typeface="Verdana" charset="0"/>
            </a:endParaRPr>
          </a:p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We can process 6 mice at a time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634795" y="4934431"/>
            <a:ext cx="5433934" cy="81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Stages: 6; 12; 18; 24; 27</a:t>
            </a:r>
          </a:p>
          <a:p>
            <a:pPr lvl="0" defTabSz="914377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Mice per group: 2; 4; 6; 8; 9</a:t>
            </a:r>
          </a:p>
        </p:txBody>
      </p:sp>
    </p:spTree>
    <p:extLst>
      <p:ext uri="{BB962C8B-B14F-4D97-AF65-F5344CB8AC3E}">
        <p14:creationId xmlns:p14="http://schemas.microsoft.com/office/powerpoint/2010/main" val="17384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Afbeelding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89" y="1872344"/>
            <a:ext cx="4685840" cy="3686412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/>
              <a:t>Interim Analysis Tool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C4A80AF7-55A5-44A4-B158-68C7C6DC28EC}" type="datetime1">
              <a:rPr lang="nl-NL" smtClean="0"/>
              <a:pPr/>
              <a:t>8-4-2019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725280" cy="335852"/>
          </a:xfrm>
        </p:spPr>
        <p:txBody>
          <a:bodyPr/>
          <a:lstStyle/>
          <a:p>
            <a:r>
              <a:rPr lang="en-US" dirty="0" smtClean="0"/>
              <a:t>Tool: input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3771446" y="2412274"/>
            <a:ext cx="2834005" cy="986477"/>
          </a:xfrm>
          <a:prstGeom prst="rect">
            <a:avLst/>
          </a:prstGeom>
          <a:noFill/>
          <a:ln w="44450">
            <a:solidFill>
              <a:srgbClr val="FF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1" name="Rechte verbindingslijn met pijl 10"/>
          <p:cNvCxnSpPr>
            <a:stCxn id="12" idx="3"/>
          </p:cNvCxnSpPr>
          <p:nvPr/>
        </p:nvCxnSpPr>
        <p:spPr>
          <a:xfrm>
            <a:off x="1977162" y="2830284"/>
            <a:ext cx="426402" cy="0"/>
          </a:xfrm>
          <a:prstGeom prst="straightConnector1">
            <a:avLst/>
          </a:prstGeom>
          <a:ln w="19050">
            <a:solidFill>
              <a:srgbClr val="FF5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182878" y="2568674"/>
            <a:ext cx="179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T-test of one-way ANOVA</a:t>
            </a:r>
          </a:p>
        </p:txBody>
      </p:sp>
      <p:cxnSp>
        <p:nvCxnSpPr>
          <p:cNvPr id="15" name="Rechte verbindingslijn met pijl 14"/>
          <p:cNvCxnSpPr>
            <a:stCxn id="16" idx="3"/>
          </p:cNvCxnSpPr>
          <p:nvPr/>
        </p:nvCxnSpPr>
        <p:spPr>
          <a:xfrm>
            <a:off x="1977162" y="3765017"/>
            <a:ext cx="426402" cy="0"/>
          </a:xfrm>
          <a:prstGeom prst="straightConnector1">
            <a:avLst/>
          </a:prstGeom>
          <a:ln w="19050">
            <a:solidFill>
              <a:srgbClr val="FF5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1236616" y="3611128"/>
            <a:ext cx="740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alpha</a:t>
            </a: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1977162" y="4548080"/>
            <a:ext cx="426402" cy="0"/>
          </a:xfrm>
          <a:prstGeom prst="straightConnector1">
            <a:avLst/>
          </a:prstGeom>
          <a:ln w="19050">
            <a:solidFill>
              <a:srgbClr val="FF5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182878" y="4347565"/>
            <a:ext cx="1794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Alpha spending function, leave it as is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7184569" y="259885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Same group parameters as the ones you used for the Gpower calculation</a:t>
            </a:r>
          </a:p>
        </p:txBody>
      </p:sp>
      <p:cxnSp>
        <p:nvCxnSpPr>
          <p:cNvPr id="29" name="Rechte verbindingslijn met pijl 28"/>
          <p:cNvCxnSpPr>
            <a:stCxn id="30" idx="1"/>
          </p:cNvCxnSpPr>
          <p:nvPr/>
        </p:nvCxnSpPr>
        <p:spPr>
          <a:xfrm flipH="1">
            <a:off x="6583672" y="3917466"/>
            <a:ext cx="548640" cy="113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7132312" y="3625078"/>
            <a:ext cx="4580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Number of mice per group  at each interim analysis</a:t>
            </a:r>
          </a:p>
        </p:txBody>
      </p:sp>
      <p:cxnSp>
        <p:nvCxnSpPr>
          <p:cNvPr id="31" name="Rechte verbindingslijn met pijl 30"/>
          <p:cNvCxnSpPr/>
          <p:nvPr/>
        </p:nvCxnSpPr>
        <p:spPr>
          <a:xfrm flipH="1">
            <a:off x="5138057" y="4548080"/>
            <a:ext cx="204651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7154091" y="4235799"/>
            <a:ext cx="4868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Number of simulations</a:t>
            </a:r>
          </a:p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Higher number: takes more time</a:t>
            </a:r>
          </a:p>
          <a:p>
            <a:r>
              <a:rPr lang="en-US" sz="16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Lower number: lower accuracy and precision</a:t>
            </a:r>
          </a:p>
        </p:txBody>
      </p:sp>
      <p:cxnSp>
        <p:nvCxnSpPr>
          <p:cNvPr id="51" name="Rechte verbindingslijn met pijl 50"/>
          <p:cNvCxnSpPr/>
          <p:nvPr/>
        </p:nvCxnSpPr>
        <p:spPr>
          <a:xfrm flipH="1">
            <a:off x="6605451" y="2885627"/>
            <a:ext cx="548640" cy="113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68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6" grpId="0"/>
      <p:bldP spid="20" grpId="0"/>
      <p:bldP spid="26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Afbeelding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4" y="1515736"/>
            <a:ext cx="5334320" cy="2578990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79083F45-8290-4D3C-8290-D1E12653B37A}" type="datetime1">
              <a:rPr lang="nl-NL" smtClean="0"/>
              <a:pPr/>
              <a:t>8-4-2019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3000565" cy="335852"/>
          </a:xfrm>
        </p:spPr>
        <p:txBody>
          <a:bodyPr/>
          <a:lstStyle/>
          <a:p>
            <a:r>
              <a:rPr lang="en-US" dirty="0" smtClean="0"/>
              <a:t>Too few simulations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2664823" y="1928556"/>
            <a:ext cx="2603863" cy="1346000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0" name="Rechte verbindingslijn met pijl 9"/>
          <p:cNvCxnSpPr>
            <a:stCxn id="8" idx="2"/>
          </p:cNvCxnSpPr>
          <p:nvPr/>
        </p:nvCxnSpPr>
        <p:spPr>
          <a:xfrm flipH="1">
            <a:off x="3966754" y="3274556"/>
            <a:ext cx="1" cy="72267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3304165" y="4029797"/>
                <a:ext cx="73122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33A0"/>
                    </a:solidFill>
                    <a:latin typeface="Verdana" charset="0"/>
                    <a:ea typeface="Verdana" charset="0"/>
                    <a:cs typeface="Verdana" charset="0"/>
                  </a:rPr>
                  <a:t>At least one number here is 0 </a:t>
                </a:r>
              </a:p>
              <a:p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rgbClr val="0033A0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rgbClr val="0033A0"/>
                    </a:solidFill>
                    <a:latin typeface="Verdana" charset="0"/>
                    <a:ea typeface="Verdana" charset="0"/>
                    <a:cs typeface="Verdana" charset="0"/>
                  </a:rPr>
                  <a:t> precision is too low</a:t>
                </a: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rgbClr val="0033A0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rgbClr val="0033A0"/>
                    </a:solidFill>
                    <a:latin typeface="Verdana" charset="0"/>
                    <a:ea typeface="Verdana" charset="0"/>
                    <a:cs typeface="Verdana" charset="0"/>
                  </a:rPr>
                  <a:t> more simulations needed</a:t>
                </a:r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65" y="4029797"/>
                <a:ext cx="7312288" cy="523220"/>
              </a:xfrm>
              <a:prstGeom prst="rect">
                <a:avLst/>
              </a:prstGeom>
              <a:blipFill>
                <a:blip r:embed="rId3"/>
                <a:stretch>
                  <a:fillRect l="-250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hoek 14"/>
          <p:cNvSpPr/>
          <p:nvPr/>
        </p:nvSpPr>
        <p:spPr>
          <a:xfrm>
            <a:off x="2694567" y="2263900"/>
            <a:ext cx="510184" cy="984529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6" name="Rechte verbindingslijn met pijl 15"/>
          <p:cNvCxnSpPr>
            <a:stCxn id="15" idx="2"/>
          </p:cNvCxnSpPr>
          <p:nvPr/>
        </p:nvCxnSpPr>
        <p:spPr>
          <a:xfrm>
            <a:off x="2949659" y="3248429"/>
            <a:ext cx="0" cy="134969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vak 18"/>
              <p:cNvSpPr txBox="1"/>
              <p:nvPr/>
            </p:nvSpPr>
            <p:spPr>
              <a:xfrm>
                <a:off x="731837" y="4612287"/>
                <a:ext cx="7192549" cy="129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1)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Two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numbers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in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this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part of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the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column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differ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too</a:t>
                </a:r>
                <a:r>
                  <a:rPr lang="nl-BE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much</a:t>
                </a:r>
                <a:endParaRPr lang="en-GB" sz="1400" b="0" i="0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Verdana" charset="0"/>
                  <a:cs typeface="Verdana" charset="0"/>
                </a:endParaRPr>
              </a:p>
              <a:p>
                <a:pPr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accuracy is too low </a:t>
                </a: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more simulations needed</a:t>
                </a:r>
              </a:p>
              <a:p>
                <a:pPr>
                  <a:spcAft>
                    <a:spcPts val="500"/>
                  </a:spcAft>
                </a:pPr>
                <a:endParaRPr lang="en-US" sz="1400" dirty="0" smtClean="0">
                  <a:solidFill>
                    <a:schemeClr val="accent2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2) Less </a:t>
                </a:r>
                <a:r>
                  <a:rPr lang="en-US" sz="1400" dirty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than two significant </a:t>
                </a:r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digits </a:t>
                </a:r>
              </a:p>
              <a:p>
                <a14:m>
                  <m:oMath xmlns:m="http://schemas.openxmlformats.org/officeDocument/2006/math">
                    <m:r>
                      <a:rPr lang="nl-BE" sz="1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precision is too </a:t>
                </a:r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low </a:t>
                </a: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accent2"/>
                    </a:solidFill>
                    <a:latin typeface="Verdana" charset="0"/>
                    <a:ea typeface="Verdana" charset="0"/>
                    <a:cs typeface="Verdana" charset="0"/>
                  </a:rPr>
                  <a:t> more simulations needed</a:t>
                </a:r>
                <a:endParaRPr lang="en-US" sz="1400" dirty="0">
                  <a:solidFill>
                    <a:schemeClr val="accent2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>
          <p:sp>
            <p:nvSpPr>
              <p:cNvPr id="19" name="Tekstvak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7" y="4612287"/>
                <a:ext cx="7192549" cy="1297791"/>
              </a:xfrm>
              <a:prstGeom prst="rect">
                <a:avLst/>
              </a:prstGeom>
              <a:blipFill>
                <a:blip r:embed="rId4"/>
                <a:stretch>
                  <a:fillRect l="-254" t="-1408" b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hoek 23"/>
          <p:cNvSpPr/>
          <p:nvPr/>
        </p:nvSpPr>
        <p:spPr>
          <a:xfrm>
            <a:off x="2720694" y="2595154"/>
            <a:ext cx="2513156" cy="631439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5" name="Rechte verbindingslijn met pijl 24"/>
          <p:cNvCxnSpPr>
            <a:stCxn id="24" idx="3"/>
          </p:cNvCxnSpPr>
          <p:nvPr/>
        </p:nvCxnSpPr>
        <p:spPr>
          <a:xfrm>
            <a:off x="5233850" y="2910874"/>
            <a:ext cx="1219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vak 27"/>
              <p:cNvSpPr txBox="1"/>
              <p:nvPr/>
            </p:nvSpPr>
            <p:spPr>
              <a:xfrm>
                <a:off x="6405474" y="2649264"/>
                <a:ext cx="5621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These two rows differ too much</a:t>
                </a:r>
              </a:p>
              <a:p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GB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accuracy</a:t>
                </a:r>
                <a:r>
                  <a:rPr lang="nl-BE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nl-BE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is </a:t>
                </a:r>
                <a:r>
                  <a:rPr lang="en-GB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too</a:t>
                </a:r>
                <a:r>
                  <a:rPr lang="nl-BE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nl-BE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low </a:t>
                </a:r>
                <a14:m>
                  <m:oMath xmlns:m="http://schemas.openxmlformats.org/officeDocument/2006/math">
                    <m:r>
                      <a:rPr lang="nl-BE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Verdana" charset="0"/>
                        <a:cs typeface="Verdana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rgbClr val="00B050"/>
                    </a:solidFill>
                    <a:latin typeface="Verdana" charset="0"/>
                    <a:ea typeface="Verdana" charset="0"/>
                    <a:cs typeface="Verdana" charset="0"/>
                  </a:rPr>
                  <a:t> more simulations needed</a:t>
                </a:r>
              </a:p>
            </p:txBody>
          </p:sp>
        </mc:Choice>
        <mc:Fallback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74" y="2649264"/>
                <a:ext cx="5621384" cy="523220"/>
              </a:xfrm>
              <a:prstGeom prst="rect">
                <a:avLst/>
              </a:prstGeom>
              <a:blipFill>
                <a:blip r:embed="rId5"/>
                <a:stretch>
                  <a:fillRect l="-325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5" grpId="0" animBg="1"/>
      <p:bldP spid="19" grpId="0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1780281"/>
            <a:ext cx="5785221" cy="245208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fld id="{79083F45-8290-4D3C-8290-D1E12653B37A}" type="datetime1">
              <a:rPr lang="nl-NL" smtClean="0"/>
              <a:pPr/>
              <a:t>8-4-2019</a:t>
            </a:fld>
            <a:r>
              <a:rPr lang="nl-NL" dirty="0" smtClean="0"/>
              <a:t> | </a:t>
            </a:r>
            <a:fld id="{2DAB09C5-3251-4B47-B002-D03712DC64C3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485232" cy="335852"/>
          </a:xfrm>
        </p:spPr>
        <p:txBody>
          <a:bodyPr/>
          <a:lstStyle/>
          <a:p>
            <a:r>
              <a:rPr lang="en-US" dirty="0" smtClean="0"/>
              <a:t>Too little Power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4913224" y="2202913"/>
            <a:ext cx="581886" cy="339635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0" name="Rechte verbindingslijn met pijl 9"/>
          <p:cNvCxnSpPr>
            <a:stCxn id="8" idx="3"/>
          </p:cNvCxnSpPr>
          <p:nvPr/>
        </p:nvCxnSpPr>
        <p:spPr>
          <a:xfrm>
            <a:off x="5495110" y="2372731"/>
            <a:ext cx="100452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499639" y="2198209"/>
            <a:ext cx="5457230" cy="152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Total power decreases by adding interim analyses.</a:t>
            </a:r>
          </a:p>
          <a:p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If &lt; 0.8, there are two options: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Add an extra mouse to the final stage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GB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Remove one of the interim analyses</a:t>
            </a:r>
            <a:endParaRPr lang="en-GB" sz="1400" dirty="0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Afbeelding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5" y="1513921"/>
            <a:ext cx="9143688" cy="3618063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Interim analysis tool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 </a:t>
            </a:r>
            <a:fld id="{79083F45-8290-4D3C-8290-D1E12653B37A}" type="datetime1">
              <a:rPr lang="nl-NL" smtClean="0"/>
              <a:pPr/>
              <a:t>8-4-2019</a:t>
            </a:fld>
            <a:r>
              <a:rPr lang="nl-NL" smtClean="0"/>
              <a:t> | </a:t>
            </a:r>
            <a:fld id="{2DAB09C5-3251-4B47-B002-D03712DC64C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946495" cy="335852"/>
          </a:xfrm>
        </p:spPr>
        <p:txBody>
          <a:bodyPr/>
          <a:lstStyle/>
          <a:p>
            <a:r>
              <a:rPr lang="en-US" dirty="0" smtClean="0"/>
              <a:t>Tool: output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1837" y="711463"/>
            <a:ext cx="3019976" cy="341050"/>
          </a:xfrm>
        </p:spPr>
        <p:txBody>
          <a:bodyPr/>
          <a:lstStyle/>
          <a:p>
            <a:r>
              <a:rPr lang="en-US" dirty="0" smtClean="0"/>
              <a:t>Interim analysis</a:t>
            </a: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8133806" y="2650335"/>
            <a:ext cx="485503" cy="240909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496594" y="2891244"/>
            <a:ext cx="2122716" cy="240643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6496594" y="3132838"/>
            <a:ext cx="2122716" cy="242636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8699316" y="3631813"/>
            <a:ext cx="485504" cy="254792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2544325" y="3397380"/>
            <a:ext cx="228266" cy="269545"/>
          </a:xfrm>
          <a:prstGeom prst="rect">
            <a:avLst/>
          </a:prstGeom>
          <a:noFill/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8" name="Rechte verbindingslijn met pijl 17"/>
          <p:cNvCxnSpPr>
            <a:stCxn id="9" idx="3"/>
            <a:endCxn id="19" idx="1"/>
          </p:cNvCxnSpPr>
          <p:nvPr/>
        </p:nvCxnSpPr>
        <p:spPr>
          <a:xfrm flipV="1">
            <a:off x="8619309" y="2465196"/>
            <a:ext cx="951411" cy="3055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9570720" y="2311307"/>
            <a:ext cx="172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Total Power</a:t>
            </a:r>
          </a:p>
        </p:txBody>
      </p:sp>
      <p:cxnSp>
        <p:nvCxnSpPr>
          <p:cNvPr id="21" name="Rechte verbindingslijn met pijl 20"/>
          <p:cNvCxnSpPr>
            <a:stCxn id="12" idx="3"/>
            <a:endCxn id="22" idx="1"/>
          </p:cNvCxnSpPr>
          <p:nvPr/>
        </p:nvCxnSpPr>
        <p:spPr>
          <a:xfrm flipV="1">
            <a:off x="8619310" y="3009260"/>
            <a:ext cx="951410" cy="230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9570720" y="2747650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Alpha values you should apply at each analysis</a:t>
            </a:r>
          </a:p>
        </p:txBody>
      </p:sp>
      <p:cxnSp>
        <p:nvCxnSpPr>
          <p:cNvPr id="32" name="Rechte verbindingslijn met pijl 31"/>
          <p:cNvCxnSpPr>
            <a:stCxn id="11" idx="3"/>
            <a:endCxn id="33" idx="1"/>
          </p:cNvCxnSpPr>
          <p:nvPr/>
        </p:nvCxnSpPr>
        <p:spPr>
          <a:xfrm>
            <a:off x="8619310" y="3254156"/>
            <a:ext cx="951410" cy="40483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9570720" y="3397380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Total chance of a type I error at each analysis</a:t>
            </a:r>
          </a:p>
        </p:txBody>
      </p:sp>
      <p:cxnSp>
        <p:nvCxnSpPr>
          <p:cNvPr id="36" name="Rechte verbindingslijn met pijl 35"/>
          <p:cNvCxnSpPr>
            <a:stCxn id="14" idx="2"/>
            <a:endCxn id="38" idx="0"/>
          </p:cNvCxnSpPr>
          <p:nvPr/>
        </p:nvCxnSpPr>
        <p:spPr>
          <a:xfrm flipH="1">
            <a:off x="8941520" y="3886605"/>
            <a:ext cx="548" cy="6682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7432757" y="4554840"/>
            <a:ext cx="301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Expected number of used mice</a:t>
            </a:r>
          </a:p>
        </p:txBody>
      </p:sp>
      <p:cxnSp>
        <p:nvCxnSpPr>
          <p:cNvPr id="47" name="Rechte verbindingslijn met pijl 46"/>
          <p:cNvCxnSpPr>
            <a:stCxn id="16" idx="2"/>
          </p:cNvCxnSpPr>
          <p:nvPr/>
        </p:nvCxnSpPr>
        <p:spPr>
          <a:xfrm>
            <a:off x="2658458" y="3666925"/>
            <a:ext cx="0" cy="13270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/>
          <p:cNvSpPr txBox="1"/>
          <p:nvPr/>
        </p:nvSpPr>
        <p:spPr>
          <a:xfrm>
            <a:off x="505306" y="4969994"/>
            <a:ext cx="493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Total number of mice you should request per group, so in total 3*10 = 30</a:t>
            </a:r>
          </a:p>
        </p:txBody>
      </p:sp>
    </p:spTree>
    <p:extLst>
      <p:ext uri="{BB962C8B-B14F-4D97-AF65-F5344CB8AC3E}">
        <p14:creationId xmlns:p14="http://schemas.microsoft.com/office/powerpoint/2010/main" val="37985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4" grpId="0" animBg="1"/>
      <p:bldP spid="16" grpId="0" animBg="1"/>
      <p:bldP spid="19" grpId="0"/>
      <p:bldP spid="22" grpId="0"/>
      <p:bldP spid="33" grpId="0"/>
      <p:bldP spid="38" grpId="0"/>
      <p:bldP spid="48" grpId="0"/>
    </p:bldLst>
  </p:timing>
</p:sld>
</file>

<file path=ppt/theme/theme1.xml><?xml version="1.0" encoding="utf-8"?>
<a:theme xmlns:a="http://schemas.openxmlformats.org/drawingml/2006/main" name="1 VUB THEM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UB-tmp2017" id="{10DC50E6-1B59-A244-B26B-E5A459B5CBCA}" vid="{6CBD3AA6-F9C4-3943-A482-D8B422AB87AD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VUB-tmp2017</Template>
  <TotalTime>2689</TotalTime>
  <Words>463</Words>
  <Application>Microsoft Office PowerPoint</Application>
  <PresentationFormat>Breedbeeld</PresentationFormat>
  <Paragraphs>118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LucidaGrande</vt:lpstr>
      <vt:lpstr>Verdana</vt:lpstr>
      <vt:lpstr>1 VUB THEME</vt:lpstr>
      <vt:lpstr>PowerPoint-presentatie</vt:lpstr>
      <vt:lpstr>Interim analysis</vt:lpstr>
      <vt:lpstr>Interim analysis</vt:lpstr>
      <vt:lpstr>Interim analysis</vt:lpstr>
      <vt:lpstr>Interim analysis</vt:lpstr>
      <vt:lpstr>Interim analysis</vt:lpstr>
      <vt:lpstr>Interim analysis</vt:lpstr>
      <vt:lpstr>Interim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Susanne Blotwijk</dc:creator>
  <cp:lastModifiedBy>Susanne Blotwijk</cp:lastModifiedBy>
  <cp:revision>180</cp:revision>
  <cp:lastPrinted>2016-12-08T10:40:15Z</cp:lastPrinted>
  <dcterms:created xsi:type="dcterms:W3CDTF">2016-12-09T08:44:09Z</dcterms:created>
  <dcterms:modified xsi:type="dcterms:W3CDTF">2019-04-08T07:45:25Z</dcterms:modified>
</cp:coreProperties>
</file>