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Noto Sans SemiBold"/>
      <p:regular r:id="rId11"/>
      <p:bold r:id="rId12"/>
      <p:italic r:id="rId13"/>
      <p:boldItalic r:id="rId14"/>
    </p:embeddedFont>
    <p:embeddedFont>
      <p:font typeface="No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otoSansSemiBold-regular.fntdata"/><Relationship Id="rId10" Type="http://schemas.openxmlformats.org/officeDocument/2006/relationships/slide" Target="slides/slide6.xml"/><Relationship Id="rId13" Type="http://schemas.openxmlformats.org/officeDocument/2006/relationships/font" Target="fonts/NotoSansSemiBold-italic.fntdata"/><Relationship Id="rId12" Type="http://schemas.openxmlformats.org/officeDocument/2006/relationships/font" Target="fonts/NotoSans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otoSans-regular.fntdata"/><Relationship Id="rId14" Type="http://schemas.openxmlformats.org/officeDocument/2006/relationships/font" Target="fonts/NotoSansSemiBold-boldItalic.fntdata"/><Relationship Id="rId17" Type="http://schemas.openxmlformats.org/officeDocument/2006/relationships/font" Target="fonts/NotoSans-italic.fntdata"/><Relationship Id="rId16" Type="http://schemas.openxmlformats.org/officeDocument/2006/relationships/font" Target="fonts/No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No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23d528ea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23d528e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23d528ea2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23d528ea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23d528ea2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23d528ea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23d528ea2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23d528ea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5988" y="1215862"/>
            <a:ext cx="9800023" cy="44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0" y="0"/>
            <a:ext cx="12192000" cy="943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800">
                <a:solidFill>
                  <a:srgbClr val="324F99"/>
                </a:solidFill>
                <a:latin typeface="Noto Sans"/>
                <a:ea typeface="Noto Sans"/>
                <a:cs typeface="Noto Sans"/>
                <a:sym typeface="Noto Sans"/>
              </a:rPr>
              <a:t>    </a:t>
            </a:r>
            <a:r>
              <a:rPr b="1" i="0" lang="en-MY" sz="1800" u="none" cap="none" strike="noStrike">
                <a:solidFill>
                  <a:srgbClr val="324F99"/>
                </a:solidFill>
                <a:latin typeface="Noto Sans"/>
                <a:ea typeface="Noto Sans"/>
                <a:cs typeface="Noto Sans"/>
                <a:sym typeface="Noto Sans"/>
              </a:rPr>
              <a:t>International Conference on Digital Transformation and Applications (ICDXA 2024)</a:t>
            </a:r>
            <a:endParaRPr b="1" i="0" sz="1800" u="none" cap="none" strike="noStrike">
              <a:solidFill>
                <a:srgbClr val="324F9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Noto Sans"/>
              <a:buNone/>
              <a:defRPr b="1" sz="4700">
                <a:latin typeface="Noto Sans"/>
                <a:ea typeface="Noto Sans"/>
                <a:cs typeface="Noto Sans"/>
                <a:sym typeface="No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"/>
              <a:buFont typeface="Noto Sans"/>
              <a:buNone/>
              <a:defRPr b="1" sz="500">
                <a:latin typeface="Noto Sans"/>
                <a:ea typeface="Noto Sans"/>
                <a:cs typeface="Noto Sans"/>
                <a:sym typeface="No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"/>
              <a:buFont typeface="Noto Sans"/>
              <a:buNone/>
              <a:defRPr b="1" sz="500">
                <a:latin typeface="Noto Sans"/>
                <a:ea typeface="Noto Sans"/>
                <a:cs typeface="Noto Sans"/>
                <a:sym typeface="No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"/>
              <a:buFont typeface="Noto Sans"/>
              <a:buNone/>
              <a:defRPr b="1" sz="500">
                <a:latin typeface="Noto Sans"/>
                <a:ea typeface="Noto Sans"/>
                <a:cs typeface="Noto Sans"/>
                <a:sym typeface="No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"/>
              <a:buFont typeface="Noto Sans"/>
              <a:buNone/>
              <a:defRPr b="1" sz="500">
                <a:latin typeface="Noto Sans"/>
                <a:ea typeface="Noto Sans"/>
                <a:cs typeface="Noto Sans"/>
                <a:sym typeface="No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"/>
              <a:buFont typeface="Noto Sans"/>
              <a:buNone/>
              <a:defRPr b="1" sz="500">
                <a:latin typeface="Noto Sans"/>
                <a:ea typeface="Noto Sans"/>
                <a:cs typeface="Noto Sans"/>
                <a:sym typeface="No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"/>
              <a:buFont typeface="Noto Sans"/>
              <a:buNone/>
              <a:defRPr b="1" sz="500">
                <a:latin typeface="Noto Sans"/>
                <a:ea typeface="Noto Sans"/>
                <a:cs typeface="Noto Sans"/>
                <a:sym typeface="No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"/>
              <a:buFont typeface="Noto Sans"/>
              <a:buNone/>
              <a:defRPr b="1" sz="500">
                <a:latin typeface="Noto Sans"/>
                <a:ea typeface="Noto Sans"/>
                <a:cs typeface="Noto Sans"/>
                <a:sym typeface="No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"/>
              <a:buFont typeface="Noto Sans"/>
              <a:buNone/>
              <a:defRPr b="1" sz="500"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  <a:defRPr sz="2400"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0996" y="6023200"/>
            <a:ext cx="1861795" cy="54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4503034" y="5541009"/>
            <a:ext cx="195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MY" sz="1400" u="none" cap="none" strike="noStrike">
                <a:solidFill>
                  <a:srgbClr val="324F99"/>
                </a:solidFill>
                <a:latin typeface="Noto Sans"/>
                <a:ea typeface="Noto Sans"/>
                <a:cs typeface="Noto Sans"/>
                <a:sym typeface="Noto Sans"/>
              </a:rPr>
              <a:t>Organised by</a:t>
            </a:r>
            <a:endParaRPr i="0" sz="1400" cap="none">
              <a:solidFill>
                <a:srgbClr val="324F9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904747" y="5541000"/>
            <a:ext cx="231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cap="none">
                <a:solidFill>
                  <a:srgbClr val="324F99"/>
                </a:solidFill>
                <a:latin typeface="Noto Sans"/>
                <a:ea typeface="Noto Sans"/>
                <a:cs typeface="Noto Sans"/>
                <a:sym typeface="Noto Sans"/>
              </a:rPr>
              <a:t>In collaboration with</a:t>
            </a:r>
            <a:endParaRPr i="0" sz="1400" cap="none">
              <a:solidFill>
                <a:srgbClr val="324F9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4">
            <a:alphaModFix/>
          </a:blip>
          <a:srcRect b="159" l="0" r="0" t="149"/>
          <a:stretch/>
        </p:blipFill>
        <p:spPr>
          <a:xfrm>
            <a:off x="302400" y="197037"/>
            <a:ext cx="1221599" cy="549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5">
            <a:alphaModFix/>
          </a:blip>
          <a:srcRect b="22878" l="10724" r="17895" t="12555"/>
          <a:stretch/>
        </p:blipFill>
        <p:spPr>
          <a:xfrm>
            <a:off x="8243163" y="5837314"/>
            <a:ext cx="1386747" cy="91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33954" y="5910647"/>
            <a:ext cx="1751020" cy="768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68041" y="5757422"/>
            <a:ext cx="1075132" cy="107513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-14408" y="4517408"/>
            <a:ext cx="2355000" cy="2355000"/>
          </a:xfrm>
          <a:prstGeom prst="rtTriangle">
            <a:avLst/>
          </a:prstGeom>
          <a:solidFill>
            <a:srgbClr val="3338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 rot="-5400000">
            <a:off x="-14408" y="3796950"/>
            <a:ext cx="2355000" cy="2355000"/>
          </a:xfrm>
          <a:prstGeom prst="diagStripe">
            <a:avLst>
              <a:gd fmla="val 50000" name="adj"/>
            </a:avLst>
          </a:prstGeom>
          <a:solidFill>
            <a:srgbClr val="72CB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 rot="10800000">
            <a:off x="11364900" y="8"/>
            <a:ext cx="827100" cy="827100"/>
          </a:xfrm>
          <a:prstGeom prst="rtTriangle">
            <a:avLst/>
          </a:prstGeom>
          <a:solidFill>
            <a:srgbClr val="3338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 rot="5400000">
            <a:off x="11364900" y="248035"/>
            <a:ext cx="827100" cy="827100"/>
          </a:xfrm>
          <a:prstGeom prst="diagStripe">
            <a:avLst>
              <a:gd fmla="val 50000" name="adj"/>
            </a:avLst>
          </a:prstGeom>
          <a:solidFill>
            <a:srgbClr val="72CB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5526" y="136525"/>
            <a:ext cx="1589451" cy="71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pic>
        <p:nvPicPr>
          <p:cNvPr id="100" name="Google Shape;10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5526" y="136525"/>
            <a:ext cx="1589451" cy="71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pic>
        <p:nvPicPr>
          <p:cNvPr id="34" name="Google Shape;3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5526" y="136525"/>
            <a:ext cx="1589451" cy="71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pic>
        <p:nvPicPr>
          <p:cNvPr id="41" name="Google Shape;4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5526" y="136525"/>
            <a:ext cx="1589451" cy="71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pic>
        <p:nvPicPr>
          <p:cNvPr id="49" name="Google Shape;4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5526" y="136525"/>
            <a:ext cx="1589451" cy="71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pic>
        <p:nvPicPr>
          <p:cNvPr id="59" name="Google Shape;5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5526" y="136525"/>
            <a:ext cx="1589451" cy="71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5526" y="136525"/>
            <a:ext cx="1589451" cy="71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5526" y="136525"/>
            <a:ext cx="1589451" cy="71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pic>
        <p:nvPicPr>
          <p:cNvPr id="78" name="Google Shape;7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5526" y="136525"/>
            <a:ext cx="1589451" cy="71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pic>
        <p:nvPicPr>
          <p:cNvPr id="86" name="Google Shape;8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5526" y="136525"/>
            <a:ext cx="1589451" cy="71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emiBold"/>
              <a:buNone/>
              <a:defRPr i="0" sz="4400" u="none" cap="none" strike="noStrike">
                <a:solidFill>
                  <a:schemeClr val="dk1"/>
                </a:solidFill>
                <a:latin typeface="Noto Sans SemiBold"/>
                <a:ea typeface="Noto Sans SemiBold"/>
                <a:cs typeface="Noto Sans SemiBold"/>
                <a:sym typeface="Noto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•"/>
              <a:defRPr i="0" sz="28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•"/>
              <a:defRPr i="0" sz="24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•"/>
              <a:defRPr i="0" sz="20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•"/>
              <a:defRPr i="0" sz="18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•"/>
              <a:defRPr i="0" sz="18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•"/>
              <a:defRPr i="0" sz="18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•"/>
              <a:defRPr i="0" sz="18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•"/>
              <a:defRPr i="0" sz="18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•"/>
              <a:defRPr i="0" sz="18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159" l="0" r="0" t="149"/>
          <a:stretch/>
        </p:blipFill>
        <p:spPr>
          <a:xfrm>
            <a:off x="10465526" y="136525"/>
            <a:ext cx="1589452" cy="71525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MY"/>
              <a:t>Paper Title</a:t>
            </a:r>
            <a:endParaRPr/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MY"/>
              <a:t>Title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