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D4E5"/>
    <a:srgbClr val="ABD2E3"/>
    <a:srgbClr val="ACD3E4"/>
    <a:srgbClr val="AFD3E3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3"/>
        <p:guide pos="384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22.xml"/><Relationship Id="rId11" Type="http://schemas.openxmlformats.org/officeDocument/2006/relationships/tags" Target="../tags/tag121.xml"/><Relationship Id="rId10" Type="http://schemas.openxmlformats.org/officeDocument/2006/relationships/tags" Target="../tags/tag120.xml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image" Target="../media/image8.jpe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0.xml"/><Relationship Id="rId1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image" Target="../media/image2.jpeg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3.jpeg"/><Relationship Id="rId2" Type="http://schemas.openxmlformats.org/officeDocument/2006/relationships/tags" Target="../tags/tag77.xml"/><Relationship Id="rId14" Type="http://schemas.openxmlformats.org/officeDocument/2006/relationships/slideLayout" Target="../slideLayouts/slideLayout2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tags" Target="../tags/tag84.xml"/><Relationship Id="rId1" Type="http://schemas.openxmlformats.org/officeDocument/2006/relationships/tags" Target="../tags/tag7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3" Type="http://schemas.openxmlformats.org/officeDocument/2006/relationships/slideLayout" Target="../slideLayouts/slideLayout2.xml"/><Relationship Id="rId12" Type="http://schemas.openxmlformats.org/officeDocument/2006/relationships/tags" Target="../tags/tag102.xml"/><Relationship Id="rId11" Type="http://schemas.openxmlformats.org/officeDocument/2006/relationships/tags" Target="../tags/tag101.xml"/><Relationship Id="rId10" Type="http://schemas.openxmlformats.org/officeDocument/2006/relationships/tags" Target="../tags/tag100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11.xml"/><Relationship Id="rId8" Type="http://schemas.openxmlformats.org/officeDocument/2006/relationships/tags" Target="../tags/tag110.xml"/><Relationship Id="rId7" Type="http://schemas.openxmlformats.org/officeDocument/2006/relationships/tags" Target="../tags/tag109.xml"/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tags" Target="../tags/tag10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系统管理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2"/>
            </p:custDataLst>
          </p:nvPr>
        </p:nvGrpSpPr>
        <p:grpSpPr>
          <a:xfrm>
            <a:off x="0" y="3429000"/>
            <a:ext cx="9730179" cy="2538346"/>
            <a:chOff x="683084" y="2489751"/>
            <a:chExt cx="8700285" cy="2870452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8688043" cy="900287"/>
              <a:chOff x="919347" y="2489751"/>
              <a:chExt cx="8327658" cy="900287"/>
            </a:xfrm>
          </p:grpSpPr>
          <p:sp>
            <p:nvSpPr>
              <p:cNvPr id="47" name="任意多边形: 形状 46"/>
              <p:cNvSpPr/>
              <p:nvPr>
                <p:custDataLst>
                  <p:tags r:id="rId3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分配合同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4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用户管理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5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CD3E4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角色管理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6"/>
                </p:custDataLst>
              </p:nvPr>
            </p:nvSpPr>
            <p:spPr>
              <a:xfrm>
                <a:off x="7014087" y="2489751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kern="1200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功能管理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683084" y="3512811"/>
              <a:ext cx="2186771" cy="12181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管理员将起草完成的合同，精准指派会签、审批、签订等环节的参与人员，驱动合同流程推进。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286360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维护系统用户账号，支持新增、编辑、删除用户，配置基础登录与操作权限，保障人员准入规范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5044124" y="3512811"/>
              <a:ext cx="2186771" cy="15299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预设 管理员、操作员、用户三个角色，通过角色聚合权限，简化权限分配逻辑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0"/>
              </p:custDataLst>
            </p:nvPr>
          </p:nvSpPr>
          <p:spPr>
            <a:xfrm>
              <a:off x="7224645" y="3512811"/>
              <a:ext cx="2158724" cy="18473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梳理系统功能项（合同起草、会签、查询等 ），为权限配置提供 “最小颗粒”，灵活适配业务需求。</a:t>
              </a:r>
              <a:endParaRPr lang="zh-CN" altLang="en-US" sz="20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>
            <a:off x="9488338" y="3428999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BD2E3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权限配置</a:t>
            </a:r>
            <a:endParaRPr lang="zh-CN" altLang="en-US" sz="3200" b="1" kern="1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9636199" y="4333694"/>
            <a:ext cx="2414262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b="0" i="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基于角色 ，关联功能与数据权限，实现 “一人一权限，一岗一职责”，避免越权操作风险。</a:t>
            </a:r>
            <a:endParaRPr lang="zh-CN" altLang="en-US" sz="1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第三部分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147" y="105662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小组分工与贡献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3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22" name="图片 21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23" name="矩形 22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0" name="矩形 19"/>
          <p:cNvSpPr/>
          <p:nvPr/>
        </p:nvSpPr>
        <p:spPr>
          <a:xfrm>
            <a:off x="9936291" y="0"/>
            <a:ext cx="2255709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具体分工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6537960" y="181356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>
            <p:custDataLst>
              <p:tags r:id="rId4"/>
            </p:custDataLst>
          </p:nvPr>
        </p:nvGrpSpPr>
        <p:grpSpPr>
          <a:xfrm>
            <a:off x="6744335" y="2092960"/>
            <a:ext cx="4752340" cy="3084830"/>
            <a:chOff x="6640790" y="2081104"/>
            <a:chExt cx="4752383" cy="3085032"/>
          </a:xfrm>
        </p:grpSpPr>
        <p:sp>
          <p:nvSpPr>
            <p:cNvPr id="11" name="文本框 10"/>
            <p:cNvSpPr txBox="1"/>
            <p:nvPr>
              <p:custDataLst>
                <p:tags r:id="rId5"/>
              </p:custDataLst>
            </p:nvPr>
          </p:nvSpPr>
          <p:spPr>
            <a:xfrm>
              <a:off x="6641425" y="2794891"/>
              <a:ext cx="4751748" cy="237124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李瑞泽：项目启动报告、项目关闭报告</a:t>
              </a:r>
              <a:endPara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王炳澈：项目需求分析报告</a:t>
              </a:r>
              <a:endPara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张旭旸：项目设计报告</a:t>
              </a:r>
              <a:endPara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刘倩：项目测试报告</a:t>
              </a:r>
              <a:endPara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marL="342900" indent="-342900">
                <a:lnSpc>
                  <a:spcPct val="120000"/>
                </a:lnSpc>
                <a:buAutoNum type="arabicPeriod"/>
              </a:pPr>
              <a:r>
                <a:rPr lang="zh-CN" altLang="en-US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蒋运霞：系统使用手册、</a:t>
              </a:r>
              <a:r>
                <a:rPr lang="en-US" altLang="zh-CN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  <a:endParaRPr lang="en-US" altLang="zh-CN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6"/>
              </p:custDataLst>
            </p:nvPr>
          </p:nvSpPr>
          <p:spPr>
            <a:xfrm>
              <a:off x="6640790" y="2081104"/>
              <a:ext cx="1870727" cy="5220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文档及</a:t>
              </a:r>
              <a:r>
                <a:rPr lang="en-US" altLang="zh-CN" sz="2800" b="1" spc="100" dirty="0">
                  <a:latin typeface="黑体" panose="02010609060101010101" pitchFamily="49" charset="-122"/>
                  <a:ea typeface="黑体" panose="02010609060101010101" pitchFamily="49" charset="-122"/>
                </a:rPr>
                <a:t>ppt</a:t>
              </a:r>
              <a:endParaRPr lang="en-US" altLang="zh-CN" sz="2800" b="1" spc="1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799769" y="1455420"/>
            <a:ext cx="4958715" cy="3947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931084" y="2614930"/>
            <a:ext cx="4751705" cy="237109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李瑞泽：合同管理</a:t>
            </a:r>
            <a:endParaRPr lang="zh-CN" altLang="en-US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王炳澈：合同管理</a:t>
            </a:r>
            <a:endParaRPr lang="zh-CN" altLang="en-US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张旭旸：系统管理</a:t>
            </a:r>
            <a:endParaRPr lang="zh-CN" altLang="en-US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刘倩：数据管理、注册登录</a:t>
            </a:r>
            <a:endParaRPr lang="zh-CN" altLang="en-US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buAutoNum type="arabicPeriod"/>
            </a:pPr>
            <a:r>
              <a:rPr lang="zh-CN" altLang="en-US" spc="100" dirty="0">
                <a:latin typeface="黑体" panose="02010609060101010101" pitchFamily="49" charset="-122"/>
                <a:ea typeface="黑体" panose="02010609060101010101" pitchFamily="49" charset="-122"/>
              </a:rPr>
              <a:t>蒋运霞：合同查询和统计</a:t>
            </a:r>
            <a:endParaRPr lang="en-US" altLang="zh-CN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920519" y="2092960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spc="100" dirty="0">
                <a:latin typeface="黑体" panose="02010609060101010101" pitchFamily="49" charset="-122"/>
                <a:ea typeface="黑体" panose="02010609060101010101" pitchFamily="49" charset="-122"/>
              </a:rPr>
              <a:t>功能分工</a:t>
            </a:r>
            <a:endParaRPr lang="en-US" altLang="zh-CN" sz="2800" b="1" spc="1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95325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成员贡献度</a:t>
            </a:r>
            <a:endParaRPr lang="zh-CN" altLang="en-US" sz="32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9139" y="4610918"/>
            <a:ext cx="12172861" cy="2247082"/>
          </a:xfrm>
          <a:prstGeom prst="rect">
            <a:avLst/>
          </a:prstGeom>
          <a:solidFill>
            <a:srgbClr val="AFD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695325" y="1828800"/>
            <a:ext cx="3962378" cy="4390769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2"/>
            </p:custDataLst>
          </p:nvPr>
        </p:nvSpPr>
        <p:spPr>
          <a:xfrm>
            <a:off x="5985510" y="2007870"/>
            <a:ext cx="4658995" cy="2790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李瑞泽％</a:t>
            </a:r>
            <a:endParaRPr lang="en-US" altLang="zh-CN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刘倩％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蒋运霞％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王炳澈％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3200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张旭旸％</a:t>
            </a:r>
            <a:endParaRPr lang="zh-CN" altLang="en-US" sz="3200" spc="1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66" t="15122" r="-317" b="504"/>
          <a:stretch>
            <a:fillRect/>
          </a:stretch>
        </p:blipFill>
        <p:spPr>
          <a:xfrm flipH="1">
            <a:off x="721164" y="0"/>
            <a:ext cx="11470833" cy="6875145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629724" y="1432759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恳请各位老师批评指正</a:t>
            </a:r>
            <a:endParaRPr lang="zh-CN" altLang="en-US" sz="6600" spc="1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590812" y="1437504"/>
            <a:ext cx="966522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恳请各位老师批评指正</a:t>
            </a:r>
            <a:endParaRPr lang="zh-CN" altLang="en-US" sz="66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21164" y="3059668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建筑的摆设布局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94" t="15122" r="25" b="504"/>
          <a:stretch>
            <a:fillRect/>
          </a:stretch>
        </p:blipFill>
        <p:spPr>
          <a:xfrm>
            <a:off x="-1" y="0"/>
            <a:ext cx="9506665" cy="6875145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3823168" y="0"/>
            <a:ext cx="6446520" cy="6875145"/>
          </a:xfrm>
          <a:prstGeom prst="rect">
            <a:avLst/>
          </a:prstGeom>
          <a:gradFill>
            <a:gsLst>
              <a:gs pos="0">
                <a:srgbClr val="A6CCDF">
                  <a:alpha val="0"/>
                </a:srgbClr>
              </a:gs>
              <a:gs pos="100000">
                <a:srgbClr val="A6CCD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099310" y="2416459"/>
            <a:ext cx="9946510" cy="1106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zh-CN" altLang="en-US" sz="66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合同管理系统最终答辩</a:t>
            </a:r>
            <a:endParaRPr lang="zh-CN" altLang="en-US" sz="66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913121" y="3718786"/>
            <a:ext cx="54152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5299205" y="3718786"/>
            <a:ext cx="6171630" cy="368300"/>
            <a:chOff x="5299205" y="3764666"/>
            <a:chExt cx="6171630" cy="368300"/>
          </a:xfrm>
        </p:grpSpPr>
        <p:sp>
          <p:nvSpPr>
            <p:cNvPr id="24" name="文本框 23"/>
            <p:cNvSpPr txBox="1"/>
            <p:nvPr/>
          </p:nvSpPr>
          <p:spPr>
            <a:xfrm>
              <a:off x="5299205" y="3764666"/>
              <a:ext cx="5862320" cy="368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dirty="0">
                  <a:solidFill>
                    <a:srgbClr val="A8CEE1"/>
                  </a:solidFill>
                </a:rPr>
                <a:t>  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答辩人：李瑞泽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王炳澈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刘倩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蒋运霞</a:t>
              </a:r>
              <a:r>
                <a:rPr lang="en-US" altLang="zh-CN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zh-CN" altLang="en-US" dirty="0">
                  <a:solidFill>
                    <a:srgbClr val="A8CEE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张旭旸</a:t>
              </a:r>
              <a:endParaRPr lang="zh-CN" altLang="en-US" dirty="0">
                <a:solidFill>
                  <a:srgbClr val="A8CEE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160955" y="3764666"/>
              <a:ext cx="3098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endParaRPr lang="zh-CN" altLang="en-US">
                <a:solidFill>
                  <a:srgbClr val="A8CEE1"/>
                </a:solidFill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/>
          <p:cNvGrpSpPr/>
          <p:nvPr/>
        </p:nvGrpSpPr>
        <p:grpSpPr>
          <a:xfrm>
            <a:off x="5052" y="-8572"/>
            <a:ext cx="12181896" cy="6875145"/>
            <a:chOff x="13642296" y="-1196889"/>
            <a:chExt cx="12181896" cy="6875145"/>
          </a:xfrm>
        </p:grpSpPr>
        <p:pic>
          <p:nvPicPr>
            <p:cNvPr id="63" name="图片 62" descr="建筑的摆设布局&#10;&#10;描述已自动生成"/>
            <p:cNvPicPr>
              <a:picLocks noChangeAspect="1"/>
            </p:cNvPicPr>
            <p:nvPr/>
          </p:nvPicPr>
          <p:blipFill rotWithShape="1">
            <a:blip r:embed="rId1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" t="15122" r="25" b="504"/>
            <a:stretch>
              <a:fillRect/>
            </a:stretch>
          </p:blipFill>
          <p:spPr>
            <a:xfrm>
              <a:off x="13642296" y="-1196889"/>
              <a:ext cx="12181896" cy="6875145"/>
            </a:xfrm>
            <a:prstGeom prst="rect">
              <a:avLst/>
            </a:prstGeom>
          </p:spPr>
        </p:pic>
        <p:sp>
          <p:nvSpPr>
            <p:cNvPr id="64" name="矩形 63"/>
            <p:cNvSpPr/>
            <p:nvPr/>
          </p:nvSpPr>
          <p:spPr>
            <a:xfrm>
              <a:off x="13657536" y="-1196889"/>
              <a:ext cx="12151416" cy="6875145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4" name="矩形 23"/>
          <p:cNvSpPr/>
          <p:nvPr/>
        </p:nvSpPr>
        <p:spPr>
          <a:xfrm>
            <a:off x="0" y="3469758"/>
            <a:ext cx="9472246" cy="3388241"/>
          </a:xfrm>
          <a:prstGeom prst="rect">
            <a:avLst/>
          </a:prstGeom>
          <a:blipFill dpi="0" rotWithShape="1">
            <a:blip r:embed="rId2"/>
            <a:srcRect/>
            <a:tile tx="0" ty="1384300" sx="100000" sy="100000" flip="none" algn="b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>
            <p:custDataLst>
              <p:tags r:id="rId3"/>
            </p:custDataLst>
          </p:nvPr>
        </p:nvSpPr>
        <p:spPr>
          <a:xfrm>
            <a:off x="2405173" y="85179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项目简介与背景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文本框 38"/>
          <p:cNvSpPr txBox="1"/>
          <p:nvPr>
            <p:custDataLst>
              <p:tags r:id="rId4"/>
            </p:custDataLst>
          </p:nvPr>
        </p:nvSpPr>
        <p:spPr>
          <a:xfrm>
            <a:off x="2405173" y="1944744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小组分工与贡献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文本框 35"/>
          <p:cNvSpPr txBox="1"/>
          <p:nvPr>
            <p:custDataLst>
              <p:tags r:id="rId5"/>
            </p:custDataLst>
          </p:nvPr>
        </p:nvSpPr>
        <p:spPr>
          <a:xfrm>
            <a:off x="7915020" y="847981"/>
            <a:ext cx="26116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项目核心功能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10260430" y="3763495"/>
            <a:ext cx="1112906" cy="2800767"/>
            <a:chOff x="10260430" y="3763495"/>
            <a:chExt cx="1112906" cy="2800767"/>
          </a:xfrm>
        </p:grpSpPr>
        <p:sp>
          <p:nvSpPr>
            <p:cNvPr id="26" name="文本框 25"/>
            <p:cNvSpPr txBox="1"/>
            <p:nvPr/>
          </p:nvSpPr>
          <p:spPr>
            <a:xfrm>
              <a:off x="1029091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目录</a:t>
              </a:r>
              <a:endParaRPr lang="zh-CN" altLang="en-US" sz="88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10260430" y="3763495"/>
              <a:ext cx="1082426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88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目录</a:t>
              </a:r>
              <a:endParaRPr lang="zh-CN" altLang="en-US" sz="88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52" name="组合 51"/>
          <p:cNvGrpSpPr/>
          <p:nvPr>
            <p:custDataLst>
              <p:tags r:id="rId6"/>
            </p:custDataLst>
          </p:nvPr>
        </p:nvGrpSpPr>
        <p:grpSpPr>
          <a:xfrm>
            <a:off x="1491818" y="801777"/>
            <a:ext cx="865265" cy="777061"/>
            <a:chOff x="1491818" y="801777"/>
            <a:chExt cx="865265" cy="777061"/>
          </a:xfrm>
        </p:grpSpPr>
        <p:sp>
          <p:nvSpPr>
            <p:cNvPr id="41" name="文本框 40"/>
            <p:cNvSpPr txBox="1"/>
            <p:nvPr>
              <p:custDataLst>
                <p:tags r:id="rId7"/>
              </p:custDataLst>
            </p:nvPr>
          </p:nvSpPr>
          <p:spPr>
            <a:xfrm>
              <a:off x="1508774" y="80177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ln>
                    <a:solidFill>
                      <a:schemeClr val="tx1"/>
                    </a:solidFill>
                  </a:ln>
                  <a:noFill/>
                  <a:latin typeface="+mj-ea"/>
                  <a:ea typeface="+mj-ea"/>
                </a:rPr>
                <a:t>01</a:t>
              </a:r>
              <a:endParaRPr lang="zh-CN" altLang="en-US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51" name="文本框 50"/>
            <p:cNvSpPr txBox="1"/>
            <p:nvPr>
              <p:custDataLst>
                <p:tags r:id="rId8"/>
              </p:custDataLst>
            </p:nvPr>
          </p:nvSpPr>
          <p:spPr>
            <a:xfrm>
              <a:off x="1491818" y="809397"/>
              <a:ext cx="84830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spc="10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01</a:t>
              </a:r>
              <a:endParaRPr lang="zh-CN" altLang="en-US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4" name="文本框 53"/>
          <p:cNvSpPr txBox="1"/>
          <p:nvPr>
            <p:custDataLst>
              <p:tags r:id="rId9"/>
            </p:custDataLst>
          </p:nvPr>
        </p:nvSpPr>
        <p:spPr>
          <a:xfrm>
            <a:off x="1508774" y="188017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03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55" name="文本框 54"/>
          <p:cNvSpPr txBox="1"/>
          <p:nvPr>
            <p:custDataLst>
              <p:tags r:id="rId10"/>
            </p:custDataLst>
          </p:nvPr>
        </p:nvSpPr>
        <p:spPr>
          <a:xfrm>
            <a:off x="1491818" y="1887796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文本框 60"/>
          <p:cNvSpPr txBox="1"/>
          <p:nvPr>
            <p:custDataLst>
              <p:tags r:id="rId11"/>
            </p:custDataLst>
          </p:nvPr>
        </p:nvSpPr>
        <p:spPr>
          <a:xfrm>
            <a:off x="7027098" y="79415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ln>
                  <a:solidFill>
                    <a:schemeClr val="tx1"/>
                  </a:solidFill>
                </a:ln>
                <a:noFill/>
                <a:latin typeface="+mj-ea"/>
                <a:ea typeface="+mj-ea"/>
              </a:rPr>
              <a:t>02</a:t>
            </a:r>
            <a:endParaRPr lang="zh-CN" altLang="en-US" sz="4400" spc="100">
              <a:ln>
                <a:solidFill>
                  <a:schemeClr val="tx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62" name="文本框 61"/>
          <p:cNvSpPr txBox="1"/>
          <p:nvPr>
            <p:custDataLst>
              <p:tags r:id="rId12"/>
            </p:custDataLst>
          </p:nvPr>
        </p:nvSpPr>
        <p:spPr>
          <a:xfrm>
            <a:off x="7010142" y="801777"/>
            <a:ext cx="84830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spc="100"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4400" spc="100">
              <a:solidFill>
                <a:schemeClr val="bg2">
                  <a:lumMod val="2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54642" y="2071663"/>
            <a:ext cx="4709436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>
                <a:solidFill>
                  <a:schemeClr val="bg1"/>
                </a:solidFill>
                <a:latin typeface="+mj-ea"/>
                <a:ea typeface="+mj-ea"/>
              </a:rPr>
              <a:t>第一部分</a:t>
            </a:r>
            <a:endParaRPr lang="zh-CN" altLang="en-US" sz="280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14637" y="848977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项目简介与背景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 B" panose="00020600040101010101" pitchFamily="18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8332874" y="789885"/>
            <a:ext cx="3859126" cy="7783067"/>
            <a:chOff x="8332874" y="789885"/>
            <a:chExt cx="3859126" cy="7783067"/>
          </a:xfrm>
        </p:grpSpPr>
        <p:sp>
          <p:nvSpPr>
            <p:cNvPr id="5" name="文本框 4"/>
            <p:cNvSpPr txBox="1"/>
            <p:nvPr/>
          </p:nvSpPr>
          <p:spPr>
            <a:xfrm>
              <a:off x="8419814" y="789885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>
                  <a:ln>
                    <a:solidFill>
                      <a:schemeClr val="bg1"/>
                    </a:solidFill>
                  </a:ln>
                  <a:noFill/>
                  <a:latin typeface="+mj-ea"/>
                  <a:ea typeface="+mj-ea"/>
                </a:rPr>
                <a:t>1</a:t>
              </a:r>
              <a:endParaRPr lang="zh-CN" altLang="en-US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8332874" y="847760"/>
              <a:ext cx="3772186" cy="77251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9600" dirty="0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zh-CN" altLang="en-US" sz="496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638431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项目简介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"/>
            </p:custDataLst>
          </p:nvPr>
        </p:nvGrpSpPr>
        <p:grpSpPr>
          <a:xfrm>
            <a:off x="695325" y="1480444"/>
            <a:ext cx="11154553" cy="2367295"/>
            <a:chOff x="695325" y="2064028"/>
            <a:chExt cx="11154553" cy="2367295"/>
          </a:xfrm>
        </p:grpSpPr>
        <p:sp>
          <p:nvSpPr>
            <p:cNvPr id="17" name="矩形 16"/>
            <p:cNvSpPr/>
            <p:nvPr>
              <p:custDataLst>
                <p:tags r:id="rId2"/>
              </p:custDataLst>
            </p:nvPr>
          </p:nvSpPr>
          <p:spPr>
            <a:xfrm>
              <a:off x="695325" y="2064028"/>
              <a:ext cx="5847915" cy="2367295"/>
            </a:xfrm>
            <a:prstGeom prst="rect">
              <a:avLst/>
            </a:prstGeom>
            <a:blipFill dpi="0" rotWithShape="1">
              <a:blip r:embed="rId3"/>
              <a:srcRect/>
              <a:tile tx="0" ty="0" sx="100000" sy="100000" flip="none" algn="ctr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5648761" y="2357803"/>
              <a:ext cx="6201117" cy="2022145"/>
              <a:chOff x="5648761" y="2545079"/>
              <a:chExt cx="6201117" cy="2022145"/>
            </a:xfrm>
          </p:grpSpPr>
          <p:sp>
            <p:nvSpPr>
              <p:cNvPr id="10" name="矩形 9"/>
              <p:cNvSpPr/>
              <p:nvPr>
                <p:custDataLst>
                  <p:tags r:id="rId4"/>
                </p:custDataLst>
              </p:nvPr>
            </p:nvSpPr>
            <p:spPr>
              <a:xfrm>
                <a:off x="6543240" y="2545079"/>
                <a:ext cx="4973956" cy="17797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矩形 8"/>
              <p:cNvSpPr/>
              <p:nvPr>
                <p:custDataLst>
                  <p:tags r:id="rId5"/>
                </p:custDataLst>
              </p:nvPr>
            </p:nvSpPr>
            <p:spPr>
              <a:xfrm>
                <a:off x="5648761" y="2545079"/>
                <a:ext cx="950159" cy="17797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600">
                    <a:solidFill>
                      <a:schemeClr val="bg2">
                        <a:lumMod val="25000"/>
                      </a:schemeClr>
                    </a:solidFill>
                  </a:rPr>
                  <a:t>01</a:t>
                </a:r>
                <a:endParaRPr lang="zh-CN" altLang="en-US" sz="360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6563760" y="2603954"/>
                <a:ext cx="5286118" cy="1963270"/>
                <a:chOff x="6563760" y="2482621"/>
                <a:chExt cx="5286118" cy="1963270"/>
              </a:xfrm>
            </p:grpSpPr>
            <p:sp>
              <p:nvSpPr>
                <p:cNvPr id="12" name="文本框 11"/>
                <p:cNvSpPr txBox="1"/>
                <p:nvPr>
                  <p:custDataLst>
                    <p:tags r:id="rId6"/>
                  </p:custDataLst>
                </p:nvPr>
              </p:nvSpPr>
              <p:spPr>
                <a:xfrm>
                  <a:off x="6563760" y="2895980"/>
                  <a:ext cx="5286118" cy="15499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本系统是一个基于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Web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的合同管理系统，采用 </a:t>
                  </a:r>
                  <a:r>
                    <a:rPr lang="en-US" altLang="zh-CN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B/S </a:t>
                  </a:r>
                  <a:r>
                    <a:rPr lang="zh-CN" altLang="en-US" sz="1600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架构，主要用于合同的全流程管理，包括起草、定稿、会签、审批、查询、统计等，同时具备用户管理、角色管理和权限管理等功能</a:t>
                  </a:r>
                  <a:r>
                    <a:rPr lang="zh-CN" altLang="en-US" sz="1600" dirty="0"/>
                    <a:t>。</a:t>
                  </a:r>
                  <a:endParaRPr lang="zh-CN" altLang="en-US" sz="1600" dirty="0"/>
                </a:p>
                <a:p>
                  <a:pPr>
                    <a:lnSpc>
                      <a:spcPct val="120000"/>
                    </a:lnSpc>
                  </a:pPr>
                  <a:endParaRPr lang="zh-CN" altLang="en-US" sz="1600" spc="100" dirty="0">
                    <a:solidFill>
                      <a:schemeClr val="bg2">
                        <a:lumMod val="25000"/>
                      </a:schemeClr>
                    </a:solidFill>
                    <a:latin typeface="+mn-ea"/>
                  </a:endParaRPr>
                </a:p>
              </p:txBody>
            </p:sp>
            <p:sp>
              <p:nvSpPr>
                <p:cNvPr id="13" name="文本框 12"/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6572743" y="2482621"/>
                  <a:ext cx="141577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400" b="1" dirty="0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系统概述</a:t>
                  </a:r>
                  <a:endPara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  <a:p>
                  <a:endParaRPr lang="zh-CN" altLang="en-US" sz="2400" b="1" spc="100" dirty="0">
                    <a:solidFill>
                      <a:schemeClr val="bg2">
                        <a:lumMod val="25000"/>
                      </a:schemeClr>
                    </a:solidFill>
                    <a:latin typeface="+mj-ea"/>
                    <a:ea typeface="+mj-ea"/>
                  </a:endParaRPr>
                </a:p>
              </p:txBody>
            </p:sp>
          </p:grpSp>
        </p:grpSp>
      </p:grp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 flipH="1">
            <a:off x="5669281" y="4093520"/>
            <a:ext cx="5847915" cy="2367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11"/>
            </p:custDataLst>
          </p:nvPr>
        </p:nvGrpSpPr>
        <p:grpSpPr>
          <a:xfrm flipH="1">
            <a:off x="840669" y="4387085"/>
            <a:ext cx="4772639" cy="1710816"/>
            <a:chOff x="6628423" y="2718176"/>
            <a:chExt cx="4772639" cy="1710816"/>
          </a:xfrm>
        </p:grpSpPr>
        <p:sp>
          <p:nvSpPr>
            <p:cNvPr id="25" name="文本框 24"/>
            <p:cNvSpPr txBox="1"/>
            <p:nvPr>
              <p:custDataLst>
                <p:tags r:id="rId12"/>
              </p:custDataLst>
            </p:nvPr>
          </p:nvSpPr>
          <p:spPr>
            <a:xfrm>
              <a:off x="6628423" y="3178521"/>
              <a:ext cx="4772639" cy="12504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本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项目采用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B/S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架构，包含前端和后端部分。前端使用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Vue.js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框架，结合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Naive UI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组件库构建用户界面；后端使用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Express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框架，以 </a:t>
              </a:r>
              <a:r>
                <a:rPr lang="en-US" altLang="zh-CN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MySQL </a:t>
              </a:r>
              <a:r>
                <a:rPr lang="zh-CN" altLang="en-US" sz="1600" b="0" i="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作为数据库</a:t>
              </a:r>
              <a:r>
                <a:rPr lang="zh-CN" altLang="en-US" sz="1600" b="0" i="0" dirty="0">
                  <a:effectLst/>
                  <a:latin typeface="Inter"/>
                </a:rPr>
                <a:t>。</a:t>
              </a:r>
              <a:endParaRPr lang="zh-CN" altLang="en-US" sz="1600" spc="100" dirty="0">
                <a:solidFill>
                  <a:schemeClr val="bg2">
                    <a:lumMod val="25000"/>
                  </a:schemeClr>
                </a:solidFill>
                <a:latin typeface="+mn-ea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13"/>
              </p:custDataLst>
            </p:nvPr>
          </p:nvSpPr>
          <p:spPr>
            <a:xfrm>
              <a:off x="9738937" y="2718176"/>
              <a:ext cx="14734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项目特色</a:t>
              </a:r>
              <a:endParaRPr lang="zh-CN" altLang="en-US" sz="2400" b="1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建筑的摆设布局&#10;&#10;描述已自动生成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" t="15122" r="25" b="504"/>
          <a:stretch>
            <a:fillRect/>
          </a:stretch>
        </p:blipFill>
        <p:spPr>
          <a:xfrm>
            <a:off x="5052" y="-8572"/>
            <a:ext cx="12181896" cy="68751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54642" y="78988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第二部分</a:t>
            </a:r>
            <a:endParaRPr lang="zh-CN" altLang="en-US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54642" y="1127742"/>
            <a:ext cx="5104877" cy="11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5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阿里巴巴普惠体 B" panose="00020600040101010101" pitchFamily="18" charset="-122"/>
              </a:rPr>
              <a:t>项目核心功能</a:t>
            </a:r>
            <a:endParaRPr lang="zh-CN" altLang="en-US" sz="5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阿里巴巴普惠体 B" panose="00020600040101010101" pitchFamily="18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419814" y="789885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>
                <a:ln>
                  <a:solidFill>
                    <a:schemeClr val="bg1"/>
                  </a:solidFill>
                </a:ln>
                <a:noFill/>
                <a:latin typeface="+mj-ea"/>
                <a:ea typeface="+mj-ea"/>
              </a:rPr>
              <a:t>2</a:t>
            </a:r>
            <a:endParaRPr lang="zh-CN" altLang="en-US" sz="49600">
              <a:ln>
                <a:solidFill>
                  <a:schemeClr val="bg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2874" y="847760"/>
            <a:ext cx="3772186" cy="77251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9600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lang="zh-CN" altLang="en-US" sz="49600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376710"/>
            <a:ext cx="12192000" cy="1906951"/>
          </a:xfrm>
          <a:prstGeom prst="rect">
            <a:avLst/>
          </a:prstGeom>
          <a:blipFill dpi="0" rotWithShape="1">
            <a:blip r:embed="rId1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10181" y="638175"/>
            <a:ext cx="2795594" cy="5847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+mj-ea"/>
                <a:ea typeface="+mj-ea"/>
              </a:rPr>
              <a:t>合同管理系统</a:t>
            </a:r>
            <a:endParaRPr lang="zh-CN" altLang="en-US" sz="32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09159" y="2599442"/>
            <a:ext cx="10922441" cy="926211"/>
            <a:chOff x="919346" y="1941784"/>
            <a:chExt cx="8423915" cy="926238"/>
          </a:xfrm>
        </p:grpSpPr>
        <p:sp>
          <p:nvSpPr>
            <p:cNvPr id="47" name="任意多边形: 形状 46"/>
            <p:cNvSpPr/>
            <p:nvPr>
              <p:custDataLst>
                <p:tags r:id="rId2"/>
              </p:custDataLst>
            </p:nvPr>
          </p:nvSpPr>
          <p:spPr>
            <a:xfrm>
              <a:off x="919346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D3E4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合同处理</a:t>
              </a:r>
              <a:endPara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8" name="任意多边形: 形状 47"/>
            <p:cNvSpPr/>
            <p:nvPr>
              <p:custDataLst>
                <p:tags r:id="rId3"/>
              </p:custDataLst>
            </p:nvPr>
          </p:nvSpPr>
          <p:spPr>
            <a:xfrm>
              <a:off x="2953004" y="1941784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信息查询</a:t>
              </a:r>
              <a:endPara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49" name="任意多边形: 形状 48"/>
            <p:cNvSpPr/>
            <p:nvPr>
              <p:custDataLst>
                <p:tags r:id="rId4"/>
              </p:custDataLst>
            </p:nvPr>
          </p:nvSpPr>
          <p:spPr>
            <a:xfrm>
              <a:off x="4974645" y="1954759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BD2E3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基础数据管理</a:t>
              </a:r>
              <a:endPara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50" name="任意多边形: 形状 49"/>
            <p:cNvSpPr/>
            <p:nvPr>
              <p:custDataLst>
                <p:tags r:id="rId5"/>
              </p:custDataLst>
            </p:nvPr>
          </p:nvSpPr>
          <p:spPr>
            <a:xfrm>
              <a:off x="7092543" y="1967735"/>
              <a:ext cx="2250718" cy="900287"/>
            </a:xfrm>
            <a:custGeom>
              <a:avLst/>
              <a:gdLst>
                <a:gd name="connsiteX0" fmla="*/ 0 w 2250718"/>
                <a:gd name="connsiteY0" fmla="*/ 0 h 900287"/>
                <a:gd name="connsiteX1" fmla="*/ 1800575 w 2250718"/>
                <a:gd name="connsiteY1" fmla="*/ 0 h 900287"/>
                <a:gd name="connsiteX2" fmla="*/ 2250718 w 2250718"/>
                <a:gd name="connsiteY2" fmla="*/ 450144 h 900287"/>
                <a:gd name="connsiteX3" fmla="*/ 1800575 w 2250718"/>
                <a:gd name="connsiteY3" fmla="*/ 900287 h 900287"/>
                <a:gd name="connsiteX4" fmla="*/ 0 w 2250718"/>
                <a:gd name="connsiteY4" fmla="*/ 900287 h 900287"/>
                <a:gd name="connsiteX5" fmla="*/ 450144 w 2250718"/>
                <a:gd name="connsiteY5" fmla="*/ 450144 h 900287"/>
                <a:gd name="connsiteX6" fmla="*/ 0 w 2250718"/>
                <a:gd name="connsiteY6" fmla="*/ 0 h 900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50718" h="900287">
                  <a:moveTo>
                    <a:pt x="0" y="0"/>
                  </a:moveTo>
                  <a:lnTo>
                    <a:pt x="1800575" y="0"/>
                  </a:lnTo>
                  <a:lnTo>
                    <a:pt x="2250718" y="450144"/>
                  </a:lnTo>
                  <a:lnTo>
                    <a:pt x="1800575" y="900287"/>
                  </a:lnTo>
                  <a:lnTo>
                    <a:pt x="0" y="900287"/>
                  </a:lnTo>
                  <a:lnTo>
                    <a:pt x="450144" y="450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DD4E5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22153" tIns="24003" rIns="474146" bIns="24003" numCol="1" spcCol="1270" anchor="ctr" anchorCtr="0">
              <a:noAutofit/>
            </a:bodyPr>
            <a:lstStyle/>
            <a:p>
              <a:pPr marL="0" lvl="0" indent="0"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800" b="1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系统管理</a:t>
              </a:r>
              <a:endParaRPr lang="zh-CN" altLang="en-US" sz="28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713841"/>
            <a:ext cx="12192000" cy="305267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矩形 52"/>
          <p:cNvSpPr/>
          <p:nvPr/>
        </p:nvSpPr>
        <p:spPr>
          <a:xfrm>
            <a:off x="0" y="1703734"/>
            <a:ext cx="12192000" cy="1906951"/>
          </a:xfrm>
          <a:prstGeom prst="rect">
            <a:avLst/>
          </a:prstGeom>
          <a:blipFill dpi="0" rotWithShape="1">
            <a:blip r:embed="rId1"/>
            <a:srcRect/>
            <a:tile tx="0" ty="165100" sx="100000" sy="100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790194" y="638431"/>
            <a:ext cx="2611612" cy="58356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合同处理</a:t>
            </a:r>
            <a:endParaRPr lang="zh-CN" altLang="en-US" sz="3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2" name="组合 51"/>
          <p:cNvGrpSpPr/>
          <p:nvPr>
            <p:custDataLst>
              <p:tags r:id="rId2"/>
            </p:custDataLst>
          </p:nvPr>
        </p:nvGrpSpPr>
        <p:grpSpPr>
          <a:xfrm>
            <a:off x="0" y="3429000"/>
            <a:ext cx="9730179" cy="2502695"/>
            <a:chOff x="683084" y="2489751"/>
            <a:chExt cx="8700285" cy="2830137"/>
          </a:xfrm>
        </p:grpSpPr>
        <p:grpSp>
          <p:nvGrpSpPr>
            <p:cNvPr id="46" name="组合 45"/>
            <p:cNvGrpSpPr/>
            <p:nvPr/>
          </p:nvGrpSpPr>
          <p:grpSpPr>
            <a:xfrm>
              <a:off x="695325" y="2489751"/>
              <a:ext cx="8688043" cy="900287"/>
              <a:chOff x="919347" y="2489751"/>
              <a:chExt cx="8327658" cy="900287"/>
            </a:xfrm>
          </p:grpSpPr>
          <p:sp>
            <p:nvSpPr>
              <p:cNvPr id="47" name="任意多边形: 形状 46"/>
              <p:cNvSpPr/>
              <p:nvPr>
                <p:custDataLst>
                  <p:tags r:id="rId3"/>
                </p:custDataLst>
              </p:nvPr>
            </p:nvSpPr>
            <p:spPr>
              <a:xfrm>
                <a:off x="919347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+mj-ea"/>
                    <a:ea typeface="+mj-ea"/>
                  </a:rPr>
                  <a:t>起草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+mj-ea"/>
                  <a:ea typeface="+mj-ea"/>
                  <a:cs typeface="+mn-cs"/>
                </a:endParaRPr>
              </a:p>
            </p:txBody>
          </p:sp>
          <p:sp>
            <p:nvSpPr>
              <p:cNvPr id="48" name="任意多边形: 形状 47"/>
              <p:cNvSpPr/>
              <p:nvPr>
                <p:custDataLst>
                  <p:tags r:id="rId4"/>
                </p:custDataLst>
              </p:nvPr>
            </p:nvSpPr>
            <p:spPr>
              <a:xfrm>
                <a:off x="2944994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会签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49" name="任意多边形: 形状 48"/>
              <p:cNvSpPr/>
              <p:nvPr>
                <p:custDataLst>
                  <p:tags r:id="rId5"/>
                </p:custDataLst>
              </p:nvPr>
            </p:nvSpPr>
            <p:spPr>
              <a:xfrm>
                <a:off x="4970640" y="2489751"/>
                <a:ext cx="22507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BD2E3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32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定稿</a:t>
                </a:r>
                <a:endParaRPr lang="zh-CN" altLang="en-US" sz="32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50" name="任意多边形: 形状 49"/>
              <p:cNvSpPr/>
              <p:nvPr>
                <p:custDataLst>
                  <p:tags r:id="rId6"/>
                </p:custDataLst>
              </p:nvPr>
            </p:nvSpPr>
            <p:spPr>
              <a:xfrm>
                <a:off x="7014087" y="2489751"/>
                <a:ext cx="2232918" cy="900287"/>
              </a:xfrm>
              <a:custGeom>
                <a:avLst/>
                <a:gdLst>
                  <a:gd name="connsiteX0" fmla="*/ 0 w 2250718"/>
                  <a:gd name="connsiteY0" fmla="*/ 0 h 900287"/>
                  <a:gd name="connsiteX1" fmla="*/ 1800575 w 2250718"/>
                  <a:gd name="connsiteY1" fmla="*/ 0 h 900287"/>
                  <a:gd name="connsiteX2" fmla="*/ 2250718 w 2250718"/>
                  <a:gd name="connsiteY2" fmla="*/ 450144 h 900287"/>
                  <a:gd name="connsiteX3" fmla="*/ 1800575 w 2250718"/>
                  <a:gd name="connsiteY3" fmla="*/ 900287 h 900287"/>
                  <a:gd name="connsiteX4" fmla="*/ 0 w 2250718"/>
                  <a:gd name="connsiteY4" fmla="*/ 900287 h 900287"/>
                  <a:gd name="connsiteX5" fmla="*/ 450144 w 2250718"/>
                  <a:gd name="connsiteY5" fmla="*/ 450144 h 900287"/>
                  <a:gd name="connsiteX6" fmla="*/ 0 w 2250718"/>
                  <a:gd name="connsiteY6" fmla="*/ 0 h 900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50718" h="900287">
                    <a:moveTo>
                      <a:pt x="0" y="0"/>
                    </a:moveTo>
                    <a:lnTo>
                      <a:pt x="1800575" y="0"/>
                    </a:lnTo>
                    <a:lnTo>
                      <a:pt x="2250718" y="450144"/>
                    </a:lnTo>
                    <a:lnTo>
                      <a:pt x="1800575" y="900287"/>
                    </a:lnTo>
                    <a:lnTo>
                      <a:pt x="0" y="900287"/>
                    </a:lnTo>
                    <a:lnTo>
                      <a:pt x="450144" y="45014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ADD4E5"/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522153" tIns="24003" rIns="474146" bIns="24003" numCol="1" spcCol="1270" anchor="ctr" anchorCtr="0">
                <a:noAutofit/>
              </a:bodyPr>
              <a:lstStyle/>
              <a:p>
                <a:pPr marL="0" lvl="0" indent="0"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800" b="1" spc="100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签订</a:t>
                </a:r>
                <a:endParaRPr lang="zh-CN" altLang="en-US" sz="2800" b="1" kern="1200" spc="100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1" name="文本框 30"/>
            <p:cNvSpPr txBox="1"/>
            <p:nvPr>
              <p:custDataLst>
                <p:tags r:id="rId7"/>
              </p:custDataLst>
            </p:nvPr>
          </p:nvSpPr>
          <p:spPr>
            <a:xfrm>
              <a:off x="68308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点击按钮，进入合同起草页面。填写合同的基本信息（合同名称、合同编号等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）</a:t>
              </a:r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填写完成后保存，即可创建新合同文档。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3" name="文本框 32"/>
            <p:cNvSpPr txBox="1"/>
            <p:nvPr>
              <p:custDataLst>
                <p:tags r:id="rId8"/>
              </p:custDataLst>
            </p:nvPr>
          </p:nvSpPr>
          <p:spPr>
            <a:xfrm>
              <a:off x="286360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进入会签页面，可查看待会签的合同列表。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点击合同并在会签内容区域输入会签意见，点击提交，执行合同会签流程</a:t>
              </a:r>
              <a:r>
                <a:rPr lang="zh-CN" altLang="en-US" sz="1600" dirty="0">
                  <a:effectLst/>
                </a:rPr>
                <a:t>。</a:t>
              </a:r>
              <a:endParaRPr lang="zh-CN" altLang="en-US" sz="1600" dirty="0">
                <a:effectLst/>
              </a:endParaRP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4" name="文本框 33"/>
            <p:cNvSpPr txBox="1"/>
            <p:nvPr>
              <p:custDataLst>
                <p:tags r:id="rId9"/>
              </p:custDataLst>
            </p:nvPr>
          </p:nvSpPr>
          <p:spPr>
            <a:xfrm>
              <a:off x="5044124" y="3512811"/>
              <a:ext cx="2186771" cy="18070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可下载初稿文件进行查看和修改，修改完成后，上传定稿文件。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确认信息无误后点击提交，完成合同定稿流程。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kumimoji="0" lang="zh-CN" altLang="en-US" sz="1600" b="0" i="0" u="none" strike="noStrike" kern="1200" cap="none" spc="10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阿里巴巴普惠体 R"/>
                <a:ea typeface="阿里巴巴普惠体 R"/>
                <a:cs typeface="+mn-cs"/>
              </a:endParaRPr>
            </a:p>
          </p:txBody>
        </p:sp>
        <p:sp>
          <p:nvSpPr>
            <p:cNvPr id="35" name="文本框 34"/>
            <p:cNvSpPr txBox="1"/>
            <p:nvPr>
              <p:custDataLst>
                <p:tags r:id="rId10"/>
              </p:custDataLst>
            </p:nvPr>
          </p:nvSpPr>
          <p:spPr>
            <a:xfrm>
              <a:off x="7224645" y="3512811"/>
              <a:ext cx="2158724" cy="15503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进入签订合同页面，查看待签订的合同列表。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l"/>
              <a:r>
                <a: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rPr>
                <a:t>点击签订合同按钮，执行合同签订流程。</a:t>
              </a:r>
              <a:endPara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600" dirty="0">
                <a:solidFill>
                  <a:schemeClr val="bg2">
                    <a:lumMod val="25000"/>
                  </a:schemeClr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任意多边形: 形状 13"/>
          <p:cNvSpPr/>
          <p:nvPr>
            <p:custDataLst>
              <p:tags r:id="rId11"/>
            </p:custDataLst>
          </p:nvPr>
        </p:nvSpPr>
        <p:spPr>
          <a:xfrm>
            <a:off x="9488338" y="3428999"/>
            <a:ext cx="2709985" cy="796125"/>
          </a:xfrm>
          <a:custGeom>
            <a:avLst/>
            <a:gdLst>
              <a:gd name="connsiteX0" fmla="*/ 0 w 2250718"/>
              <a:gd name="connsiteY0" fmla="*/ 0 h 900287"/>
              <a:gd name="connsiteX1" fmla="*/ 1800575 w 2250718"/>
              <a:gd name="connsiteY1" fmla="*/ 0 h 900287"/>
              <a:gd name="connsiteX2" fmla="*/ 2250718 w 2250718"/>
              <a:gd name="connsiteY2" fmla="*/ 450144 h 900287"/>
              <a:gd name="connsiteX3" fmla="*/ 1800575 w 2250718"/>
              <a:gd name="connsiteY3" fmla="*/ 900287 h 900287"/>
              <a:gd name="connsiteX4" fmla="*/ 0 w 2250718"/>
              <a:gd name="connsiteY4" fmla="*/ 900287 h 900287"/>
              <a:gd name="connsiteX5" fmla="*/ 450144 w 2250718"/>
              <a:gd name="connsiteY5" fmla="*/ 450144 h 900287"/>
              <a:gd name="connsiteX6" fmla="*/ 0 w 2250718"/>
              <a:gd name="connsiteY6" fmla="*/ 0 h 90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50718" h="900287">
                <a:moveTo>
                  <a:pt x="0" y="0"/>
                </a:moveTo>
                <a:lnTo>
                  <a:pt x="1800575" y="0"/>
                </a:lnTo>
                <a:lnTo>
                  <a:pt x="2250718" y="450144"/>
                </a:lnTo>
                <a:lnTo>
                  <a:pt x="1800575" y="900287"/>
                </a:lnTo>
                <a:lnTo>
                  <a:pt x="0" y="900287"/>
                </a:lnTo>
                <a:lnTo>
                  <a:pt x="450144" y="450144"/>
                </a:lnTo>
                <a:lnTo>
                  <a:pt x="0" y="0"/>
                </a:lnTo>
                <a:close/>
              </a:path>
            </a:pathLst>
          </a:custGeom>
          <a:solidFill>
            <a:srgbClr val="ACD3E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2153" tIns="24003" rIns="474146" bIns="24003" numCol="1" spcCol="1270" anchor="ctr" anchorCtr="0">
            <a:noAutofit/>
          </a:bodyPr>
          <a:lstStyle/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zh-CN" altLang="en-US" sz="3200" b="1" kern="1200" spc="1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审批</a:t>
            </a:r>
            <a:endParaRPr lang="zh-CN" altLang="en-US" sz="3200" b="1" kern="1200" spc="1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9636199" y="4333694"/>
            <a:ext cx="2414262" cy="1383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进入审批合同页面，查看待审批合同列表。</a:t>
            </a:r>
            <a:endParaRPr lang="zh-CN" altLang="en-US" sz="1600" dirty="0">
              <a:effectLst/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1600" dirty="0"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根据合同情况，选择审批结果和审批意见</a:t>
            </a:r>
            <a:r>
              <a:rPr lang="zh-CN" altLang="en-US" dirty="0">
                <a:effectLst/>
              </a:rPr>
              <a:t>。</a:t>
            </a:r>
            <a:endParaRPr lang="zh-CN" altLang="en-US" dirty="0">
              <a:effectLst/>
            </a:endParaRPr>
          </a:p>
          <a:p>
            <a:pPr algn="l"/>
            <a:endParaRPr lang="zh-CN" altLang="en-US" dirty="0">
              <a:effectLst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695325" y="378922"/>
            <a:ext cx="2611612" cy="460375"/>
          </a:xfrm>
          <a:prstGeom prst="rect">
            <a:avLst/>
          </a:prstGeom>
          <a:solidFill>
            <a:srgbClr val="B4DCED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4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信息查询</a:t>
            </a:r>
            <a:endParaRPr lang="zh-CN" altLang="en-US" sz="24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5613601" y="1546973"/>
            <a:ext cx="6201117" cy="2366855"/>
            <a:chOff x="5648761" y="2545079"/>
            <a:chExt cx="6201117" cy="2366855"/>
          </a:xfrm>
        </p:grpSpPr>
        <p:sp>
          <p:nvSpPr>
            <p:cNvPr id="10" name="矩形 9"/>
            <p:cNvSpPr/>
            <p:nvPr>
              <p:custDataLst>
                <p:tags r:id="rId1"/>
              </p:custDataLst>
            </p:nvPr>
          </p:nvSpPr>
          <p:spPr>
            <a:xfrm>
              <a:off x="6543240" y="2545079"/>
              <a:ext cx="4973956" cy="177974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>
              <p:custDataLst>
                <p:tags r:id="rId2"/>
              </p:custDataLst>
            </p:nvPr>
          </p:nvSpPr>
          <p:spPr>
            <a:xfrm>
              <a:off x="5648761" y="2545079"/>
              <a:ext cx="950159" cy="177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600" dirty="0">
                  <a:solidFill>
                    <a:schemeClr val="bg2">
                      <a:lumMod val="25000"/>
                    </a:schemeClr>
                  </a:solidFill>
                </a:rPr>
                <a:t>01</a:t>
              </a:r>
              <a:endParaRPr lang="zh-CN" altLang="en-US" sz="36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6563760" y="2603954"/>
              <a:ext cx="5286118" cy="2307980"/>
              <a:chOff x="6563760" y="2482621"/>
              <a:chExt cx="5286118" cy="2307980"/>
            </a:xfrm>
          </p:grpSpPr>
          <p:sp>
            <p:nvSpPr>
              <p:cNvPr id="12" name="文本框 11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6563760" y="2895980"/>
                <a:ext cx="5286118" cy="18946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可通过输入合同的相关信息（如合同编号）进行查询。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effectLst/>
                    <a:latin typeface="黑体" panose="02010609060101010101" pitchFamily="49" charset="-122"/>
                    <a:ea typeface="黑体" panose="02010609060101010101" pitchFamily="49" charset="-122"/>
                  </a:rPr>
                  <a:t>查询结果将以列表形式展示，可进行查看会签和下载。</a:t>
                </a:r>
                <a:endParaRPr lang="en-US" altLang="zh-CN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algn="l"/>
                <a:endParaRPr lang="zh-CN" altLang="en-US" sz="1600" dirty="0">
                  <a:effectLst/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zh-CN" altLang="en-US" sz="16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详情页面可进行打印、作废合同操作。</a:t>
                </a:r>
                <a:endPara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sz="1600" dirty="0"/>
              </a:p>
              <a:p>
                <a:pPr>
                  <a:lnSpc>
                    <a:spcPct val="120000"/>
                  </a:lnSpc>
                </a:pPr>
                <a:endPara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13" name="文本框 12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6572743" y="2482621"/>
                <a:ext cx="14157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合同查询</a:t>
                </a:r>
                <a:endPara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22" name="矩形 21"/>
          <p:cNvSpPr/>
          <p:nvPr>
            <p:custDataLst>
              <p:tags r:id="rId5"/>
            </p:custDataLst>
          </p:nvPr>
        </p:nvSpPr>
        <p:spPr>
          <a:xfrm flipH="1">
            <a:off x="695325" y="4387295"/>
            <a:ext cx="4973956" cy="17797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>
            <p:custDataLst>
              <p:tags r:id="rId6"/>
            </p:custDataLst>
          </p:nvPr>
        </p:nvSpPr>
        <p:spPr>
          <a:xfrm flipH="1">
            <a:off x="5613601" y="4387295"/>
            <a:ext cx="950159" cy="1779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</a:rPr>
              <a:t>02</a:t>
            </a:r>
            <a:endParaRPr lang="zh-CN" altLang="en-US" sz="360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24" name="组合 23"/>
          <p:cNvGrpSpPr/>
          <p:nvPr>
            <p:custDataLst>
              <p:tags r:id="rId7"/>
            </p:custDataLst>
          </p:nvPr>
        </p:nvGrpSpPr>
        <p:grpSpPr>
          <a:xfrm flipH="1">
            <a:off x="811459" y="4681725"/>
            <a:ext cx="4772639" cy="808902"/>
            <a:chOff x="6628423" y="2718176"/>
            <a:chExt cx="4772639" cy="808902"/>
          </a:xfrm>
        </p:grpSpPr>
        <p:sp>
          <p:nvSpPr>
            <p:cNvPr id="25" name="文本框 24"/>
            <p:cNvSpPr txBox="1"/>
            <p:nvPr>
              <p:custDataLst>
                <p:tags r:id="rId8"/>
              </p:custDataLst>
            </p:nvPr>
          </p:nvSpPr>
          <p:spPr>
            <a:xfrm>
              <a:off x="6628423" y="3178521"/>
              <a:ext cx="4772639" cy="3485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合同统计页面展现不同的统计信息和图表</a:t>
              </a:r>
              <a:r>
                <a:rPr lang="zh-CN" altLang="en-US" sz="1600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16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6" name="文本框 25"/>
            <p:cNvSpPr txBox="1"/>
            <p:nvPr>
              <p:custDataLst>
                <p:tags r:id="rId9"/>
              </p:custDataLst>
            </p:nvPr>
          </p:nvSpPr>
          <p:spPr>
            <a:xfrm>
              <a:off x="9745349" y="2718176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spc="100" dirty="0">
                  <a:solidFill>
                    <a:schemeClr val="bg2">
                      <a:lumMod val="25000"/>
                    </a:schemeClr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合同统计</a:t>
              </a:r>
              <a:endParaRPr lang="zh-CN" altLang="en-US" sz="2400" b="1" spc="100" dirty="0">
                <a:solidFill>
                  <a:schemeClr val="bg2">
                    <a:lumMod val="2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6023" y="1196617"/>
            <a:ext cx="5316078" cy="3067568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67418" y="3547859"/>
            <a:ext cx="5316078" cy="318842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  <a:headEnd/>
            <a:tailEnd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01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02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03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4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5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6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7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8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09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1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112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3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4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5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6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17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8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19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1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122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123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4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5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6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7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8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29.xml><?xml version="1.0" encoding="utf-8"?>
<p:tagLst xmlns:p="http://schemas.openxmlformats.org/presentationml/2006/main">
  <p:tag name="KSO_WM_DIAGRAM_VIRTUALLY_FRAME" val="{&quot;height&quot;:312.50811023622043,&quot;left&quot;:514.8,&quot;top&quot;:142.8,&quot;width&quot;:390.450010450192}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DIAGRAM_VIRTUALLY_FRAME" val="{&quot;height&quot;:331.6637007874016,&quot;left&quot;:421.3802362204724,&quot;top&quot;:158.08629921259842,&quot;width&quot;:483.5697637795276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7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8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69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1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2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3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4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5.xml><?xml version="1.0" encoding="utf-8"?>
<p:tagLst xmlns:p="http://schemas.openxmlformats.org/presentationml/2006/main">
  <p:tag name="KSO_WM_DIAGRAM_VIRTUALLY_FRAME" val="{&quot;height&quot;:155.94740157480314,&quot;left&quot;:117.46598425196851,&quot;top&quot;:62.532047244094485,&quot;width&quot;:723.7329133858267}"/>
</p:tagLst>
</file>

<file path=ppt/tags/tag76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7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8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79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1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2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3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4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5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6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7.xml><?xml version="1.0" encoding="utf-8"?>
<p:tagLst xmlns:p="http://schemas.openxmlformats.org/presentationml/2006/main">
  <p:tag name="KSO_WM_DIAGRAM_VIRTUALLY_FRAME" val="{&quot;height&quot;:392.15519685039374,&quot;left&quot;:54.75,&quot;top&quot;:116.57039370078739,&quot;width&quot;:852.1158267716535}"/>
</p:tagLst>
</file>

<file path=ppt/tags/tag88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89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1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2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3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4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5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6.xml><?xml version="1.0" encoding="utf-8"?>
<p:tagLst xmlns:p="http://schemas.openxmlformats.org/presentationml/2006/main">
  <p:tag name="KSO_WM_DIAGRAM_VIRTUALLY_FRAME" val="{&quot;height&quot;:168.1604724409449,&quot;left&quot;:46.28535433070865,&quot;top&quot;:247.75,&quot;width&quot;:858.9646456692914}"/>
</p:tagLst>
</file>

<file path=ppt/tags/tag97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8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ags/tag99.xml><?xml version="1.0" encoding="utf-8"?>
<p:tagLst xmlns:p="http://schemas.openxmlformats.org/presentationml/2006/main">
  <p:tag name="KSO_WM_DIAGRAM_VIRTUALLY_FRAME" val="{&quot;height&quot;:180.6536034572031,&quot;left&quot;:46.28535433070865,&quot;top&quot;:247.75,&quot;width&quot;:858.9646456692914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演示</Application>
  <PresentationFormat>宽屏</PresentationFormat>
  <Paragraphs>184</Paragraphs>
  <Slides>14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黑体</vt:lpstr>
      <vt:lpstr>阿里巴巴普惠体 B</vt:lpstr>
      <vt:lpstr>Inter</vt:lpstr>
      <vt:lpstr>Segoe Print</vt:lpstr>
      <vt:lpstr>阿里巴巴普惠体 R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WPS_1693548758</cp:lastModifiedBy>
  <cp:revision>156</cp:revision>
  <dcterms:created xsi:type="dcterms:W3CDTF">2019-06-19T02:08:00Z</dcterms:created>
  <dcterms:modified xsi:type="dcterms:W3CDTF">2025-06-11T08:45:21Z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545D169E4365444FA23E0758B40BE4B9_11</vt:lpwstr>
  </property>
</Properties>
</file>