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9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3" r:id="rId14"/>
    <p:sldId id="274" r:id="rId15"/>
    <p:sldId id="275" r:id="rId16"/>
    <p:sldId id="276" r:id="rId17"/>
    <p:sldId id="277" r:id="rId18"/>
    <p:sldId id="278" r:id="rId19"/>
    <p:sldId id="279" r:id="rId20"/>
    <p:sldId id="280" r:id="rId21"/>
  </p:sldIdLst>
  <p:sldSz cx="9144000" cy="6858000" type="screen4x3"/>
  <p:notesSz cx="6858000" cy="9144000"/>
  <p:embeddedFontLst>
    <p:embeddedFont>
      <p:font typeface="맑은 고딕" panose="020B0503020000020004" pitchFamily="34" charset="-127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818"/>
    <a:srgbClr val="7F97AF"/>
    <a:srgbClr val="07C3D7"/>
    <a:srgbClr val="F3AD8C"/>
    <a:srgbClr val="1D1E60"/>
    <a:srgbClr val="4D4D4F"/>
    <a:srgbClr val="F1C9C9"/>
    <a:srgbClr val="A9DAE9"/>
    <a:srgbClr val="F4CE8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73" autoAdjust="0"/>
    <p:restoredTop sz="86384"/>
  </p:normalViewPr>
  <p:slideViewPr>
    <p:cSldViewPr snapToGrid="0">
      <p:cViewPr varScale="1">
        <p:scale>
          <a:sx n="94" d="100"/>
          <a:sy n="94" d="100"/>
        </p:scale>
        <p:origin x="208" y="6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46D1-C3AA-4437-8D80-77AEA46FCAFA}" type="datetimeFigureOut">
              <a:rPr lang="ko-KR" altLang="en-US" smtClean="0"/>
              <a:t>2019. 5. 19.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D859-0C7B-4EA8-8683-7809B577D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3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46D1-C3AA-4437-8D80-77AEA46FCAFA}" type="datetimeFigureOut">
              <a:rPr lang="ko-KR" altLang="en-US" smtClean="0"/>
              <a:t>2019. 5. 19.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D859-0C7B-4EA8-8683-7809B577D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66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46D1-C3AA-4437-8D80-77AEA46FCAFA}" type="datetimeFigureOut">
              <a:rPr lang="ko-KR" altLang="en-US" smtClean="0"/>
              <a:t>2019. 5. 19.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D859-0C7B-4EA8-8683-7809B577D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01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46D1-C3AA-4437-8D80-77AEA46FCAFA}" type="datetimeFigureOut">
              <a:rPr lang="ko-KR" altLang="en-US" smtClean="0"/>
              <a:t>2019. 5. 19.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D859-0C7B-4EA8-8683-7809B577D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0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46D1-C3AA-4437-8D80-77AEA46FCAFA}" type="datetimeFigureOut">
              <a:rPr lang="ko-KR" altLang="en-US" smtClean="0"/>
              <a:t>2019. 5. 19.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D859-0C7B-4EA8-8683-7809B577D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5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46D1-C3AA-4437-8D80-77AEA46FCAFA}" type="datetimeFigureOut">
              <a:rPr lang="ko-KR" altLang="en-US" smtClean="0"/>
              <a:t>2019. 5. 19.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D859-0C7B-4EA8-8683-7809B577D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00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46D1-C3AA-4437-8D80-77AEA46FCAFA}" type="datetimeFigureOut">
              <a:rPr lang="ko-KR" altLang="en-US" smtClean="0"/>
              <a:t>2019. 5. 19.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D859-0C7B-4EA8-8683-7809B577D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5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46D1-C3AA-4437-8D80-77AEA46FCAFA}" type="datetimeFigureOut">
              <a:rPr lang="ko-KR" altLang="en-US" smtClean="0"/>
              <a:t>2019. 5. 19.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D859-0C7B-4EA8-8683-7809B577D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4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46D1-C3AA-4437-8D80-77AEA46FCAFA}" type="datetimeFigureOut">
              <a:rPr lang="ko-KR" altLang="en-US" smtClean="0"/>
              <a:t>2019. 5. 19.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D859-0C7B-4EA8-8683-7809B577D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2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46D1-C3AA-4437-8D80-77AEA46FCAFA}" type="datetimeFigureOut">
              <a:rPr lang="ko-KR" altLang="en-US" smtClean="0"/>
              <a:t>2019. 5. 19.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D859-0C7B-4EA8-8683-7809B577D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46D1-C3AA-4437-8D80-77AEA46FCAFA}" type="datetimeFigureOut">
              <a:rPr lang="ko-KR" altLang="en-US" smtClean="0"/>
              <a:t>2019. 5. 19.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D859-0C7B-4EA8-8683-7809B577D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2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ea typeface="Nanum Gothic Regular" panose="020D0604000000000000" pitchFamily="34" charset="-127"/>
              </a:defRPr>
            </a:lvl1pPr>
          </a:lstStyle>
          <a:p>
            <a:fld id="{3D4F46D1-C3AA-4437-8D80-77AEA46FCAFA}" type="datetimeFigureOut">
              <a:rPr lang="ko-KR" altLang="en-US" smtClean="0"/>
              <a:pPr/>
              <a:t>2019. 5. 19.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ea typeface="Nanum Gothic Regular" panose="020D0604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ea typeface="Nanum Gothic Regular" panose="020D0604000000000000" pitchFamily="34" charset="-127"/>
              </a:defRPr>
            </a:lvl1pPr>
          </a:lstStyle>
          <a:p>
            <a:fld id="{E580D859-0C7B-4EA8-8683-7809B577D7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38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+mj-lt"/>
          <a:ea typeface="Nanum Gothic Regular" panose="020D0604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+mn-lt"/>
          <a:ea typeface="Nanum Gothic Regular" panose="020D0604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Nanum Gothic Regular" panose="020D0604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Nanum Gothic Regular" panose="020D0604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Nanum Gothic Regular" panose="020D0604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Nanum Gothic Regular" panose="020D0604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-608588" y="1168628"/>
            <a:ext cx="228172" cy="885520"/>
            <a:chOff x="-2512415" y="2124476"/>
            <a:chExt cx="922933" cy="3581843"/>
          </a:xfrm>
          <a:scene3d>
            <a:camera prst="obliqueTopLeft"/>
            <a:lightRig rig="threePt" dir="t"/>
          </a:scene3d>
        </p:grpSpPr>
        <p:sp>
          <p:nvSpPr>
            <p:cNvPr id="46" name="타원 45"/>
            <p:cNvSpPr/>
            <p:nvPr/>
          </p:nvSpPr>
          <p:spPr>
            <a:xfrm>
              <a:off x="-2503882" y="2744244"/>
              <a:ext cx="914400" cy="914400"/>
            </a:xfrm>
            <a:prstGeom prst="ellipse">
              <a:avLst/>
            </a:prstGeom>
            <a:solidFill>
              <a:srgbClr val="FDA1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 dirty="0">
                <a:ea typeface="Nanum Gothic Regular" panose="020D0604000000000000" pitchFamily="34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-2512415" y="4783386"/>
              <a:ext cx="922933" cy="922933"/>
            </a:xfrm>
            <a:prstGeom prst="ellipse">
              <a:avLst/>
            </a:prstGeom>
            <a:solidFill>
              <a:srgbClr val="06BB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 dirty="0">
                <a:ea typeface="Nanum Gothic Regular" panose="020D0604000000000000" pitchFamily="34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-2295100" y="2124476"/>
              <a:ext cx="496836" cy="496836"/>
            </a:xfrm>
            <a:prstGeom prst="ellipse">
              <a:avLst/>
            </a:prstGeom>
            <a:solidFill>
              <a:srgbClr val="FDA116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 dirty="0">
                <a:ea typeface="Nanum Gothic Regular" panose="020D0604000000000000" pitchFamily="34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-2369755" y="3897942"/>
              <a:ext cx="646146" cy="646146"/>
            </a:xfrm>
            <a:prstGeom prst="ellipse">
              <a:avLst/>
            </a:prstGeom>
            <a:solidFill>
              <a:srgbClr val="06BBCE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 dirty="0">
                <a:ea typeface="Nanum Gothic Regular" panose="020D0604000000000000" pitchFamily="34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2248723" y="2725050"/>
            <a:ext cx="4413178" cy="1400280"/>
            <a:chOff x="2365411" y="2732171"/>
            <a:chExt cx="4413178" cy="1400280"/>
          </a:xfrm>
          <a:scene3d>
            <a:camera prst="obliqueTopLeft"/>
            <a:lightRig rig="threePt" dir="t"/>
          </a:scene3d>
        </p:grpSpPr>
        <p:sp>
          <p:nvSpPr>
            <p:cNvPr id="73" name="자유형 72"/>
            <p:cNvSpPr/>
            <p:nvPr/>
          </p:nvSpPr>
          <p:spPr>
            <a:xfrm>
              <a:off x="6242178" y="2732171"/>
              <a:ext cx="536411" cy="997498"/>
            </a:xfrm>
            <a:custGeom>
              <a:avLst/>
              <a:gdLst>
                <a:gd name="connsiteX0" fmla="*/ 563905 w 606488"/>
                <a:gd name="connsiteY0" fmla="*/ 0 h 1127812"/>
                <a:gd name="connsiteX1" fmla="*/ 606488 w 606488"/>
                <a:gd name="connsiteY1" fmla="*/ 4293 h 1127812"/>
                <a:gd name="connsiteX2" fmla="*/ 606488 w 606488"/>
                <a:gd name="connsiteY2" fmla="*/ 1123519 h 1127812"/>
                <a:gd name="connsiteX3" fmla="*/ 563905 w 606488"/>
                <a:gd name="connsiteY3" fmla="*/ 1127812 h 1127812"/>
                <a:gd name="connsiteX4" fmla="*/ 0 w 606488"/>
                <a:gd name="connsiteY4" fmla="*/ 563906 h 1127812"/>
                <a:gd name="connsiteX5" fmla="*/ 563905 w 606488"/>
                <a:gd name="connsiteY5" fmla="*/ 0 h 112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488" h="1127812">
                  <a:moveTo>
                    <a:pt x="563905" y="0"/>
                  </a:moveTo>
                  <a:lnTo>
                    <a:pt x="606488" y="4293"/>
                  </a:lnTo>
                  <a:lnTo>
                    <a:pt x="606488" y="1123519"/>
                  </a:lnTo>
                  <a:lnTo>
                    <a:pt x="563905" y="1127812"/>
                  </a:lnTo>
                  <a:cubicBezTo>
                    <a:pt x="252469" y="1127812"/>
                    <a:pt x="0" y="875343"/>
                    <a:pt x="0" y="563906"/>
                  </a:cubicBezTo>
                  <a:cubicBezTo>
                    <a:pt x="0" y="252469"/>
                    <a:pt x="252469" y="0"/>
                    <a:pt x="563905" y="0"/>
                  </a:cubicBezTo>
                  <a:close/>
                </a:path>
              </a:pathLst>
            </a:custGeom>
            <a:solidFill>
              <a:srgbClr val="003365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 dirty="0">
                <a:ea typeface="Nanum Gothic Regular" panose="020D0604000000000000" pitchFamily="34" charset="-127"/>
              </a:endParaRPr>
            </a:p>
          </p:txBody>
        </p:sp>
        <p:sp>
          <p:nvSpPr>
            <p:cNvPr id="68" name="자유형 67"/>
            <p:cNvSpPr/>
            <p:nvPr/>
          </p:nvSpPr>
          <p:spPr>
            <a:xfrm>
              <a:off x="3399805" y="2735709"/>
              <a:ext cx="681617" cy="483637"/>
            </a:xfrm>
            <a:custGeom>
              <a:avLst/>
              <a:gdLst>
                <a:gd name="connsiteX0" fmla="*/ 41798 w 881986"/>
                <a:gd name="connsiteY0" fmla="*/ 0 h 625807"/>
                <a:gd name="connsiteX1" fmla="*/ 840188 w 881986"/>
                <a:gd name="connsiteY1" fmla="*/ 0 h 625807"/>
                <a:gd name="connsiteX2" fmla="*/ 847331 w 881986"/>
                <a:gd name="connsiteY2" fmla="*/ 13160 h 625807"/>
                <a:gd name="connsiteX3" fmla="*/ 881986 w 881986"/>
                <a:gd name="connsiteY3" fmla="*/ 184814 h 625807"/>
                <a:gd name="connsiteX4" fmla="*/ 440993 w 881986"/>
                <a:gd name="connsiteY4" fmla="*/ 625807 h 625807"/>
                <a:gd name="connsiteX5" fmla="*/ 0 w 881986"/>
                <a:gd name="connsiteY5" fmla="*/ 184814 h 625807"/>
                <a:gd name="connsiteX6" fmla="*/ 34656 w 881986"/>
                <a:gd name="connsiteY6" fmla="*/ 13160 h 62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1986" h="625807">
                  <a:moveTo>
                    <a:pt x="41798" y="0"/>
                  </a:moveTo>
                  <a:lnTo>
                    <a:pt x="840188" y="0"/>
                  </a:lnTo>
                  <a:lnTo>
                    <a:pt x="847331" y="13160"/>
                  </a:lnTo>
                  <a:cubicBezTo>
                    <a:pt x="869646" y="65919"/>
                    <a:pt x="881986" y="123926"/>
                    <a:pt x="881986" y="184814"/>
                  </a:cubicBezTo>
                  <a:cubicBezTo>
                    <a:pt x="881986" y="428368"/>
                    <a:pt x="684547" y="625807"/>
                    <a:pt x="440993" y="625807"/>
                  </a:cubicBezTo>
                  <a:cubicBezTo>
                    <a:pt x="197439" y="625807"/>
                    <a:pt x="0" y="428368"/>
                    <a:pt x="0" y="184814"/>
                  </a:cubicBezTo>
                  <a:cubicBezTo>
                    <a:pt x="0" y="123926"/>
                    <a:pt x="12340" y="65919"/>
                    <a:pt x="34656" y="13160"/>
                  </a:cubicBezTo>
                  <a:close/>
                </a:path>
              </a:pathLst>
            </a:custGeom>
            <a:solidFill>
              <a:srgbClr val="FEB033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 dirty="0">
                <a:ea typeface="Nanum Gothic Regular" panose="020D0604000000000000" pitchFamily="34" charset="-127"/>
              </a:endParaRPr>
            </a:p>
          </p:txBody>
        </p:sp>
        <p:sp>
          <p:nvSpPr>
            <p:cNvPr id="75" name="자유형 74"/>
            <p:cNvSpPr/>
            <p:nvPr/>
          </p:nvSpPr>
          <p:spPr>
            <a:xfrm>
              <a:off x="2650184" y="3801427"/>
              <a:ext cx="623784" cy="331024"/>
            </a:xfrm>
            <a:custGeom>
              <a:avLst/>
              <a:gdLst>
                <a:gd name="connsiteX0" fmla="*/ 311892 w 623784"/>
                <a:gd name="connsiteY0" fmla="*/ 0 h 331024"/>
                <a:gd name="connsiteX1" fmla="*/ 623784 w 623784"/>
                <a:gd name="connsiteY1" fmla="*/ 311892 h 331024"/>
                <a:gd name="connsiteX2" fmla="*/ 619922 w 623784"/>
                <a:gd name="connsiteY2" fmla="*/ 331024 h 331024"/>
                <a:gd name="connsiteX3" fmla="*/ 3863 w 623784"/>
                <a:gd name="connsiteY3" fmla="*/ 331024 h 331024"/>
                <a:gd name="connsiteX4" fmla="*/ 0 w 623784"/>
                <a:gd name="connsiteY4" fmla="*/ 311892 h 331024"/>
                <a:gd name="connsiteX5" fmla="*/ 311892 w 623784"/>
                <a:gd name="connsiteY5" fmla="*/ 0 h 33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784" h="331024">
                  <a:moveTo>
                    <a:pt x="311892" y="0"/>
                  </a:moveTo>
                  <a:cubicBezTo>
                    <a:pt x="484145" y="0"/>
                    <a:pt x="623784" y="139639"/>
                    <a:pt x="623784" y="311892"/>
                  </a:cubicBezTo>
                  <a:lnTo>
                    <a:pt x="619922" y="331024"/>
                  </a:lnTo>
                  <a:lnTo>
                    <a:pt x="3863" y="331024"/>
                  </a:lnTo>
                  <a:lnTo>
                    <a:pt x="0" y="311892"/>
                  </a:lnTo>
                  <a:cubicBezTo>
                    <a:pt x="0" y="139639"/>
                    <a:pt x="139639" y="0"/>
                    <a:pt x="311892" y="0"/>
                  </a:cubicBezTo>
                  <a:close/>
                </a:path>
              </a:pathLst>
            </a:custGeom>
            <a:solidFill>
              <a:srgbClr val="A2D1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 dirty="0">
                <a:ea typeface="Nanum Gothic Regular" panose="020D0604000000000000" pitchFamily="34" charset="-127"/>
              </a:endParaRPr>
            </a:p>
          </p:txBody>
        </p:sp>
        <p:sp>
          <p:nvSpPr>
            <p:cNvPr id="70" name="자유형 69"/>
            <p:cNvSpPr/>
            <p:nvPr/>
          </p:nvSpPr>
          <p:spPr>
            <a:xfrm>
              <a:off x="5102258" y="3634624"/>
              <a:ext cx="991002" cy="487732"/>
            </a:xfrm>
            <a:custGeom>
              <a:avLst/>
              <a:gdLst>
                <a:gd name="connsiteX0" fmla="*/ 495501 w 991002"/>
                <a:gd name="connsiteY0" fmla="*/ 0 h 487732"/>
                <a:gd name="connsiteX1" fmla="*/ 981789 w 991002"/>
                <a:gd name="connsiteY1" fmla="*/ 396336 h 487732"/>
                <a:gd name="connsiteX2" fmla="*/ 991002 w 991002"/>
                <a:gd name="connsiteY2" fmla="*/ 487732 h 487732"/>
                <a:gd name="connsiteX3" fmla="*/ 0 w 991002"/>
                <a:gd name="connsiteY3" fmla="*/ 487732 h 487732"/>
                <a:gd name="connsiteX4" fmla="*/ 9214 w 991002"/>
                <a:gd name="connsiteY4" fmla="*/ 396336 h 487732"/>
                <a:gd name="connsiteX5" fmla="*/ 495501 w 991002"/>
                <a:gd name="connsiteY5" fmla="*/ 0 h 487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1002" h="487732">
                  <a:moveTo>
                    <a:pt x="495501" y="0"/>
                  </a:moveTo>
                  <a:cubicBezTo>
                    <a:pt x="735373" y="0"/>
                    <a:pt x="935504" y="170147"/>
                    <a:pt x="981789" y="396336"/>
                  </a:cubicBezTo>
                  <a:lnTo>
                    <a:pt x="991002" y="487732"/>
                  </a:lnTo>
                  <a:lnTo>
                    <a:pt x="0" y="487732"/>
                  </a:lnTo>
                  <a:lnTo>
                    <a:pt x="9214" y="396336"/>
                  </a:lnTo>
                  <a:cubicBezTo>
                    <a:pt x="55499" y="170147"/>
                    <a:pt x="255630" y="0"/>
                    <a:pt x="495501" y="0"/>
                  </a:cubicBezTo>
                  <a:close/>
                </a:path>
              </a:pathLst>
            </a:custGeom>
            <a:solidFill>
              <a:srgbClr val="FD7539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 dirty="0">
                <a:ea typeface="Nanum Gothic Regular" panose="020D0604000000000000" pitchFamily="34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365411" y="2748761"/>
              <a:ext cx="4406349" cy="1373595"/>
            </a:xfrm>
            <a:prstGeom prst="rect">
              <a:avLst/>
            </a:prstGeom>
            <a:noFill/>
            <a:ln w="47625">
              <a:solidFill>
                <a:srgbClr val="4D4D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 dirty="0">
                <a:ea typeface="Nanum Gothic Regular" panose="020D0604000000000000" pitchFamily="34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20458" y="3055135"/>
              <a:ext cx="34387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rgbClr val="4D4D4F"/>
                  </a:solidFill>
                  <a:latin typeface="a고딕19" panose="02020600000000000000" pitchFamily="18" charset="-127"/>
                  <a:ea typeface="a고딕19" panose="02020600000000000000" pitchFamily="18" charset="-127"/>
                </a:rPr>
                <a:t>how2heap</a:t>
              </a:r>
              <a:endParaRPr lang="ko-KR" altLang="en-US" sz="5400" dirty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20458" y="2779350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b="1" dirty="0">
                <a:solidFill>
                  <a:srgbClr val="4D4D4F"/>
                </a:solidFill>
                <a:latin typeface="tvN 즐거운이야기 Light" panose="02020603020101020101" pitchFamily="18" charset="-127"/>
                <a:ea typeface="tvN 즐거운이야기 Light" panose="02020603020101020101" pitchFamily="18" charset="-127"/>
              </a:endParaRPr>
            </a:p>
          </p:txBody>
        </p:sp>
      </p:grpSp>
      <p:cxnSp>
        <p:nvCxnSpPr>
          <p:cNvPr id="93" name="직선 연결선 92"/>
          <p:cNvCxnSpPr/>
          <p:nvPr/>
        </p:nvCxnSpPr>
        <p:spPr>
          <a:xfrm>
            <a:off x="6738100" y="2725050"/>
            <a:ext cx="0" cy="1413751"/>
          </a:xfrm>
          <a:prstGeom prst="line">
            <a:avLst/>
          </a:prstGeom>
          <a:noFill/>
          <a:ln w="47625">
            <a:solidFill>
              <a:srgbClr val="4D4D4F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6814300" y="2725050"/>
            <a:ext cx="0" cy="1413751"/>
          </a:xfrm>
          <a:prstGeom prst="line">
            <a:avLst/>
          </a:prstGeom>
          <a:noFill/>
          <a:ln w="47625">
            <a:solidFill>
              <a:srgbClr val="4D4D4F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6890500" y="2725050"/>
            <a:ext cx="0" cy="1413751"/>
          </a:xfrm>
          <a:prstGeom prst="line">
            <a:avLst/>
          </a:prstGeom>
          <a:noFill/>
          <a:ln w="47625">
            <a:solidFill>
              <a:srgbClr val="4D4D4F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9631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[P] 1">
            <a:extLst>
              <a:ext uri="{FF2B5EF4-FFF2-40B4-BE49-F238E27FC236}">
                <a16:creationId xmlns:a16="http://schemas.microsoft.com/office/drawing/2014/main" id="{BB7BD4E8-8217-D14B-A755-B7FEA0DD9E79}"/>
              </a:ext>
            </a:extLst>
          </p:cNvPr>
          <p:cNvSpPr/>
          <p:nvPr/>
        </p:nvSpPr>
        <p:spPr>
          <a:xfrm>
            <a:off x="0" y="-739934"/>
            <a:ext cx="8174182" cy="1479868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-564278" y="2462842"/>
            <a:ext cx="294884" cy="294884"/>
          </a:xfrm>
          <a:prstGeom prst="ellipse">
            <a:avLst/>
          </a:prstGeom>
          <a:solidFill>
            <a:srgbClr val="FDA116">
              <a:alpha val="49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-608588" y="3515437"/>
            <a:ext cx="383503" cy="383503"/>
          </a:xfrm>
          <a:prstGeom prst="ellipse">
            <a:avLst/>
          </a:prstGeom>
          <a:solidFill>
            <a:srgbClr val="06BBCE">
              <a:alpha val="46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93070-EF70-F541-B21E-06A067F707E9}"/>
              </a:ext>
            </a:extLst>
          </p:cNvPr>
          <p:cNvSpPr txBox="1"/>
          <p:nvPr/>
        </p:nvSpPr>
        <p:spPr>
          <a:xfrm>
            <a:off x="249382" y="180780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>
                <a:latin typeface="Nanum Gothic" panose="020D0604000000000000" pitchFamily="34" charset="-127"/>
                <a:ea typeface="Nanum Gothic" panose="020D0604000000000000" pitchFamily="34" charset="-127"/>
              </a:rPr>
              <a:t>3. fastbin_dup_into_stack</a:t>
            </a:r>
            <a:endParaRPr kumimoji="1" lang="ko-KR" altLang="en-US" b="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5E5FB-9E2B-1141-8D0B-CC7A10AD27D9}"/>
              </a:ext>
            </a:extLst>
          </p:cNvPr>
          <p:cNvSpPr txBox="1"/>
          <p:nvPr/>
        </p:nvSpPr>
        <p:spPr>
          <a:xfrm>
            <a:off x="468031" y="1408210"/>
            <a:ext cx="2108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ea typeface="Nanum Gothic Regular" panose="020D0604000000000000" pitchFamily="34" charset="-127"/>
              </a:rPr>
              <a:t>[</a:t>
            </a:r>
            <a:r>
              <a:rPr kumimoji="1" lang="en-US" altLang="ko-KR">
                <a:latin typeface="+mj-lt"/>
                <a:ea typeface="Nanum Gothic" panose="020D0604000000000000" pitchFamily="34" charset="-127"/>
              </a:rPr>
              <a:t>64bit</a:t>
            </a:r>
            <a:r>
              <a:rPr kumimoji="1" lang="en-US" altLang="ko-KR">
                <a:ea typeface="Nanum Gothic Regular" panose="020D0604000000000000" pitchFamily="34" charset="-127"/>
              </a:rPr>
              <a:t>]</a:t>
            </a:r>
          </a:p>
          <a:p>
            <a:r>
              <a:rPr kumimoji="1" lang="en-US" altLang="ko-KR">
                <a:ea typeface="Nanum Gothic Regular" panose="020D0604000000000000" pitchFamily="34" charset="-127"/>
              </a:rPr>
              <a:t>Glibc-Version : latest</a:t>
            </a:r>
            <a:endParaRPr kumimoji="1" lang="ko-KR" altLang="en-US">
              <a:ea typeface="Nanum Gothic Regular" panose="020D0604000000000000" pitchFamily="34" charset="-127"/>
            </a:endParaRPr>
          </a:p>
          <a:p>
            <a:endParaRPr kumimoji="1" lang="ko-KR" altLang="en-US">
              <a:ea typeface="Nanum Gothic Regular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CAD7B-9523-A340-BCBF-564A4C0F205F}"/>
              </a:ext>
            </a:extLst>
          </p:cNvPr>
          <p:cNvSpPr txBox="1"/>
          <p:nvPr/>
        </p:nvSpPr>
        <p:spPr>
          <a:xfrm>
            <a:off x="468031" y="4108976"/>
            <a:ext cx="8433719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>
                <a:ea typeface="Nanum Gothic Regular" panose="020D0604000000000000" pitchFamily="34" charset="-127"/>
              </a:rPr>
              <a:t>예를 들어 </a:t>
            </a:r>
            <a:r>
              <a:rPr kumimoji="1" lang="en-US" altLang="ko-KR">
                <a:ea typeface="Nanum Gothic Regular" panose="020D0604000000000000" pitchFamily="34" charset="-127"/>
              </a:rPr>
              <a:t>0x601020</a:t>
            </a:r>
            <a:r>
              <a:rPr kumimoji="1" lang="ko-KR" altLang="en-US">
                <a:ea typeface="Nanum Gothic Regular" panose="020D0604000000000000" pitchFamily="34" charset="-127"/>
              </a:rPr>
              <a:t>에 할당받고 싶다고 해봅시다</a:t>
            </a:r>
            <a:r>
              <a:rPr kumimoji="1" lang="en-US" altLang="ko-KR">
                <a:ea typeface="Nanum Gothic Regular" panose="020D0604000000000000" pitchFamily="34" charset="-127"/>
              </a:rPr>
              <a:t>.(</a:t>
            </a:r>
            <a:r>
              <a:rPr kumimoji="1" lang="ko-KR" altLang="en-US">
                <a:ea typeface="Nanum Gothic Regular" panose="020D0604000000000000" pitchFamily="34" charset="-127"/>
              </a:rPr>
              <a:t>꼭 스택주소가 아니어도 가능합니다</a:t>
            </a:r>
            <a:r>
              <a:rPr kumimoji="1" lang="en-US" altLang="ko-KR">
                <a:ea typeface="Nanum Gothic Regular" panose="020D0604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>
                <a:ea typeface="Nanum Gothic Regular" panose="020D0604000000000000" pitchFamily="34" charset="-127"/>
              </a:rPr>
              <a:t>이 상황에서 바로 </a:t>
            </a:r>
            <a:r>
              <a:rPr kumimoji="1" lang="en-US" altLang="ko-KR">
                <a:ea typeface="Nanum Gothic Regular" panose="020D0604000000000000" pitchFamily="34" charset="-127"/>
              </a:rPr>
              <a:t>malloc(0x20)</a:t>
            </a:r>
            <a:r>
              <a:rPr kumimoji="1" lang="ko-KR" altLang="en-US">
                <a:ea typeface="Nanum Gothic Regular" panose="020D0604000000000000" pitchFamily="34" charset="-127"/>
              </a:rPr>
              <a:t>을 두번해서 할당받으려고 하면 </a:t>
            </a:r>
            <a:r>
              <a:rPr kumimoji="1" lang="en-US" altLang="ko-KR">
                <a:ea typeface="Nanum Gothic Regular" panose="020D0604000000000000" pitchFamily="34" charset="-127"/>
              </a:rPr>
              <a:t>error</a:t>
            </a:r>
            <a:r>
              <a:rPr kumimoji="1" lang="ko-KR" altLang="en-US">
                <a:ea typeface="Nanum Gothic Regular" panose="020D0604000000000000" pitchFamily="34" charset="-127"/>
              </a:rPr>
              <a:t>가 납니다</a:t>
            </a:r>
            <a:r>
              <a:rPr kumimoji="1" lang="en-US" altLang="ko-KR">
                <a:ea typeface="Nanum Gothic Regular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>
                <a:ea typeface="Nanum Gothic Regular" panose="020D0604000000000000" pitchFamily="34" charset="-127"/>
              </a:rPr>
              <a:t>바로 </a:t>
            </a:r>
            <a:r>
              <a:rPr kumimoji="1" lang="en-US" altLang="ko-KR">
                <a:ea typeface="Nanum Gothic Regular" panose="020D0604000000000000" pitchFamily="34" charset="-127"/>
              </a:rPr>
              <a:t>fastbin</a:t>
            </a:r>
            <a:r>
              <a:rPr kumimoji="1" lang="ko-KR" altLang="en-US">
                <a:ea typeface="Nanum Gothic Regular" panose="020D0604000000000000" pitchFamily="34" charset="-127"/>
              </a:rPr>
              <a:t>을 할당받을 때는 </a:t>
            </a:r>
            <a:r>
              <a:rPr kumimoji="1" lang="en-US" altLang="ko-KR">
                <a:ea typeface="Nanum Gothic Regular" panose="020D0604000000000000" pitchFamily="34" charset="-127"/>
              </a:rPr>
              <a:t>size</a:t>
            </a:r>
            <a:r>
              <a:rPr kumimoji="1" lang="ko-KR" altLang="en-US">
                <a:ea typeface="Nanum Gothic Regular" panose="020D0604000000000000" pitchFamily="34" charset="-127"/>
              </a:rPr>
              <a:t>검사를 하기 때문입니다</a:t>
            </a:r>
            <a:r>
              <a:rPr kumimoji="1" lang="en-US" altLang="ko-KR">
                <a:ea typeface="Nanum Gothic Regular" panose="020D0604000000000000" pitchFamily="34" charset="-127"/>
              </a:rPr>
              <a:t>. </a:t>
            </a:r>
            <a:r>
              <a:rPr kumimoji="1" lang="ko-KR" altLang="en-US">
                <a:ea typeface="Nanum Gothic Regular" panose="020D0604000000000000" pitchFamily="34" charset="-127"/>
              </a:rPr>
              <a:t>따라서 </a:t>
            </a:r>
            <a:r>
              <a:rPr kumimoji="1" lang="en-US" altLang="ko-KR">
                <a:ea typeface="Nanum Gothic Regular" panose="020D0604000000000000" pitchFamily="34" charset="-127"/>
              </a:rPr>
              <a:t>0x601020-8</a:t>
            </a:r>
            <a:r>
              <a:rPr kumimoji="1" lang="ko-KR" altLang="en-US">
                <a:ea typeface="Nanum Gothic Regular" panose="020D0604000000000000" pitchFamily="34" charset="-127"/>
              </a:rPr>
              <a:t>의 주소에</a:t>
            </a:r>
            <a:endParaRPr kumimoji="1" lang="en-US" altLang="ko-KR">
              <a:ea typeface="Nanum Gothic Regular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>
                <a:ea typeface="Nanum Gothic Regular" panose="020D0604000000000000" pitchFamily="34" charset="-127"/>
              </a:rPr>
              <a:t>size</a:t>
            </a:r>
            <a:r>
              <a:rPr kumimoji="1" lang="ko-KR" altLang="en-US">
                <a:ea typeface="Nanum Gothic Regular" panose="020D0604000000000000" pitchFamily="34" charset="-127"/>
              </a:rPr>
              <a:t>인척 </a:t>
            </a:r>
            <a:r>
              <a:rPr kumimoji="1" lang="en-US" altLang="ko-KR">
                <a:ea typeface="Nanum Gothic Regular" panose="020D0604000000000000" pitchFamily="34" charset="-127"/>
              </a:rPr>
              <a:t>0x20</a:t>
            </a:r>
            <a:r>
              <a:rPr kumimoji="1" lang="ko-KR" altLang="en-US">
                <a:ea typeface="Nanum Gothic Regular" panose="020D0604000000000000" pitchFamily="34" charset="-127"/>
              </a:rPr>
              <a:t>을 적어주어야 합니다</a:t>
            </a:r>
            <a:r>
              <a:rPr kumimoji="1" lang="en-US" altLang="ko-KR">
                <a:ea typeface="Nanum Gothic Regular" panose="020D0604000000000000" pitchFamily="34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D641B3-2B16-784E-8816-32843A2012DF}"/>
              </a:ext>
            </a:extLst>
          </p:cNvPr>
          <p:cNvSpPr/>
          <p:nvPr/>
        </p:nvSpPr>
        <p:spPr>
          <a:xfrm>
            <a:off x="1274662" y="2118732"/>
            <a:ext cx="1501992" cy="524107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c </a:t>
            </a:r>
            <a:endParaRPr kumimoji="1" lang="ko-KR" altLang="en-US" spc="-1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141903-3443-2B49-AC52-E053B08BDC8A}"/>
              </a:ext>
            </a:extLst>
          </p:cNvPr>
          <p:cNvSpPr/>
          <p:nvPr/>
        </p:nvSpPr>
        <p:spPr>
          <a:xfrm>
            <a:off x="1274662" y="2642839"/>
            <a:ext cx="1501992" cy="524107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d</a:t>
            </a:r>
            <a:endParaRPr kumimoji="1" lang="ko-KR" altLang="en-US" spc="-1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14BB87-3784-2744-A952-ADADDD64DF7C}"/>
              </a:ext>
            </a:extLst>
          </p:cNvPr>
          <p:cNvSpPr txBox="1"/>
          <p:nvPr/>
        </p:nvSpPr>
        <p:spPr>
          <a:xfrm>
            <a:off x="814039" y="2319454"/>
            <a:ext cx="458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[A]</a:t>
            </a:r>
          </a:p>
          <a:p>
            <a:r>
              <a:rPr kumimoji="1" lang="en-US" altLang="ko-KR"/>
              <a:t>[B]</a:t>
            </a:r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27A234-7C02-0F40-815C-40F8FF9627E4}"/>
              </a:ext>
            </a:extLst>
          </p:cNvPr>
          <p:cNvSpPr/>
          <p:nvPr/>
        </p:nvSpPr>
        <p:spPr>
          <a:xfrm>
            <a:off x="1274662" y="2118731"/>
            <a:ext cx="1501992" cy="524107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fd = 0x601020</a:t>
            </a:r>
            <a:endParaRPr kumimoji="1" lang="ko-KR" altLang="en-US" spc="-15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9DCD97-6D98-1141-966B-A5534F546681}"/>
              </a:ext>
            </a:extLst>
          </p:cNvPr>
          <p:cNvSpPr/>
          <p:nvPr/>
        </p:nvSpPr>
        <p:spPr>
          <a:xfrm>
            <a:off x="4928545" y="2650859"/>
            <a:ext cx="1501992" cy="524107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0x601020</a:t>
            </a:r>
            <a:endParaRPr kumimoji="1" lang="ko-KR" altLang="en-US" spc="-15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4C5139-80DF-2A49-A2E3-4F1360CA2E5E}"/>
              </a:ext>
            </a:extLst>
          </p:cNvPr>
          <p:cNvSpPr/>
          <p:nvPr/>
        </p:nvSpPr>
        <p:spPr>
          <a:xfrm>
            <a:off x="4928545" y="2118512"/>
            <a:ext cx="1501992" cy="524107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size = 0x20</a:t>
            </a:r>
            <a:endParaRPr kumimoji="1" lang="ko-KR" altLang="en-US" spc="-150"/>
          </a:p>
        </p:txBody>
      </p:sp>
    </p:spTree>
    <p:extLst>
      <p:ext uri="{BB962C8B-B14F-4D97-AF65-F5344CB8AC3E}">
        <p14:creationId xmlns:p14="http://schemas.microsoft.com/office/powerpoint/2010/main" val="92803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[P] 1">
            <a:extLst>
              <a:ext uri="{FF2B5EF4-FFF2-40B4-BE49-F238E27FC236}">
                <a16:creationId xmlns:a16="http://schemas.microsoft.com/office/drawing/2014/main" id="{BB7BD4E8-8217-D14B-A755-B7FEA0DD9E79}"/>
              </a:ext>
            </a:extLst>
          </p:cNvPr>
          <p:cNvSpPr/>
          <p:nvPr/>
        </p:nvSpPr>
        <p:spPr>
          <a:xfrm>
            <a:off x="0" y="-739934"/>
            <a:ext cx="8174182" cy="1479868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-564278" y="2462842"/>
            <a:ext cx="294884" cy="294884"/>
          </a:xfrm>
          <a:prstGeom prst="ellipse">
            <a:avLst/>
          </a:prstGeom>
          <a:solidFill>
            <a:srgbClr val="FDA116">
              <a:alpha val="49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-608588" y="3515437"/>
            <a:ext cx="383503" cy="383503"/>
          </a:xfrm>
          <a:prstGeom prst="ellipse">
            <a:avLst/>
          </a:prstGeom>
          <a:solidFill>
            <a:srgbClr val="06BBCE">
              <a:alpha val="46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93070-EF70-F541-B21E-06A067F707E9}"/>
              </a:ext>
            </a:extLst>
          </p:cNvPr>
          <p:cNvSpPr txBox="1"/>
          <p:nvPr/>
        </p:nvSpPr>
        <p:spPr>
          <a:xfrm>
            <a:off x="249382" y="180780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>
                <a:latin typeface="Nanum Gothic" panose="020D0604000000000000" pitchFamily="34" charset="-127"/>
                <a:ea typeface="Nanum Gothic" panose="020D0604000000000000" pitchFamily="34" charset="-127"/>
              </a:rPr>
              <a:t>3. fastbin_dup_into_stack</a:t>
            </a:r>
            <a:endParaRPr kumimoji="1" lang="ko-KR" altLang="en-US" b="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5E5FB-9E2B-1141-8D0B-CC7A10AD27D9}"/>
              </a:ext>
            </a:extLst>
          </p:cNvPr>
          <p:cNvSpPr txBox="1"/>
          <p:nvPr/>
        </p:nvSpPr>
        <p:spPr>
          <a:xfrm>
            <a:off x="468031" y="1408210"/>
            <a:ext cx="2108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ea typeface="Nanum Gothic Regular" panose="020D0604000000000000" pitchFamily="34" charset="-127"/>
              </a:rPr>
              <a:t>[</a:t>
            </a:r>
            <a:r>
              <a:rPr kumimoji="1" lang="en-US" altLang="ko-KR">
                <a:latin typeface="+mj-lt"/>
                <a:ea typeface="Nanum Gothic" panose="020D0604000000000000" pitchFamily="34" charset="-127"/>
              </a:rPr>
              <a:t>64bit</a:t>
            </a:r>
            <a:r>
              <a:rPr kumimoji="1" lang="en-US" altLang="ko-KR">
                <a:ea typeface="Nanum Gothic Regular" panose="020D0604000000000000" pitchFamily="34" charset="-127"/>
              </a:rPr>
              <a:t>]</a:t>
            </a:r>
          </a:p>
          <a:p>
            <a:r>
              <a:rPr kumimoji="1" lang="en-US" altLang="ko-KR">
                <a:ea typeface="Nanum Gothic Regular" panose="020D0604000000000000" pitchFamily="34" charset="-127"/>
              </a:rPr>
              <a:t>Glibc-Version : latest</a:t>
            </a:r>
            <a:endParaRPr kumimoji="1" lang="ko-KR" altLang="en-US">
              <a:ea typeface="Nanum Gothic Regular" panose="020D0604000000000000" pitchFamily="34" charset="-127"/>
            </a:endParaRPr>
          </a:p>
          <a:p>
            <a:endParaRPr kumimoji="1" lang="ko-KR" altLang="en-US">
              <a:ea typeface="Nanum Gothic Regular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CAD7B-9523-A340-BCBF-564A4C0F205F}"/>
              </a:ext>
            </a:extLst>
          </p:cNvPr>
          <p:cNvSpPr txBox="1"/>
          <p:nvPr/>
        </p:nvSpPr>
        <p:spPr>
          <a:xfrm>
            <a:off x="814039" y="4212153"/>
            <a:ext cx="8675969" cy="879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>
                <a:ea typeface="Nanum Gothic Regular" panose="020D0604000000000000" pitchFamily="34" charset="-127"/>
              </a:rPr>
              <a:t>이제 </a:t>
            </a:r>
            <a:r>
              <a:rPr kumimoji="1" lang="en-US" altLang="ko-KR">
                <a:ea typeface="Nanum Gothic Regular" panose="020D0604000000000000" pitchFamily="34" charset="-127"/>
              </a:rPr>
              <a:t>e = malloc(0x20); f = malloc(0x20); </a:t>
            </a:r>
            <a:r>
              <a:rPr kumimoji="1" lang="ko-KR" altLang="en-US">
                <a:ea typeface="Nanum Gothic Regular" panose="020D0604000000000000" pitchFamily="34" charset="-127"/>
              </a:rPr>
              <a:t>하게 되면 </a:t>
            </a:r>
            <a:endParaRPr kumimoji="1" lang="en-US" altLang="ko-KR">
              <a:ea typeface="Nanum Gothic Regular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>
                <a:ea typeface="Nanum Gothic Regular" panose="020D0604000000000000" pitchFamily="34" charset="-127"/>
              </a:rPr>
              <a:t>a-&gt;0x601020</a:t>
            </a:r>
            <a:r>
              <a:rPr kumimoji="1" lang="ko-KR" altLang="en-US">
                <a:ea typeface="Nanum Gothic Regular" panose="020D0604000000000000" pitchFamily="34" charset="-127"/>
              </a:rPr>
              <a:t>인 </a:t>
            </a:r>
            <a:r>
              <a:rPr kumimoji="1" lang="en-US" altLang="ko-KR">
                <a:ea typeface="Nanum Gothic Regular" panose="020D0604000000000000" pitchFamily="34" charset="-127"/>
              </a:rPr>
              <a:t>fastbin</a:t>
            </a:r>
            <a:r>
              <a:rPr kumimoji="1" lang="ko-KR" altLang="en-US">
                <a:ea typeface="Nanum Gothic Regular" panose="020D0604000000000000" pitchFamily="34" charset="-127"/>
              </a:rPr>
              <a:t>에서 두 주소가 할당이 되게됩니다</a:t>
            </a:r>
            <a:r>
              <a:rPr kumimoji="1" lang="en-US" altLang="ko-KR">
                <a:ea typeface="Nanum Gothic Regular" panose="020D0604000000000000" pitchFamily="34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D641B3-2B16-784E-8816-32843A2012DF}"/>
              </a:ext>
            </a:extLst>
          </p:cNvPr>
          <p:cNvSpPr/>
          <p:nvPr/>
        </p:nvSpPr>
        <p:spPr>
          <a:xfrm>
            <a:off x="1274662" y="2118732"/>
            <a:ext cx="1501992" cy="524107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c </a:t>
            </a:r>
            <a:endParaRPr kumimoji="1" lang="ko-KR" altLang="en-US" spc="-1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141903-3443-2B49-AC52-E053B08BDC8A}"/>
              </a:ext>
            </a:extLst>
          </p:cNvPr>
          <p:cNvSpPr/>
          <p:nvPr/>
        </p:nvSpPr>
        <p:spPr>
          <a:xfrm>
            <a:off x="1274662" y="2642839"/>
            <a:ext cx="1501992" cy="524107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d</a:t>
            </a:r>
            <a:endParaRPr kumimoji="1" lang="ko-KR" altLang="en-US" spc="-1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14BB87-3784-2744-A952-ADADDD64DF7C}"/>
              </a:ext>
            </a:extLst>
          </p:cNvPr>
          <p:cNvSpPr txBox="1"/>
          <p:nvPr/>
        </p:nvSpPr>
        <p:spPr>
          <a:xfrm>
            <a:off x="814039" y="2319454"/>
            <a:ext cx="458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[A]</a:t>
            </a:r>
          </a:p>
          <a:p>
            <a:r>
              <a:rPr kumimoji="1" lang="en-US" altLang="ko-KR"/>
              <a:t>[B]</a:t>
            </a:r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27A234-7C02-0F40-815C-40F8FF9627E4}"/>
              </a:ext>
            </a:extLst>
          </p:cNvPr>
          <p:cNvSpPr/>
          <p:nvPr/>
        </p:nvSpPr>
        <p:spPr>
          <a:xfrm>
            <a:off x="1274662" y="2118731"/>
            <a:ext cx="1501992" cy="524107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c</a:t>
            </a:r>
            <a:endParaRPr kumimoji="1" lang="ko-KR" altLang="en-US" spc="-15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9DCD97-6D98-1141-966B-A5534F546681}"/>
              </a:ext>
            </a:extLst>
          </p:cNvPr>
          <p:cNvSpPr/>
          <p:nvPr/>
        </p:nvSpPr>
        <p:spPr>
          <a:xfrm>
            <a:off x="4928545" y="2642619"/>
            <a:ext cx="1501992" cy="524107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f</a:t>
            </a:r>
            <a:endParaRPr kumimoji="1" lang="ko-KR" altLang="en-US" spc="-15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4C5139-80DF-2A49-A2E3-4F1360CA2E5E}"/>
              </a:ext>
            </a:extLst>
          </p:cNvPr>
          <p:cNvSpPr/>
          <p:nvPr/>
        </p:nvSpPr>
        <p:spPr>
          <a:xfrm>
            <a:off x="4928545" y="2118512"/>
            <a:ext cx="1501992" cy="524107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size = 0x20</a:t>
            </a:r>
            <a:endParaRPr kumimoji="1" lang="ko-KR" altLang="en-US" spc="-15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FF3D60-D32E-D246-84E2-0A851C1E57E7}"/>
              </a:ext>
            </a:extLst>
          </p:cNvPr>
          <p:cNvSpPr/>
          <p:nvPr/>
        </p:nvSpPr>
        <p:spPr>
          <a:xfrm>
            <a:off x="1272819" y="2109830"/>
            <a:ext cx="1501992" cy="524107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c,e</a:t>
            </a:r>
            <a:endParaRPr kumimoji="1" lang="ko-KR" altLang="en-US" spc="-1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CC1568-8B92-DA4C-AD6C-EF6FEACABC8B}"/>
              </a:ext>
            </a:extLst>
          </p:cNvPr>
          <p:cNvSpPr txBox="1"/>
          <p:nvPr/>
        </p:nvSpPr>
        <p:spPr>
          <a:xfrm>
            <a:off x="6646127" y="2757726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0x601020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665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[P] 1">
            <a:extLst>
              <a:ext uri="{FF2B5EF4-FFF2-40B4-BE49-F238E27FC236}">
                <a16:creationId xmlns:a16="http://schemas.microsoft.com/office/drawing/2014/main" id="{BB7BD4E8-8217-D14B-A755-B7FEA0DD9E79}"/>
              </a:ext>
            </a:extLst>
          </p:cNvPr>
          <p:cNvSpPr/>
          <p:nvPr/>
        </p:nvSpPr>
        <p:spPr>
          <a:xfrm>
            <a:off x="0" y="-739934"/>
            <a:ext cx="8174182" cy="1479868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-564278" y="2462842"/>
            <a:ext cx="294884" cy="294884"/>
          </a:xfrm>
          <a:prstGeom prst="ellipse">
            <a:avLst/>
          </a:prstGeom>
          <a:solidFill>
            <a:srgbClr val="FDA116">
              <a:alpha val="49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-608588" y="3515437"/>
            <a:ext cx="383503" cy="383503"/>
          </a:xfrm>
          <a:prstGeom prst="ellipse">
            <a:avLst/>
          </a:prstGeom>
          <a:solidFill>
            <a:srgbClr val="06BBCE">
              <a:alpha val="46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93070-EF70-F541-B21E-06A067F707E9}"/>
              </a:ext>
            </a:extLst>
          </p:cNvPr>
          <p:cNvSpPr txBox="1"/>
          <p:nvPr/>
        </p:nvSpPr>
        <p:spPr>
          <a:xfrm>
            <a:off x="249382" y="1807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>
                <a:latin typeface="Nanum Gothic" panose="020D0604000000000000" pitchFamily="34" charset="-127"/>
                <a:ea typeface="Nanum Gothic" panose="020D0604000000000000" pitchFamily="34" charset="-127"/>
              </a:rPr>
              <a:t>4. </a:t>
            </a:r>
            <a:r>
              <a:rPr kumimoji="1" lang="ko-KR" altLang="en-US" b="1">
                <a:latin typeface="Nanum Gothic" panose="020D0604000000000000" pitchFamily="34" charset="-127"/>
                <a:ea typeface="Nanum Gothic" panose="020D0604000000000000" pitchFamily="34" charset="-127"/>
              </a:rPr>
              <a:t>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CAD7B-9523-A340-BCBF-564A4C0F205F}"/>
              </a:ext>
            </a:extLst>
          </p:cNvPr>
          <p:cNvSpPr txBox="1"/>
          <p:nvPr/>
        </p:nvSpPr>
        <p:spPr>
          <a:xfrm>
            <a:off x="579864" y="1660648"/>
            <a:ext cx="8675969" cy="378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>
                <a:ea typeface="Nanum Gothic Regular" panose="020D0604000000000000" pitchFamily="34" charset="-127"/>
              </a:rPr>
              <a:t>fastbin_dup_into_stack</a:t>
            </a:r>
            <a:r>
              <a:rPr kumimoji="1" lang="ko-KR" altLang="en-US">
                <a:ea typeface="Nanum Gothic Regular" panose="020D0604000000000000" pitchFamily="34" charset="-127"/>
              </a:rPr>
              <a:t> 기술은 원하는 주소에 힙청크를 할당받을 수 있도록 하는</a:t>
            </a:r>
            <a:endParaRPr kumimoji="1" lang="en-US" altLang="ko-KR">
              <a:ea typeface="Nanum Gothic Regular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>
                <a:ea typeface="Nanum Gothic Regular" panose="020D0604000000000000" pitchFamily="34" charset="-127"/>
              </a:rPr>
              <a:t>기술입니다</a:t>
            </a:r>
            <a:r>
              <a:rPr kumimoji="1" lang="en-US" altLang="ko-KR">
                <a:ea typeface="Nanum Gothic Regular" panose="020D0604000000000000" pitchFamily="34" charset="-127"/>
              </a:rPr>
              <a:t>. </a:t>
            </a:r>
            <a:r>
              <a:rPr kumimoji="1" lang="ko-KR" altLang="en-US">
                <a:ea typeface="Nanum Gothic Regular" panose="020D0604000000000000" pitchFamily="34" charset="-127"/>
              </a:rPr>
              <a:t>굳이 소개해드린 방법이 아니더라도 </a:t>
            </a:r>
            <a:r>
              <a:rPr kumimoji="1" lang="en-US" altLang="ko-KR">
                <a:ea typeface="Nanum Gothic Regular" panose="020D0604000000000000" pitchFamily="34" charset="-127"/>
              </a:rPr>
              <a:t>free</a:t>
            </a:r>
            <a:r>
              <a:rPr kumimoji="1" lang="ko-KR" altLang="en-US">
                <a:ea typeface="Nanum Gothic Regular" panose="020D0604000000000000" pitchFamily="34" charset="-127"/>
              </a:rPr>
              <a:t>한 청크의 </a:t>
            </a:r>
            <a:r>
              <a:rPr kumimoji="1" lang="en-US" altLang="ko-KR">
                <a:ea typeface="Nanum Gothic Regular" panose="020D0604000000000000" pitchFamily="34" charset="-127"/>
              </a:rPr>
              <a:t>fd</a:t>
            </a:r>
            <a:r>
              <a:rPr kumimoji="1" lang="ko-KR" altLang="en-US">
                <a:ea typeface="Nanum Gothic Regular" panose="020D0604000000000000" pitchFamily="34" charset="-127"/>
              </a:rPr>
              <a:t>를 조작할 수 있다면</a:t>
            </a:r>
            <a:endParaRPr kumimoji="1" lang="en-US" altLang="ko-KR">
              <a:ea typeface="Nanum Gothic Regular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>
                <a:ea typeface="Nanum Gothic Regular" panose="020D0604000000000000" pitchFamily="34" charset="-127"/>
              </a:rPr>
              <a:t>a-&gt;b-&gt;some addr</a:t>
            </a:r>
            <a:r>
              <a:rPr kumimoji="1" lang="ko-KR" altLang="en-US">
                <a:ea typeface="Nanum Gothic Regular" panose="020D0604000000000000" pitchFamily="34" charset="-127"/>
              </a:rPr>
              <a:t>이런 식으로 굳이 </a:t>
            </a:r>
            <a:r>
              <a:rPr kumimoji="1" lang="en-US" altLang="ko-KR">
                <a:ea typeface="Nanum Gothic Regular" panose="020D0604000000000000" pitchFamily="34" charset="-127"/>
              </a:rPr>
              <a:t>a</a:t>
            </a:r>
            <a:r>
              <a:rPr kumimoji="1" lang="ko-KR" altLang="en-US">
                <a:ea typeface="Nanum Gothic Regular" panose="020D0604000000000000" pitchFamily="34" charset="-127"/>
              </a:rPr>
              <a:t>를 </a:t>
            </a:r>
            <a:r>
              <a:rPr kumimoji="1" lang="en-US" altLang="ko-KR">
                <a:ea typeface="Nanum Gothic Regular" panose="020D0604000000000000" pitchFamily="34" charset="-127"/>
              </a:rPr>
              <a:t>duplicate</a:t>
            </a:r>
            <a:r>
              <a:rPr kumimoji="1" lang="ko-KR" altLang="en-US">
                <a:ea typeface="Nanum Gothic Regular" panose="020D0604000000000000" pitchFamily="34" charset="-127"/>
              </a:rPr>
              <a:t>하지 않아도 가능합니다</a:t>
            </a:r>
            <a:r>
              <a:rPr kumimoji="1" lang="en-US" altLang="ko-KR">
                <a:ea typeface="Nanum Gothic Regular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>
              <a:ea typeface="Nanum Gothic Regular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>
                <a:ea typeface="Nanum Gothic Regular" panose="020D0604000000000000" pitchFamily="34" charset="-127"/>
              </a:rPr>
              <a:t>함수의 </a:t>
            </a:r>
            <a:r>
              <a:rPr kumimoji="1" lang="en-US" altLang="ko-KR">
                <a:ea typeface="Nanum Gothic Regular" panose="020D0604000000000000" pitchFamily="34" charset="-127"/>
              </a:rPr>
              <a:t>got</a:t>
            </a:r>
            <a:r>
              <a:rPr kumimoji="1" lang="ko-KR" altLang="en-US">
                <a:ea typeface="Nanum Gothic Regular" panose="020D0604000000000000" pitchFamily="34" charset="-127"/>
              </a:rPr>
              <a:t>를 덮거나 </a:t>
            </a:r>
            <a:r>
              <a:rPr kumimoji="1" lang="en-US" altLang="ko-KR">
                <a:ea typeface="Nanum Gothic Regular" panose="020D0604000000000000" pitchFamily="34" charset="-127"/>
              </a:rPr>
              <a:t>malloc_hook</a:t>
            </a:r>
            <a:r>
              <a:rPr kumimoji="1" lang="ko-KR" altLang="en-US">
                <a:ea typeface="Nanum Gothic Regular" panose="020D0604000000000000" pitchFamily="34" charset="-127"/>
              </a:rPr>
              <a:t>을 덮거나 하는 식으로 사용될 수있습니다</a:t>
            </a:r>
            <a:r>
              <a:rPr kumimoji="1" lang="en-US" altLang="ko-KR">
                <a:ea typeface="Nanum Gothic Regular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>
              <a:solidFill>
                <a:srgbClr val="FF0000"/>
              </a:solidFill>
              <a:ea typeface="Nanum Gothic Regular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>
                <a:solidFill>
                  <a:srgbClr val="FF0000"/>
                </a:solidFill>
                <a:ea typeface="Nanum Gothic Regular" panose="020D0604000000000000" pitchFamily="34" charset="-127"/>
              </a:rPr>
              <a:t>결과적으로 이 기술의 제약조건은 아래와 같습니다</a:t>
            </a:r>
            <a:r>
              <a:rPr kumimoji="1" lang="en-US" altLang="ko-KR" b="1">
                <a:solidFill>
                  <a:srgbClr val="FF0000"/>
                </a:solidFill>
                <a:ea typeface="Nanum Gothic Regular" panose="020D0604000000000000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b="1">
                <a:solidFill>
                  <a:srgbClr val="FF0000"/>
                </a:solidFill>
                <a:ea typeface="Nanum Gothic Regular" panose="020D0604000000000000" pitchFamily="34" charset="-127"/>
              </a:rPr>
              <a:t>free</a:t>
            </a:r>
            <a:r>
              <a:rPr kumimoji="1" lang="ko-KR" altLang="en-US" b="1">
                <a:solidFill>
                  <a:srgbClr val="FF0000"/>
                </a:solidFill>
                <a:ea typeface="Nanum Gothic Regular" panose="020D0604000000000000" pitchFamily="34" charset="-127"/>
              </a:rPr>
              <a:t>된 청크의 </a:t>
            </a:r>
            <a:r>
              <a:rPr kumimoji="1" lang="en-US" altLang="ko-KR" b="1">
                <a:solidFill>
                  <a:srgbClr val="FF0000"/>
                </a:solidFill>
                <a:ea typeface="Nanum Gothic Regular" panose="020D0604000000000000" pitchFamily="34" charset="-127"/>
              </a:rPr>
              <a:t>fd</a:t>
            </a:r>
            <a:r>
              <a:rPr kumimoji="1" lang="ko-KR" altLang="en-US" b="1">
                <a:solidFill>
                  <a:srgbClr val="FF0000"/>
                </a:solidFill>
                <a:ea typeface="Nanum Gothic Regular" panose="020D0604000000000000" pitchFamily="34" charset="-127"/>
              </a:rPr>
              <a:t>를 조작할 수 있는가</a:t>
            </a:r>
            <a:r>
              <a:rPr kumimoji="1" lang="en-US" altLang="ko-KR" b="1">
                <a:solidFill>
                  <a:srgbClr val="FF0000"/>
                </a:solidFill>
                <a:ea typeface="Nanum Gothic Regular" panose="020D0604000000000000" pitchFamily="34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b="1">
                <a:solidFill>
                  <a:srgbClr val="FF0000"/>
                </a:solidFill>
                <a:ea typeface="Nanum Gothic Regular" panose="020D0604000000000000" pitchFamily="34" charset="-127"/>
              </a:rPr>
              <a:t>할당받고자 하는 곳 앞 </a:t>
            </a:r>
            <a:r>
              <a:rPr kumimoji="1" lang="en-US" altLang="ko-KR" b="1">
                <a:solidFill>
                  <a:srgbClr val="FF0000"/>
                </a:solidFill>
                <a:ea typeface="Nanum Gothic Regular" panose="020D0604000000000000" pitchFamily="34" charset="-127"/>
              </a:rPr>
              <a:t>8byte</a:t>
            </a:r>
            <a:r>
              <a:rPr kumimoji="1" lang="ko-KR" altLang="en-US" b="1">
                <a:solidFill>
                  <a:srgbClr val="FF0000"/>
                </a:solidFill>
                <a:ea typeface="Nanum Gothic Regular" panose="020D0604000000000000" pitchFamily="34" charset="-127"/>
              </a:rPr>
              <a:t>를 </a:t>
            </a:r>
            <a:r>
              <a:rPr kumimoji="1" lang="en-US" altLang="ko-KR" b="1">
                <a:solidFill>
                  <a:srgbClr val="FF0000"/>
                </a:solidFill>
                <a:ea typeface="Nanum Gothic Regular" panose="020D0604000000000000" pitchFamily="34" charset="-127"/>
              </a:rPr>
              <a:t>size</a:t>
            </a:r>
            <a:r>
              <a:rPr kumimoji="1" lang="ko-KR" altLang="en-US" b="1">
                <a:solidFill>
                  <a:srgbClr val="FF0000"/>
                </a:solidFill>
                <a:ea typeface="Nanum Gothic Regular" panose="020D0604000000000000" pitchFamily="34" charset="-127"/>
              </a:rPr>
              <a:t>로 만들 수 있는가</a:t>
            </a:r>
            <a:r>
              <a:rPr kumimoji="1" lang="en-US" altLang="ko-KR" b="1">
                <a:solidFill>
                  <a:srgbClr val="FF0000"/>
                </a:solidFill>
                <a:ea typeface="Nanum Gothic Regular" panose="020D0604000000000000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8109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56"/>
          <p:cNvSpPr/>
          <p:nvPr/>
        </p:nvSpPr>
        <p:spPr>
          <a:xfrm>
            <a:off x="-564278" y="2462842"/>
            <a:ext cx="294884" cy="294884"/>
          </a:xfrm>
          <a:prstGeom prst="ellipse">
            <a:avLst/>
          </a:prstGeom>
          <a:solidFill>
            <a:srgbClr val="FDA116">
              <a:alpha val="49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-608588" y="3515437"/>
            <a:ext cx="383503" cy="383503"/>
          </a:xfrm>
          <a:prstGeom prst="ellipse">
            <a:avLst/>
          </a:prstGeom>
          <a:solidFill>
            <a:srgbClr val="06BBCE">
              <a:alpha val="46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2789545" y="332827"/>
            <a:ext cx="3564951" cy="1027600"/>
            <a:chOff x="2789545" y="537342"/>
            <a:chExt cx="3564951" cy="1027600"/>
          </a:xfrm>
          <a:scene3d>
            <a:camera prst="obliqueTopLeft"/>
            <a:lightRig rig="threePt" dir="t"/>
          </a:scene3d>
        </p:grpSpPr>
        <p:sp>
          <p:nvSpPr>
            <p:cNvPr id="17" name="TextBox 16"/>
            <p:cNvSpPr txBox="1"/>
            <p:nvPr/>
          </p:nvSpPr>
          <p:spPr>
            <a:xfrm>
              <a:off x="2789545" y="1103277"/>
              <a:ext cx="3564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4D4D4F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Fastbin_dup_consolidate</a:t>
              </a:r>
              <a:endParaRPr lang="ko-KR" altLang="en-US" sz="2400" dirty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3916224" y="1071621"/>
              <a:ext cx="1311553" cy="0"/>
            </a:xfrm>
            <a:prstGeom prst="line">
              <a:avLst/>
            </a:prstGeom>
            <a:ln w="12700">
              <a:solidFill>
                <a:srgbClr val="5151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297952" y="537342"/>
              <a:ext cx="579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4D4D4F"/>
                  </a:solidFill>
                  <a:latin typeface="a고딕19" panose="02020600000000000000" pitchFamily="18" charset="-127"/>
                  <a:ea typeface="a고딕19" panose="02020600000000000000" pitchFamily="18" charset="-127"/>
                </a:rPr>
                <a:t>02</a:t>
              </a:r>
              <a:endParaRPr lang="ko-KR" altLang="en-US" sz="280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C258774-447F-8649-A1DA-B0B0983DDF1F}"/>
              </a:ext>
            </a:extLst>
          </p:cNvPr>
          <p:cNvSpPr txBox="1"/>
          <p:nvPr/>
        </p:nvSpPr>
        <p:spPr>
          <a:xfrm>
            <a:off x="617373" y="2240952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>
                <a:latin typeface="Nanum Gothic" panose="020D0604000000000000" pitchFamily="34" charset="-127"/>
                <a:ea typeface="Nanum Gothic" panose="020D0604000000000000" pitchFamily="34" charset="-127"/>
              </a:rPr>
              <a:t>1.malloc_consolidate()</a:t>
            </a:r>
            <a:endParaRPr kumimoji="1" lang="ko-KR" altLang="en-US" b="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367095-BE01-7B4D-856F-9C50C5579903}"/>
              </a:ext>
            </a:extLst>
          </p:cNvPr>
          <p:cNvSpPr txBox="1"/>
          <p:nvPr/>
        </p:nvSpPr>
        <p:spPr>
          <a:xfrm>
            <a:off x="1315844" y="3268125"/>
            <a:ext cx="7421647" cy="878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/>
              <a:t>fastbin</a:t>
            </a:r>
            <a:r>
              <a:rPr kumimoji="1" lang="ko-KR" altLang="en-US"/>
              <a:t>들은 다른 </a:t>
            </a:r>
            <a:r>
              <a:rPr kumimoji="1" lang="en-US" altLang="ko-KR"/>
              <a:t>bin</a:t>
            </a:r>
            <a:r>
              <a:rPr kumimoji="1" lang="ko-KR" altLang="en-US"/>
              <a:t>과 다르게 서로 병합하지 않고 존재하는데요</a:t>
            </a:r>
            <a:r>
              <a:rPr kumimoji="1" lang="en-US" altLang="ko-KR"/>
              <a:t>,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largebin size</a:t>
            </a:r>
            <a:r>
              <a:rPr kumimoji="1" lang="ko-KR" altLang="en-US"/>
              <a:t>할당이 들어오면 </a:t>
            </a:r>
            <a:r>
              <a:rPr kumimoji="1" lang="en-US" altLang="ko-KR"/>
              <a:t>fastbin</a:t>
            </a:r>
            <a:r>
              <a:rPr kumimoji="1" lang="ko-KR" altLang="en-US"/>
              <a:t>들을 병합해 </a:t>
            </a:r>
            <a:r>
              <a:rPr kumimoji="1" lang="en-US" altLang="ko-KR"/>
              <a:t>unsorted bin</a:t>
            </a:r>
            <a:r>
              <a:rPr kumimoji="1" lang="ko-KR" altLang="en-US"/>
              <a:t>에 넣습니다</a:t>
            </a:r>
            <a:r>
              <a:rPr kumimoji="1" lang="en-US" altLang="ko-KR"/>
              <a:t>.</a:t>
            </a:r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2F9CC-3A0A-084D-A5E1-7E21AB5EEEB2}"/>
              </a:ext>
            </a:extLst>
          </p:cNvPr>
          <p:cNvSpPr txBox="1"/>
          <p:nvPr/>
        </p:nvSpPr>
        <p:spPr>
          <a:xfrm>
            <a:off x="468031" y="1408210"/>
            <a:ext cx="2108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ea typeface="Nanum Gothic Regular" panose="020D0604000000000000" pitchFamily="34" charset="-127"/>
              </a:rPr>
              <a:t>[</a:t>
            </a:r>
            <a:r>
              <a:rPr kumimoji="1" lang="en-US" altLang="ko-KR">
                <a:latin typeface="+mj-lt"/>
                <a:ea typeface="Nanum Gothic" panose="020D0604000000000000" pitchFamily="34" charset="-127"/>
              </a:rPr>
              <a:t>64bit</a:t>
            </a:r>
            <a:r>
              <a:rPr kumimoji="1" lang="en-US" altLang="ko-KR">
                <a:ea typeface="Nanum Gothic Regular" panose="020D0604000000000000" pitchFamily="34" charset="-127"/>
              </a:rPr>
              <a:t>]</a:t>
            </a:r>
          </a:p>
          <a:p>
            <a:r>
              <a:rPr kumimoji="1" lang="en-US" altLang="ko-KR">
                <a:ea typeface="Nanum Gothic Regular" panose="020D0604000000000000" pitchFamily="34" charset="-127"/>
              </a:rPr>
              <a:t>Glibc-Version : latest</a:t>
            </a:r>
            <a:endParaRPr kumimoji="1" lang="ko-KR" altLang="en-US">
              <a:ea typeface="Nanum Gothic Regular" panose="020D0604000000000000" pitchFamily="34" charset="-127"/>
            </a:endParaRPr>
          </a:p>
          <a:p>
            <a:endParaRPr kumimoji="1" lang="ko-KR" altLang="en-US">
              <a:ea typeface="Nanum Gothic Regular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18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[P] 1">
            <a:extLst>
              <a:ext uri="{FF2B5EF4-FFF2-40B4-BE49-F238E27FC236}">
                <a16:creationId xmlns:a16="http://schemas.microsoft.com/office/drawing/2014/main" id="{BB7BD4E8-8217-D14B-A755-B7FEA0DD9E79}"/>
              </a:ext>
            </a:extLst>
          </p:cNvPr>
          <p:cNvSpPr/>
          <p:nvPr/>
        </p:nvSpPr>
        <p:spPr>
          <a:xfrm>
            <a:off x="0" y="-739934"/>
            <a:ext cx="8174182" cy="1479868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-564278" y="2462842"/>
            <a:ext cx="294884" cy="294884"/>
          </a:xfrm>
          <a:prstGeom prst="ellipse">
            <a:avLst/>
          </a:prstGeom>
          <a:solidFill>
            <a:srgbClr val="FDA116">
              <a:alpha val="49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-608588" y="3515437"/>
            <a:ext cx="383503" cy="383503"/>
          </a:xfrm>
          <a:prstGeom prst="ellipse">
            <a:avLst/>
          </a:prstGeom>
          <a:solidFill>
            <a:srgbClr val="06BBCE">
              <a:alpha val="46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93070-EF70-F541-B21E-06A067F707E9}"/>
              </a:ext>
            </a:extLst>
          </p:cNvPr>
          <p:cNvSpPr txBox="1"/>
          <p:nvPr/>
        </p:nvSpPr>
        <p:spPr>
          <a:xfrm>
            <a:off x="249382" y="180780"/>
            <a:ext cx="30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>
                <a:latin typeface="Nanum Gothic" panose="020D0604000000000000" pitchFamily="34" charset="-127"/>
                <a:ea typeface="Nanum Gothic" panose="020D0604000000000000" pitchFamily="34" charset="-127"/>
              </a:rPr>
              <a:t>2. fastbin_dup_consolidate</a:t>
            </a:r>
            <a:endParaRPr kumimoji="1" lang="ko-KR" altLang="en-US" b="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DBF7E-71CD-5845-95F2-43D7504923FB}"/>
              </a:ext>
            </a:extLst>
          </p:cNvPr>
          <p:cNvSpPr txBox="1"/>
          <p:nvPr/>
        </p:nvSpPr>
        <p:spPr>
          <a:xfrm>
            <a:off x="635620" y="1483112"/>
            <a:ext cx="189507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a = malloc(0x20);</a:t>
            </a:r>
          </a:p>
          <a:p>
            <a:r>
              <a:rPr kumimoji="1" lang="en-US" altLang="ko-KR"/>
              <a:t>b = malloc(0x20);</a:t>
            </a:r>
          </a:p>
          <a:p>
            <a:endParaRPr kumimoji="1" lang="en-US" altLang="ko-KR"/>
          </a:p>
          <a:p>
            <a:r>
              <a:rPr kumimoji="1" lang="en-US" altLang="ko-KR"/>
              <a:t>free(a);</a:t>
            </a:r>
          </a:p>
          <a:p>
            <a:endParaRPr kumimoji="1" lang="en-US" altLang="ko-KR"/>
          </a:p>
          <a:p>
            <a:r>
              <a:rPr kumimoji="1" lang="en-US" altLang="ko-KR"/>
              <a:t>c = malloc(0x400);</a:t>
            </a:r>
          </a:p>
          <a:p>
            <a:endParaRPr kumimoji="1" lang="en-US" altLang="ko-KR"/>
          </a:p>
          <a:p>
            <a:r>
              <a:rPr kumimoji="1" lang="en-US" altLang="ko-KR"/>
              <a:t>free(a);</a:t>
            </a:r>
          </a:p>
          <a:p>
            <a:endParaRPr kumimoji="1" lang="en-US" altLang="ko-KR"/>
          </a:p>
          <a:p>
            <a:r>
              <a:rPr kumimoji="1" lang="en-US" altLang="ko-KR"/>
              <a:t>d = malloc(0x20);</a:t>
            </a:r>
          </a:p>
          <a:p>
            <a:r>
              <a:rPr kumimoji="1" lang="en-US" altLang="ko-KR"/>
              <a:t>e = malloc(0x20);</a:t>
            </a:r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1086DA-B296-B240-92E8-BC1772C80050}"/>
              </a:ext>
            </a:extLst>
          </p:cNvPr>
          <p:cNvSpPr/>
          <p:nvPr/>
        </p:nvSpPr>
        <p:spPr>
          <a:xfrm>
            <a:off x="6077415" y="1483112"/>
            <a:ext cx="2096767" cy="635620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fast bin</a:t>
            </a:r>
            <a:endParaRPr kumimoji="1" lang="ko-KR" altLang="en-US" spc="-1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8C73D3-3554-D94D-8745-9822BECEFBCE}"/>
              </a:ext>
            </a:extLst>
          </p:cNvPr>
          <p:cNvSpPr/>
          <p:nvPr/>
        </p:nvSpPr>
        <p:spPr>
          <a:xfrm>
            <a:off x="6077415" y="3197627"/>
            <a:ext cx="2096767" cy="635620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unsorted bin</a:t>
            </a:r>
            <a:endParaRPr kumimoji="1" lang="ko-KR" altLang="en-US" spc="-15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209851-1F84-6F4B-94A7-7DFD6A7EDA5D}"/>
              </a:ext>
            </a:extLst>
          </p:cNvPr>
          <p:cNvSpPr/>
          <p:nvPr/>
        </p:nvSpPr>
        <p:spPr>
          <a:xfrm>
            <a:off x="3140927" y="1483112"/>
            <a:ext cx="2096767" cy="635620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a</a:t>
            </a:r>
            <a:endParaRPr kumimoji="1" lang="ko-KR" altLang="en-US" spc="-1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DFC005-BA30-FF41-A645-0D2884672925}"/>
              </a:ext>
            </a:extLst>
          </p:cNvPr>
          <p:cNvSpPr/>
          <p:nvPr/>
        </p:nvSpPr>
        <p:spPr>
          <a:xfrm>
            <a:off x="3140927" y="2133881"/>
            <a:ext cx="2096767" cy="635620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b</a:t>
            </a:r>
            <a:endParaRPr kumimoji="1" lang="ko-KR" altLang="en-US" spc="-15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79C93F-2DBC-7642-A67F-80D8D77E23DD}"/>
              </a:ext>
            </a:extLst>
          </p:cNvPr>
          <p:cNvSpPr/>
          <p:nvPr/>
        </p:nvSpPr>
        <p:spPr>
          <a:xfrm>
            <a:off x="3140926" y="1483112"/>
            <a:ext cx="2096767" cy="635620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Freed</a:t>
            </a:r>
            <a:endParaRPr kumimoji="1" lang="ko-KR" altLang="en-US" spc="-15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3378F9-9A94-7C43-BC91-DD9C57E8355A}"/>
              </a:ext>
            </a:extLst>
          </p:cNvPr>
          <p:cNvSpPr/>
          <p:nvPr/>
        </p:nvSpPr>
        <p:spPr>
          <a:xfrm>
            <a:off x="6077415" y="1483112"/>
            <a:ext cx="2096767" cy="635620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fast bin = [a]</a:t>
            </a:r>
            <a:endParaRPr kumimoji="1" lang="ko-KR" altLang="en-US" spc="-15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D7AD4-9F90-F948-916A-483E2860477E}"/>
              </a:ext>
            </a:extLst>
          </p:cNvPr>
          <p:cNvSpPr/>
          <p:nvPr/>
        </p:nvSpPr>
        <p:spPr>
          <a:xfrm>
            <a:off x="6077414" y="1483112"/>
            <a:ext cx="2096767" cy="635620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fast bin</a:t>
            </a:r>
            <a:endParaRPr kumimoji="1" lang="ko-KR" altLang="en-US" spc="-15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7799680-9480-644C-9C61-C4E97523A01C}"/>
              </a:ext>
            </a:extLst>
          </p:cNvPr>
          <p:cNvSpPr/>
          <p:nvPr/>
        </p:nvSpPr>
        <p:spPr>
          <a:xfrm>
            <a:off x="6077413" y="3197627"/>
            <a:ext cx="2096767" cy="635620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unsorted  bin= [a]</a:t>
            </a:r>
            <a:endParaRPr kumimoji="1" lang="ko-KR" altLang="en-US" spc="-15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B470C7-2C9D-A642-B17D-25B2A5C5FC21}"/>
              </a:ext>
            </a:extLst>
          </p:cNvPr>
          <p:cNvSpPr/>
          <p:nvPr/>
        </p:nvSpPr>
        <p:spPr>
          <a:xfrm>
            <a:off x="3140926" y="2775498"/>
            <a:ext cx="2096767" cy="3536092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c</a:t>
            </a:r>
            <a:endParaRPr kumimoji="1" lang="ko-KR" altLang="en-US" spc="-15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4C7232-29D4-924B-9EE6-04AE6093B038}"/>
              </a:ext>
            </a:extLst>
          </p:cNvPr>
          <p:cNvSpPr/>
          <p:nvPr/>
        </p:nvSpPr>
        <p:spPr>
          <a:xfrm>
            <a:off x="6077413" y="1483112"/>
            <a:ext cx="2096767" cy="635620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fast bin = [a]</a:t>
            </a:r>
            <a:endParaRPr kumimoji="1" lang="ko-KR" altLang="en-US" spc="-15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1A7890-CF07-8140-B5DB-6C9F8E50091D}"/>
              </a:ext>
            </a:extLst>
          </p:cNvPr>
          <p:cNvSpPr/>
          <p:nvPr/>
        </p:nvSpPr>
        <p:spPr>
          <a:xfrm>
            <a:off x="3140926" y="1492264"/>
            <a:ext cx="2096767" cy="635620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d</a:t>
            </a:r>
            <a:endParaRPr kumimoji="1" lang="ko-KR" altLang="en-US" spc="-15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308883-335E-6C42-BA5E-297FB95CF0EB}"/>
              </a:ext>
            </a:extLst>
          </p:cNvPr>
          <p:cNvSpPr/>
          <p:nvPr/>
        </p:nvSpPr>
        <p:spPr>
          <a:xfrm>
            <a:off x="6077413" y="1483112"/>
            <a:ext cx="2096767" cy="635620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fast bin</a:t>
            </a:r>
            <a:endParaRPr kumimoji="1" lang="ko-KR" altLang="en-US" spc="-15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76243E6-D589-A245-9A09-057271D44462}"/>
              </a:ext>
            </a:extLst>
          </p:cNvPr>
          <p:cNvSpPr/>
          <p:nvPr/>
        </p:nvSpPr>
        <p:spPr>
          <a:xfrm>
            <a:off x="3140926" y="1488266"/>
            <a:ext cx="2096767" cy="635620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d,e</a:t>
            </a:r>
            <a:endParaRPr kumimoji="1" lang="ko-KR" altLang="en-US" spc="-15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A207FD-ED34-C243-97B3-33517FDA30EA}"/>
              </a:ext>
            </a:extLst>
          </p:cNvPr>
          <p:cNvSpPr/>
          <p:nvPr/>
        </p:nvSpPr>
        <p:spPr>
          <a:xfrm>
            <a:off x="6077413" y="3197627"/>
            <a:ext cx="2096767" cy="635620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unsorted  bin</a:t>
            </a:r>
            <a:endParaRPr kumimoji="1" lang="ko-KR" altLang="en-US" spc="-150"/>
          </a:p>
        </p:txBody>
      </p:sp>
    </p:spTree>
    <p:extLst>
      <p:ext uri="{BB962C8B-B14F-4D97-AF65-F5344CB8AC3E}">
        <p14:creationId xmlns:p14="http://schemas.microsoft.com/office/powerpoint/2010/main" val="83613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[P] 1">
            <a:extLst>
              <a:ext uri="{FF2B5EF4-FFF2-40B4-BE49-F238E27FC236}">
                <a16:creationId xmlns:a16="http://schemas.microsoft.com/office/drawing/2014/main" id="{BB7BD4E8-8217-D14B-A755-B7FEA0DD9E79}"/>
              </a:ext>
            </a:extLst>
          </p:cNvPr>
          <p:cNvSpPr/>
          <p:nvPr/>
        </p:nvSpPr>
        <p:spPr>
          <a:xfrm>
            <a:off x="0" y="-739934"/>
            <a:ext cx="8174182" cy="1479868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-564278" y="2462842"/>
            <a:ext cx="294884" cy="294884"/>
          </a:xfrm>
          <a:prstGeom prst="ellipse">
            <a:avLst/>
          </a:prstGeom>
          <a:solidFill>
            <a:srgbClr val="FDA116">
              <a:alpha val="49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-608588" y="3515437"/>
            <a:ext cx="383503" cy="383503"/>
          </a:xfrm>
          <a:prstGeom prst="ellipse">
            <a:avLst/>
          </a:prstGeom>
          <a:solidFill>
            <a:srgbClr val="06BBCE">
              <a:alpha val="46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93070-EF70-F541-B21E-06A067F707E9}"/>
              </a:ext>
            </a:extLst>
          </p:cNvPr>
          <p:cNvSpPr txBox="1"/>
          <p:nvPr/>
        </p:nvSpPr>
        <p:spPr>
          <a:xfrm>
            <a:off x="249382" y="1807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>
                <a:latin typeface="Nanum Gothic" panose="020D0604000000000000" pitchFamily="34" charset="-127"/>
                <a:ea typeface="Nanum Gothic" panose="020D0604000000000000" pitchFamily="34" charset="-127"/>
              </a:rPr>
              <a:t>3. </a:t>
            </a:r>
            <a:r>
              <a:rPr kumimoji="1" lang="ko-KR" altLang="en-US" b="1">
                <a:latin typeface="Nanum Gothic" panose="020D0604000000000000" pitchFamily="34" charset="-127"/>
                <a:ea typeface="Nanum Gothic" panose="020D0604000000000000" pitchFamily="34" charset="-127"/>
              </a:rPr>
              <a:t>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CAD7B-9523-A340-BCBF-564A4C0F205F}"/>
              </a:ext>
            </a:extLst>
          </p:cNvPr>
          <p:cNvSpPr txBox="1"/>
          <p:nvPr/>
        </p:nvSpPr>
        <p:spPr>
          <a:xfrm>
            <a:off x="579864" y="1660648"/>
            <a:ext cx="8675969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>
                <a:ea typeface="Nanum Gothic Regular" panose="020D0604000000000000" pitchFamily="34" charset="-127"/>
              </a:rPr>
              <a:t>앞의 </a:t>
            </a:r>
            <a:r>
              <a:rPr kumimoji="1" lang="en-US" altLang="ko-KR">
                <a:ea typeface="Nanum Gothic Regular" panose="020D0604000000000000" pitchFamily="34" charset="-127"/>
              </a:rPr>
              <a:t>fastbin dup into stack</a:t>
            </a:r>
            <a:r>
              <a:rPr kumimoji="1" lang="ko-KR" altLang="en-US">
                <a:ea typeface="Nanum Gothic Regular" panose="020D0604000000000000" pitchFamily="34" charset="-127"/>
              </a:rPr>
              <a:t>기술과 마찬가지로 청크를 두번 할당 받아서 하나는 </a:t>
            </a:r>
            <a:r>
              <a:rPr kumimoji="1" lang="en-US" altLang="ko-KR">
                <a:ea typeface="Nanum Gothic Regular" panose="020D0604000000000000" pitchFamily="34" charset="-127"/>
              </a:rPr>
              <a:t>free</a:t>
            </a:r>
            <a:r>
              <a:rPr kumimoji="1" lang="ko-KR" altLang="en-US">
                <a:ea typeface="Nanum Gothic Regular" panose="020D0604000000000000" pitchFamily="34" charset="-127"/>
              </a:rPr>
              <a:t>시키고 </a:t>
            </a:r>
            <a:endParaRPr kumimoji="1" lang="en-US" altLang="ko-KR">
              <a:ea typeface="Nanum Gothic Regular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>
                <a:ea typeface="Nanum Gothic Regular" panose="020D0604000000000000" pitchFamily="34" charset="-127"/>
              </a:rPr>
              <a:t>나머지 하나로 </a:t>
            </a:r>
            <a:r>
              <a:rPr kumimoji="1" lang="en-US" altLang="ko-KR">
                <a:ea typeface="Nanum Gothic Regular" panose="020D0604000000000000" pitchFamily="34" charset="-127"/>
              </a:rPr>
              <a:t>fd</a:t>
            </a:r>
            <a:r>
              <a:rPr kumimoji="1" lang="ko-KR" altLang="en-US">
                <a:ea typeface="Nanum Gothic Regular" panose="020D0604000000000000" pitchFamily="34" charset="-127"/>
              </a:rPr>
              <a:t>를 조작하여 원하는 곳에 할당받는 식으로 이용될 수 있습니다</a:t>
            </a:r>
            <a:r>
              <a:rPr kumimoji="1" lang="en-US" altLang="ko-KR">
                <a:ea typeface="Nanum Gothic Regular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>
                <a:ea typeface="Nanum Gothic Regular" panose="020D0604000000000000" pitchFamily="34" charset="-127"/>
              </a:rPr>
              <a:t>함수의 </a:t>
            </a:r>
            <a:r>
              <a:rPr kumimoji="1" lang="en-US" altLang="ko-KR">
                <a:ea typeface="Nanum Gothic Regular" panose="020D0604000000000000" pitchFamily="34" charset="-127"/>
              </a:rPr>
              <a:t>got</a:t>
            </a:r>
            <a:r>
              <a:rPr kumimoji="1" lang="ko-KR" altLang="en-US">
                <a:ea typeface="Nanum Gothic Regular" panose="020D0604000000000000" pitchFamily="34" charset="-127"/>
              </a:rPr>
              <a:t>를 덮거나 </a:t>
            </a:r>
            <a:r>
              <a:rPr kumimoji="1" lang="en-US" altLang="ko-KR">
                <a:ea typeface="Nanum Gothic Regular" panose="020D0604000000000000" pitchFamily="34" charset="-127"/>
              </a:rPr>
              <a:t>malloc_hook</a:t>
            </a:r>
            <a:r>
              <a:rPr kumimoji="1" lang="ko-KR" altLang="en-US">
                <a:ea typeface="Nanum Gothic Regular" panose="020D0604000000000000" pitchFamily="34" charset="-127"/>
              </a:rPr>
              <a:t>을 덮거나 하는 식으로 사용될 수있습니다</a:t>
            </a:r>
            <a:r>
              <a:rPr kumimoji="1" lang="en-US" altLang="ko-KR">
                <a:ea typeface="Nanum Gothic Regular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>
              <a:solidFill>
                <a:srgbClr val="FF0000"/>
              </a:solidFill>
              <a:ea typeface="Nanum Gothic Regular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>
                <a:solidFill>
                  <a:srgbClr val="FF0000"/>
                </a:solidFill>
                <a:ea typeface="Nanum Gothic Regular" panose="020D0604000000000000" pitchFamily="34" charset="-127"/>
              </a:rPr>
              <a:t>결과적으로 이 기술의 제약조건은 아래와 같습니다</a:t>
            </a:r>
            <a:r>
              <a:rPr kumimoji="1" lang="en-US" altLang="ko-KR" b="1">
                <a:solidFill>
                  <a:srgbClr val="FF0000"/>
                </a:solidFill>
                <a:ea typeface="Nanum Gothic Regular" panose="020D0604000000000000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b="1">
                <a:solidFill>
                  <a:srgbClr val="FF0000"/>
                </a:solidFill>
                <a:ea typeface="Nanum Gothic Regular" panose="020D0604000000000000" pitchFamily="34" charset="-127"/>
              </a:rPr>
              <a:t>free</a:t>
            </a:r>
            <a:r>
              <a:rPr kumimoji="1" lang="ko-KR" altLang="en-US" b="1">
                <a:solidFill>
                  <a:srgbClr val="FF0000"/>
                </a:solidFill>
                <a:ea typeface="Nanum Gothic Regular" panose="020D0604000000000000" pitchFamily="34" charset="-127"/>
              </a:rPr>
              <a:t>된 청크의 </a:t>
            </a:r>
            <a:r>
              <a:rPr kumimoji="1" lang="en-US" altLang="ko-KR" b="1">
                <a:solidFill>
                  <a:srgbClr val="FF0000"/>
                </a:solidFill>
                <a:ea typeface="Nanum Gothic Regular" panose="020D0604000000000000" pitchFamily="34" charset="-127"/>
              </a:rPr>
              <a:t>fd</a:t>
            </a:r>
            <a:r>
              <a:rPr kumimoji="1" lang="ko-KR" altLang="en-US" b="1">
                <a:solidFill>
                  <a:srgbClr val="FF0000"/>
                </a:solidFill>
                <a:ea typeface="Nanum Gothic Regular" panose="020D0604000000000000" pitchFamily="34" charset="-127"/>
              </a:rPr>
              <a:t>를 조작할 수 있는가</a:t>
            </a:r>
            <a:r>
              <a:rPr kumimoji="1" lang="en-US" altLang="ko-KR" b="1">
                <a:solidFill>
                  <a:srgbClr val="FF0000"/>
                </a:solidFill>
                <a:ea typeface="Nanum Gothic Regular" panose="020D0604000000000000" pitchFamily="34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b="1">
                <a:solidFill>
                  <a:srgbClr val="FF0000"/>
                </a:solidFill>
                <a:ea typeface="Nanum Gothic Regular" panose="020D0604000000000000" pitchFamily="34" charset="-127"/>
              </a:rPr>
              <a:t>할당받고자 하는 곳 앞 </a:t>
            </a:r>
            <a:r>
              <a:rPr kumimoji="1" lang="en-US" altLang="ko-KR" b="1">
                <a:solidFill>
                  <a:srgbClr val="FF0000"/>
                </a:solidFill>
                <a:ea typeface="Nanum Gothic Regular" panose="020D0604000000000000" pitchFamily="34" charset="-127"/>
              </a:rPr>
              <a:t>8byte</a:t>
            </a:r>
            <a:r>
              <a:rPr kumimoji="1" lang="ko-KR" altLang="en-US" b="1">
                <a:solidFill>
                  <a:srgbClr val="FF0000"/>
                </a:solidFill>
                <a:ea typeface="Nanum Gothic Regular" panose="020D0604000000000000" pitchFamily="34" charset="-127"/>
              </a:rPr>
              <a:t>를 </a:t>
            </a:r>
            <a:r>
              <a:rPr kumimoji="1" lang="en-US" altLang="ko-KR" b="1">
                <a:solidFill>
                  <a:srgbClr val="FF0000"/>
                </a:solidFill>
                <a:ea typeface="Nanum Gothic Regular" panose="020D0604000000000000" pitchFamily="34" charset="-127"/>
              </a:rPr>
              <a:t>size</a:t>
            </a:r>
            <a:r>
              <a:rPr kumimoji="1" lang="ko-KR" altLang="en-US" b="1">
                <a:solidFill>
                  <a:srgbClr val="FF0000"/>
                </a:solidFill>
                <a:ea typeface="Nanum Gothic Regular" panose="020D0604000000000000" pitchFamily="34" charset="-127"/>
              </a:rPr>
              <a:t>로 만들 수 있는가</a:t>
            </a:r>
            <a:r>
              <a:rPr kumimoji="1" lang="en-US" altLang="ko-KR" b="1">
                <a:solidFill>
                  <a:srgbClr val="FF0000"/>
                </a:solidFill>
                <a:ea typeface="Nanum Gothic Regular" panose="020D0604000000000000" pitchFamily="34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b="1">
                <a:solidFill>
                  <a:srgbClr val="FF0000"/>
                </a:solidFill>
                <a:ea typeface="Nanum Gothic Regular" panose="020D0604000000000000" pitchFamily="34" charset="-127"/>
              </a:rPr>
              <a:t>large bin size</a:t>
            </a:r>
            <a:r>
              <a:rPr kumimoji="1" lang="ko-KR" altLang="en-US" b="1">
                <a:solidFill>
                  <a:srgbClr val="FF0000"/>
                </a:solidFill>
                <a:ea typeface="Nanum Gothic Regular" panose="020D0604000000000000" pitchFamily="34" charset="-127"/>
              </a:rPr>
              <a:t>의 할당이 있는가</a:t>
            </a:r>
            <a:r>
              <a:rPr kumimoji="1" lang="en-US" altLang="ko-KR" b="1">
                <a:solidFill>
                  <a:srgbClr val="FF0000"/>
                </a:solidFill>
                <a:ea typeface="Nanum Gothic Regular" panose="020D0604000000000000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17881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56"/>
          <p:cNvSpPr/>
          <p:nvPr/>
        </p:nvSpPr>
        <p:spPr>
          <a:xfrm>
            <a:off x="-564278" y="2462842"/>
            <a:ext cx="294884" cy="294884"/>
          </a:xfrm>
          <a:prstGeom prst="ellipse">
            <a:avLst/>
          </a:prstGeom>
          <a:solidFill>
            <a:srgbClr val="FDA116">
              <a:alpha val="49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-608588" y="3515437"/>
            <a:ext cx="383503" cy="383503"/>
          </a:xfrm>
          <a:prstGeom prst="ellipse">
            <a:avLst/>
          </a:prstGeom>
          <a:solidFill>
            <a:srgbClr val="06BBCE">
              <a:alpha val="46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3449568" y="332827"/>
            <a:ext cx="2244910" cy="1027600"/>
            <a:chOff x="3449568" y="537342"/>
            <a:chExt cx="2244910" cy="1027600"/>
          </a:xfrm>
          <a:scene3d>
            <a:camera prst="obliqueTopLeft"/>
            <a:lightRig rig="threePt" dir="t"/>
          </a:scene3d>
        </p:grpSpPr>
        <p:sp>
          <p:nvSpPr>
            <p:cNvPr id="17" name="TextBox 16"/>
            <p:cNvSpPr txBox="1"/>
            <p:nvPr/>
          </p:nvSpPr>
          <p:spPr>
            <a:xfrm>
              <a:off x="3449568" y="1103277"/>
              <a:ext cx="2244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4D4D4F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house_of_spirit</a:t>
              </a:r>
              <a:endParaRPr lang="ko-KR" altLang="en-US" sz="2400" dirty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3916224" y="1071621"/>
              <a:ext cx="1311553" cy="0"/>
            </a:xfrm>
            <a:prstGeom prst="line">
              <a:avLst/>
            </a:prstGeom>
            <a:ln w="12700">
              <a:solidFill>
                <a:srgbClr val="5151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297952" y="537342"/>
              <a:ext cx="579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4D4D4F"/>
                  </a:solidFill>
                  <a:latin typeface="a고딕19" panose="02020600000000000000" pitchFamily="18" charset="-127"/>
                  <a:ea typeface="a고딕19" panose="02020600000000000000" pitchFamily="18" charset="-127"/>
                </a:rPr>
                <a:t>02</a:t>
              </a:r>
              <a:endParaRPr lang="ko-KR" altLang="en-US" sz="280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C258774-447F-8649-A1DA-B0B0983DDF1F}"/>
              </a:ext>
            </a:extLst>
          </p:cNvPr>
          <p:cNvSpPr txBox="1"/>
          <p:nvPr/>
        </p:nvSpPr>
        <p:spPr>
          <a:xfrm>
            <a:off x="617373" y="224095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>
                <a:latin typeface="Nanum Gothic" panose="020D0604000000000000" pitchFamily="34" charset="-127"/>
                <a:ea typeface="Nanum Gothic" panose="020D0604000000000000" pitchFamily="34" charset="-127"/>
              </a:rPr>
              <a:t>1. checking</a:t>
            </a:r>
            <a:endParaRPr kumimoji="1" lang="ko-KR" altLang="en-US" b="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367095-BE01-7B4D-856F-9C50C5579903}"/>
              </a:ext>
            </a:extLst>
          </p:cNvPr>
          <p:cNvSpPr txBox="1"/>
          <p:nvPr/>
        </p:nvSpPr>
        <p:spPr>
          <a:xfrm>
            <a:off x="823058" y="3164282"/>
            <a:ext cx="7787132" cy="2124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/>
              <a:t>free</a:t>
            </a:r>
            <a:r>
              <a:rPr kumimoji="1" lang="ko-KR" altLang="en-US"/>
              <a:t>요청이 들어오게 되면 할당된 청크의 </a:t>
            </a:r>
            <a:r>
              <a:rPr kumimoji="1" lang="en-US" altLang="ko-KR"/>
              <a:t>size</a:t>
            </a:r>
            <a:r>
              <a:rPr kumimoji="1" lang="ko-KR" altLang="en-US"/>
              <a:t>를 검사하고</a:t>
            </a:r>
            <a:r>
              <a:rPr kumimoji="1" lang="en-US" altLang="ko-KR"/>
              <a:t>,</a:t>
            </a:r>
            <a:r>
              <a:rPr kumimoji="1" lang="ko-KR" altLang="en-US"/>
              <a:t> 그 </a:t>
            </a:r>
            <a:r>
              <a:rPr kumimoji="1" lang="en-US" altLang="ko-KR"/>
              <a:t>size</a:t>
            </a:r>
            <a:r>
              <a:rPr kumimoji="1" lang="ko-KR" altLang="en-US"/>
              <a:t>를 기반으로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다음 청크의 위치를 파악해 다음 청크의 </a:t>
            </a:r>
            <a:r>
              <a:rPr kumimoji="1" lang="en-US" altLang="ko-KR"/>
              <a:t>size</a:t>
            </a:r>
            <a:r>
              <a:rPr kumimoji="1" lang="ko-KR" altLang="en-US"/>
              <a:t>도 검사하게 됩니다</a:t>
            </a:r>
            <a:r>
              <a:rPr kumimoji="1" lang="en-US" altLang="ko-KR"/>
              <a:t>.</a:t>
            </a:r>
          </a:p>
          <a:p>
            <a:pPr>
              <a:lnSpc>
                <a:spcPct val="150000"/>
              </a:lnSpc>
            </a:pP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따라서 </a:t>
            </a:r>
            <a:r>
              <a:rPr kumimoji="1" lang="en-US" altLang="ko-KR"/>
              <a:t>fake </a:t>
            </a:r>
            <a:r>
              <a:rPr kumimoji="1" lang="ko-KR" altLang="en-US"/>
              <a:t>청크를 만들어 준다면 원하는 곳을 </a:t>
            </a:r>
            <a:r>
              <a:rPr kumimoji="1" lang="en-US" altLang="ko-KR"/>
              <a:t>free</a:t>
            </a:r>
            <a:r>
              <a:rPr kumimoji="1" lang="ko-KR" altLang="en-US"/>
              <a:t>할 수 있고</a:t>
            </a:r>
            <a:r>
              <a:rPr kumimoji="1" lang="en-US" altLang="ko-KR"/>
              <a:t>, malloc</a:t>
            </a:r>
            <a:r>
              <a:rPr kumimoji="1" lang="ko-KR" altLang="en-US"/>
              <a:t>을 통해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원하는 곳에</a:t>
            </a:r>
            <a:r>
              <a:rPr kumimoji="1" lang="en-US" altLang="ko-KR"/>
              <a:t> </a:t>
            </a:r>
            <a:r>
              <a:rPr kumimoji="1" lang="ko-KR" altLang="en-US"/>
              <a:t>할당 받을 수 있습니다</a:t>
            </a:r>
            <a:r>
              <a:rPr kumimoji="1" lang="en-US" altLang="ko-KR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2F9CC-3A0A-084D-A5E1-7E21AB5EEEB2}"/>
              </a:ext>
            </a:extLst>
          </p:cNvPr>
          <p:cNvSpPr txBox="1"/>
          <p:nvPr/>
        </p:nvSpPr>
        <p:spPr>
          <a:xfrm>
            <a:off x="468031" y="1408210"/>
            <a:ext cx="2108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ea typeface="Nanum Gothic Regular" panose="020D0604000000000000" pitchFamily="34" charset="-127"/>
              </a:rPr>
              <a:t>[</a:t>
            </a:r>
            <a:r>
              <a:rPr kumimoji="1" lang="en-US" altLang="ko-KR">
                <a:latin typeface="+mj-lt"/>
                <a:ea typeface="Nanum Gothic" panose="020D0604000000000000" pitchFamily="34" charset="-127"/>
              </a:rPr>
              <a:t>64bit</a:t>
            </a:r>
            <a:r>
              <a:rPr kumimoji="1" lang="en-US" altLang="ko-KR">
                <a:ea typeface="Nanum Gothic Regular" panose="020D0604000000000000" pitchFamily="34" charset="-127"/>
              </a:rPr>
              <a:t>]</a:t>
            </a:r>
          </a:p>
          <a:p>
            <a:r>
              <a:rPr kumimoji="1" lang="en-US" altLang="ko-KR">
                <a:ea typeface="Nanum Gothic Regular" panose="020D0604000000000000" pitchFamily="34" charset="-127"/>
              </a:rPr>
              <a:t>Glibc-Version : latest</a:t>
            </a:r>
            <a:endParaRPr kumimoji="1" lang="ko-KR" altLang="en-US">
              <a:ea typeface="Nanum Gothic Regular" panose="020D0604000000000000" pitchFamily="34" charset="-127"/>
            </a:endParaRPr>
          </a:p>
          <a:p>
            <a:endParaRPr kumimoji="1" lang="ko-KR" altLang="en-US">
              <a:ea typeface="Nanum Gothic Regular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251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[P] 1">
            <a:extLst>
              <a:ext uri="{FF2B5EF4-FFF2-40B4-BE49-F238E27FC236}">
                <a16:creationId xmlns:a16="http://schemas.microsoft.com/office/drawing/2014/main" id="{BB7BD4E8-8217-D14B-A755-B7FEA0DD9E79}"/>
              </a:ext>
            </a:extLst>
          </p:cNvPr>
          <p:cNvSpPr/>
          <p:nvPr/>
        </p:nvSpPr>
        <p:spPr>
          <a:xfrm>
            <a:off x="0" y="-739934"/>
            <a:ext cx="8174182" cy="1479868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-564278" y="2462842"/>
            <a:ext cx="294884" cy="294884"/>
          </a:xfrm>
          <a:prstGeom prst="ellipse">
            <a:avLst/>
          </a:prstGeom>
          <a:solidFill>
            <a:srgbClr val="FDA116">
              <a:alpha val="49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-608588" y="3515437"/>
            <a:ext cx="383503" cy="383503"/>
          </a:xfrm>
          <a:prstGeom prst="ellipse">
            <a:avLst/>
          </a:prstGeom>
          <a:solidFill>
            <a:srgbClr val="06BBCE">
              <a:alpha val="46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93070-EF70-F541-B21E-06A067F707E9}"/>
              </a:ext>
            </a:extLst>
          </p:cNvPr>
          <p:cNvSpPr txBox="1"/>
          <p:nvPr/>
        </p:nvSpPr>
        <p:spPr>
          <a:xfrm>
            <a:off x="249382" y="180780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>
                <a:latin typeface="Nanum Gothic" panose="020D0604000000000000" pitchFamily="34" charset="-127"/>
                <a:ea typeface="Nanum Gothic" panose="020D0604000000000000" pitchFamily="34" charset="-127"/>
              </a:rPr>
              <a:t>2. house_of_spirit </a:t>
            </a:r>
            <a:endParaRPr kumimoji="1" lang="ko-KR" altLang="en-US" b="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890520-36D6-D548-B119-7BB12F9EB3BC}"/>
              </a:ext>
            </a:extLst>
          </p:cNvPr>
          <p:cNvSpPr txBox="1"/>
          <p:nvPr/>
        </p:nvSpPr>
        <p:spPr>
          <a:xfrm>
            <a:off x="1003300" y="13970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0x601020 </a:t>
            </a:r>
            <a:r>
              <a:rPr kumimoji="1" lang="ko-KR" altLang="en-US"/>
              <a:t>이라는 주소에 할당을 받고싶다고 해봅시다</a:t>
            </a:r>
            <a:r>
              <a:rPr kumimoji="1" lang="en-US" altLang="ko-KR"/>
              <a:t>.</a:t>
            </a:r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3F8324-22F6-A842-9394-53DE154A2761}"/>
              </a:ext>
            </a:extLst>
          </p:cNvPr>
          <p:cNvSpPr/>
          <p:nvPr/>
        </p:nvSpPr>
        <p:spPr>
          <a:xfrm>
            <a:off x="2781300" y="2943937"/>
            <a:ext cx="4216400" cy="1143000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spc="-150"/>
              <a:t>dest</a:t>
            </a:r>
            <a:endParaRPr kumimoji="1" lang="ko-KR" altLang="en-US" sz="2800" spc="-1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65C93-E5ED-DF46-ADA9-AD00D831FCF8}"/>
              </a:ext>
            </a:extLst>
          </p:cNvPr>
          <p:cNvSpPr txBox="1"/>
          <p:nvPr/>
        </p:nvSpPr>
        <p:spPr>
          <a:xfrm>
            <a:off x="1599865" y="2840421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0x601020</a:t>
            </a:r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BB6B70-0366-774D-B3A9-4E31B86E43EB}"/>
              </a:ext>
            </a:extLst>
          </p:cNvPr>
          <p:cNvSpPr/>
          <p:nvPr/>
        </p:nvSpPr>
        <p:spPr>
          <a:xfrm>
            <a:off x="2781300" y="2602953"/>
            <a:ext cx="4216400" cy="340984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9474C5-1B6D-8C47-BA8B-AE62006FF1EE}"/>
              </a:ext>
            </a:extLst>
          </p:cNvPr>
          <p:cNvSpPr/>
          <p:nvPr/>
        </p:nvSpPr>
        <p:spPr>
          <a:xfrm>
            <a:off x="2779563" y="2261969"/>
            <a:ext cx="4216400" cy="340984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61828-AFA8-8C4D-8B5D-7EA62149C6D8}"/>
              </a:ext>
            </a:extLst>
          </p:cNvPr>
          <p:cNvSpPr txBox="1"/>
          <p:nvPr/>
        </p:nvSpPr>
        <p:spPr>
          <a:xfrm>
            <a:off x="1599864" y="212721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0x601010</a:t>
            </a:r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EC4979-76D5-7242-AEDF-D0B5F52DFBBB}"/>
              </a:ext>
            </a:extLst>
          </p:cNvPr>
          <p:cNvSpPr txBox="1"/>
          <p:nvPr/>
        </p:nvSpPr>
        <p:spPr>
          <a:xfrm>
            <a:off x="1598127" y="2496551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0x601018</a:t>
            </a:r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52103B-6C48-ED4D-81F1-6FB3E28172FA}"/>
              </a:ext>
            </a:extLst>
          </p:cNvPr>
          <p:cNvSpPr/>
          <p:nvPr/>
        </p:nvSpPr>
        <p:spPr>
          <a:xfrm>
            <a:off x="2779563" y="4095258"/>
            <a:ext cx="4216400" cy="340984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3465E-DF81-9D44-A941-3D08C49F50C7}"/>
              </a:ext>
            </a:extLst>
          </p:cNvPr>
          <p:cNvSpPr txBox="1"/>
          <p:nvPr/>
        </p:nvSpPr>
        <p:spPr>
          <a:xfrm>
            <a:off x="1598127" y="406850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0x601050</a:t>
            </a:r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DF761B-A7A6-6A4A-A813-0D6F5D3B927D}"/>
              </a:ext>
            </a:extLst>
          </p:cNvPr>
          <p:cNvSpPr/>
          <p:nvPr/>
        </p:nvSpPr>
        <p:spPr>
          <a:xfrm>
            <a:off x="2779563" y="2607927"/>
            <a:ext cx="4216400" cy="340984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0x41</a:t>
            </a:r>
            <a:endParaRPr kumimoji="1" lang="ko-KR" altLang="en-US" spc="-1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A52E2-1C5D-DB4A-8361-B66A539B8A70}"/>
              </a:ext>
            </a:extLst>
          </p:cNvPr>
          <p:cNvSpPr txBox="1"/>
          <p:nvPr/>
        </p:nvSpPr>
        <p:spPr>
          <a:xfrm>
            <a:off x="1674663" y="5148996"/>
            <a:ext cx="321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free(&amp;dest);</a:t>
            </a:r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567030-480C-4B4B-B752-A8DD14E753E5}"/>
              </a:ext>
            </a:extLst>
          </p:cNvPr>
          <p:cNvSpPr txBox="1"/>
          <p:nvPr/>
        </p:nvSpPr>
        <p:spPr>
          <a:xfrm>
            <a:off x="1674662" y="5483580"/>
            <a:ext cx="525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malloc(0x30);</a:t>
            </a:r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9BA69BA-9174-E84B-9619-34E029E8C198}"/>
              </a:ext>
            </a:extLst>
          </p:cNvPr>
          <p:cNvSpPr/>
          <p:nvPr/>
        </p:nvSpPr>
        <p:spPr>
          <a:xfrm>
            <a:off x="2779563" y="4436242"/>
            <a:ext cx="4216400" cy="340984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3C0276-4521-C44B-999F-136C4F7476BC}"/>
              </a:ext>
            </a:extLst>
          </p:cNvPr>
          <p:cNvSpPr/>
          <p:nvPr/>
        </p:nvSpPr>
        <p:spPr>
          <a:xfrm>
            <a:off x="2779563" y="4436242"/>
            <a:ext cx="4216400" cy="340984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some fastbin size (ex) 0x20..</a:t>
            </a:r>
            <a:endParaRPr kumimoji="1" lang="ko-KR" altLang="en-US" spc="-1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D69FF-9844-2A4A-B455-DDFD8CC4710A}"/>
              </a:ext>
            </a:extLst>
          </p:cNvPr>
          <p:cNvSpPr txBox="1"/>
          <p:nvPr/>
        </p:nvSpPr>
        <p:spPr>
          <a:xfrm>
            <a:off x="1598126" y="443624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0x601058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937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20" grpId="0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[P] 1">
            <a:extLst>
              <a:ext uri="{FF2B5EF4-FFF2-40B4-BE49-F238E27FC236}">
                <a16:creationId xmlns:a16="http://schemas.microsoft.com/office/drawing/2014/main" id="{BB7BD4E8-8217-D14B-A755-B7FEA0DD9E79}"/>
              </a:ext>
            </a:extLst>
          </p:cNvPr>
          <p:cNvSpPr/>
          <p:nvPr/>
        </p:nvSpPr>
        <p:spPr>
          <a:xfrm>
            <a:off x="0" y="-739934"/>
            <a:ext cx="8174182" cy="1479868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-564278" y="2462842"/>
            <a:ext cx="294884" cy="294884"/>
          </a:xfrm>
          <a:prstGeom prst="ellipse">
            <a:avLst/>
          </a:prstGeom>
          <a:solidFill>
            <a:srgbClr val="FDA116">
              <a:alpha val="49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-608588" y="3515437"/>
            <a:ext cx="383503" cy="383503"/>
          </a:xfrm>
          <a:prstGeom prst="ellipse">
            <a:avLst/>
          </a:prstGeom>
          <a:solidFill>
            <a:srgbClr val="06BBCE">
              <a:alpha val="46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93070-EF70-F541-B21E-06A067F707E9}"/>
              </a:ext>
            </a:extLst>
          </p:cNvPr>
          <p:cNvSpPr txBox="1"/>
          <p:nvPr/>
        </p:nvSpPr>
        <p:spPr>
          <a:xfrm>
            <a:off x="249382" y="1807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>
                <a:latin typeface="Nanum Gothic" panose="020D0604000000000000" pitchFamily="34" charset="-127"/>
                <a:ea typeface="Nanum Gothic" panose="020D0604000000000000" pitchFamily="34" charset="-127"/>
              </a:rPr>
              <a:t>3. </a:t>
            </a:r>
            <a:r>
              <a:rPr kumimoji="1" lang="ko-KR" altLang="en-US" b="1">
                <a:latin typeface="Nanum Gothic" panose="020D0604000000000000" pitchFamily="34" charset="-127"/>
                <a:ea typeface="Nanum Gothic" panose="020D0604000000000000" pitchFamily="34" charset="-127"/>
              </a:rPr>
              <a:t>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CAD7B-9523-A340-BCBF-564A4C0F205F}"/>
              </a:ext>
            </a:extLst>
          </p:cNvPr>
          <p:cNvSpPr txBox="1"/>
          <p:nvPr/>
        </p:nvSpPr>
        <p:spPr>
          <a:xfrm>
            <a:off x="579864" y="1660648"/>
            <a:ext cx="867596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>
                <a:ea typeface="Nanum Gothic Regular" panose="020D0604000000000000" pitchFamily="34" charset="-127"/>
              </a:rPr>
              <a:t>원하는 곳에 할당받을 수 있는 기법입니다</a:t>
            </a:r>
            <a:r>
              <a:rPr kumimoji="1" lang="en-US" altLang="ko-KR">
                <a:ea typeface="Nanum Gothic Regular" panose="020D0604000000000000" pitchFamily="34" charset="-127"/>
              </a:rPr>
              <a:t>. </a:t>
            </a:r>
            <a:r>
              <a:rPr kumimoji="1" lang="ko-KR" altLang="en-US">
                <a:ea typeface="Nanum Gothic Regular" panose="020D0604000000000000" pitchFamily="34" charset="-127"/>
              </a:rPr>
              <a:t>하지만 조작해주어야 하는 요인이 꽤 많습니다</a:t>
            </a:r>
            <a:r>
              <a:rPr kumimoji="1" lang="en-US" altLang="ko-KR">
                <a:ea typeface="Nanum Gothic Regular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>
                <a:ea typeface="Nanum Gothic Regular" panose="020D0604000000000000" pitchFamily="34" charset="-127"/>
              </a:rPr>
              <a:t>굳이 할당을 받기 위해서가 아니더라도 </a:t>
            </a:r>
            <a:r>
              <a:rPr kumimoji="1" lang="en-US" altLang="ko-KR">
                <a:ea typeface="Nanum Gothic Regular" panose="020D0604000000000000" pitchFamily="34" charset="-127"/>
              </a:rPr>
              <a:t>free</a:t>
            </a:r>
            <a:r>
              <a:rPr kumimoji="1" lang="ko-KR" altLang="en-US">
                <a:ea typeface="Nanum Gothic Regular" panose="020D0604000000000000" pitchFamily="34" charset="-127"/>
              </a:rPr>
              <a:t>를 우회해야 하는 경우 이용될 수 있습니다</a:t>
            </a:r>
            <a:r>
              <a:rPr kumimoji="1" lang="en-US" altLang="ko-KR">
                <a:ea typeface="Nanum Gothic Regular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>
              <a:solidFill>
                <a:srgbClr val="FF0000"/>
              </a:solidFill>
              <a:ea typeface="Nanum Gothic Regular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>
                <a:solidFill>
                  <a:srgbClr val="FF0000"/>
                </a:solidFill>
                <a:ea typeface="Nanum Gothic Regular" panose="020D0604000000000000" pitchFamily="34" charset="-127"/>
              </a:rPr>
              <a:t>결과적으로 이 기술의 제약조건은 아래와 같습니다</a:t>
            </a:r>
            <a:r>
              <a:rPr kumimoji="1" lang="en-US" altLang="ko-KR" b="1">
                <a:solidFill>
                  <a:srgbClr val="FF0000"/>
                </a:solidFill>
                <a:ea typeface="Nanum Gothic Regular" panose="020D0604000000000000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b="1">
                <a:solidFill>
                  <a:srgbClr val="FF0000"/>
                </a:solidFill>
                <a:ea typeface="Nanum Gothic Regular" panose="020D0604000000000000" pitchFamily="34" charset="-127"/>
              </a:rPr>
              <a:t>fake </a:t>
            </a:r>
            <a:r>
              <a:rPr kumimoji="1" lang="ko-KR" altLang="en-US" b="1">
                <a:solidFill>
                  <a:srgbClr val="FF0000"/>
                </a:solidFill>
                <a:ea typeface="Nanum Gothic Regular" panose="020D0604000000000000" pitchFamily="34" charset="-127"/>
              </a:rPr>
              <a:t>청크를 만들 수 있는가</a:t>
            </a:r>
            <a:r>
              <a:rPr kumimoji="1" lang="en-US" altLang="ko-KR" b="1">
                <a:solidFill>
                  <a:srgbClr val="FF0000"/>
                </a:solidFill>
                <a:ea typeface="Nanum Gothic Regular" panose="020D0604000000000000" pitchFamily="34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b="1">
                <a:solidFill>
                  <a:srgbClr val="FF0000"/>
                </a:solidFill>
                <a:ea typeface="Nanum Gothic Regular" panose="020D0604000000000000" pitchFamily="34" charset="-127"/>
              </a:rPr>
              <a:t>free</a:t>
            </a:r>
            <a:r>
              <a:rPr kumimoji="1" lang="ko-KR" altLang="en-US" b="1">
                <a:solidFill>
                  <a:srgbClr val="FF0000"/>
                </a:solidFill>
                <a:ea typeface="Nanum Gothic Regular" panose="020D0604000000000000" pitchFamily="34" charset="-127"/>
              </a:rPr>
              <a:t>에 해당 위치를 인자로 줄 수 있는가</a:t>
            </a:r>
            <a:r>
              <a:rPr kumimoji="1" lang="en-US" altLang="ko-KR" b="1">
                <a:solidFill>
                  <a:srgbClr val="FF0000"/>
                </a:solidFill>
                <a:ea typeface="Nanum Gothic Regular" panose="020D0604000000000000" pitchFamily="34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b="1">
                <a:solidFill>
                  <a:srgbClr val="FF0000"/>
                </a:solidFill>
                <a:ea typeface="Nanum Gothic Regular" panose="020D0604000000000000" pitchFamily="34" charset="-127"/>
              </a:rPr>
              <a:t>fake chunk</a:t>
            </a:r>
            <a:r>
              <a:rPr kumimoji="1" lang="ko-KR" altLang="en-US" b="1">
                <a:solidFill>
                  <a:srgbClr val="FF0000"/>
                </a:solidFill>
                <a:ea typeface="Nanum Gothic Regular" panose="020D0604000000000000" pitchFamily="34" charset="-127"/>
              </a:rPr>
              <a:t>의 다음위치에 </a:t>
            </a:r>
            <a:r>
              <a:rPr kumimoji="1" lang="en-US" altLang="ko-KR" b="1">
                <a:solidFill>
                  <a:srgbClr val="FF0000"/>
                </a:solidFill>
                <a:ea typeface="Nanum Gothic Regular" panose="020D0604000000000000" pitchFamily="34" charset="-127"/>
              </a:rPr>
              <a:t>size</a:t>
            </a:r>
            <a:r>
              <a:rPr kumimoji="1" lang="ko-KR" altLang="en-US" b="1">
                <a:solidFill>
                  <a:srgbClr val="FF0000"/>
                </a:solidFill>
                <a:ea typeface="Nanum Gothic Regular" panose="020D0604000000000000" pitchFamily="34" charset="-127"/>
              </a:rPr>
              <a:t>를 적을 수 있는가</a:t>
            </a:r>
            <a:r>
              <a:rPr kumimoji="1" lang="en-US" altLang="ko-KR" b="1">
                <a:solidFill>
                  <a:srgbClr val="FF0000"/>
                </a:solidFill>
                <a:ea typeface="Nanum Gothic Regular" panose="020D0604000000000000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13431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[P] 1">
            <a:extLst>
              <a:ext uri="{FF2B5EF4-FFF2-40B4-BE49-F238E27FC236}">
                <a16:creationId xmlns:a16="http://schemas.microsoft.com/office/drawing/2014/main" id="{BB7BD4E8-8217-D14B-A755-B7FEA0DD9E79}"/>
              </a:ext>
            </a:extLst>
          </p:cNvPr>
          <p:cNvSpPr/>
          <p:nvPr/>
        </p:nvSpPr>
        <p:spPr>
          <a:xfrm>
            <a:off x="0" y="-739934"/>
            <a:ext cx="8174182" cy="1479868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-564278" y="2462842"/>
            <a:ext cx="294884" cy="294884"/>
          </a:xfrm>
          <a:prstGeom prst="ellipse">
            <a:avLst/>
          </a:prstGeom>
          <a:solidFill>
            <a:srgbClr val="FDA116">
              <a:alpha val="49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-608588" y="3515437"/>
            <a:ext cx="383503" cy="383503"/>
          </a:xfrm>
          <a:prstGeom prst="ellipse">
            <a:avLst/>
          </a:prstGeom>
          <a:solidFill>
            <a:srgbClr val="06BBCE">
              <a:alpha val="46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93070-EF70-F541-B21E-06A067F707E9}"/>
              </a:ext>
            </a:extLst>
          </p:cNvPr>
          <p:cNvSpPr txBox="1"/>
          <p:nvPr/>
        </p:nvSpPr>
        <p:spPr>
          <a:xfrm>
            <a:off x="249382" y="180780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>
                <a:latin typeface="Nanum Gothic" panose="020D0604000000000000" pitchFamily="34" charset="-127"/>
                <a:ea typeface="Nanum Gothic" panose="020D0604000000000000" pitchFamily="34" charset="-127"/>
              </a:rPr>
              <a:t>2. house_of_spirit </a:t>
            </a:r>
            <a:endParaRPr kumimoji="1" lang="ko-KR" altLang="en-US" b="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890520-36D6-D548-B119-7BB12F9EB3BC}"/>
              </a:ext>
            </a:extLst>
          </p:cNvPr>
          <p:cNvSpPr txBox="1"/>
          <p:nvPr/>
        </p:nvSpPr>
        <p:spPr>
          <a:xfrm>
            <a:off x="1003300" y="13970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[32bit]</a:t>
            </a:r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3F8324-22F6-A842-9394-53DE154A2761}"/>
              </a:ext>
            </a:extLst>
          </p:cNvPr>
          <p:cNvSpPr/>
          <p:nvPr/>
        </p:nvSpPr>
        <p:spPr>
          <a:xfrm>
            <a:off x="2781300" y="2943937"/>
            <a:ext cx="4216400" cy="1143000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spc="-150"/>
              <a:t>order_message_ptr</a:t>
            </a:r>
            <a:endParaRPr kumimoji="1" lang="ko-KR" altLang="en-US" sz="2800" spc="-1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65C93-E5ED-DF46-ADA9-AD00D831FCF8}"/>
              </a:ext>
            </a:extLst>
          </p:cNvPr>
          <p:cNvSpPr txBox="1"/>
          <p:nvPr/>
        </p:nvSpPr>
        <p:spPr>
          <a:xfrm>
            <a:off x="1599865" y="2840421"/>
            <a:ext cx="125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/>
              <a:t>0xffbbe79b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BB6B70-0366-774D-B3A9-4E31B86E43EB}"/>
              </a:ext>
            </a:extLst>
          </p:cNvPr>
          <p:cNvSpPr/>
          <p:nvPr/>
        </p:nvSpPr>
        <p:spPr>
          <a:xfrm>
            <a:off x="2781300" y="2602953"/>
            <a:ext cx="4216400" cy="340984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9474C5-1B6D-8C47-BA8B-AE62006FF1EE}"/>
              </a:ext>
            </a:extLst>
          </p:cNvPr>
          <p:cNvSpPr/>
          <p:nvPr/>
        </p:nvSpPr>
        <p:spPr>
          <a:xfrm>
            <a:off x="2779563" y="2261969"/>
            <a:ext cx="4216400" cy="340984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EC4979-76D5-7242-AEDF-D0B5F52DFBBB}"/>
              </a:ext>
            </a:extLst>
          </p:cNvPr>
          <p:cNvSpPr txBox="1"/>
          <p:nvPr/>
        </p:nvSpPr>
        <p:spPr>
          <a:xfrm>
            <a:off x="1545385" y="2569259"/>
            <a:ext cx="125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/>
              <a:t>0xffbbe797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52103B-6C48-ED4D-81F1-6FB3E28172FA}"/>
              </a:ext>
            </a:extLst>
          </p:cNvPr>
          <p:cNvSpPr/>
          <p:nvPr/>
        </p:nvSpPr>
        <p:spPr>
          <a:xfrm>
            <a:off x="2779563" y="4095258"/>
            <a:ext cx="4216400" cy="340984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3465E-DF81-9D44-A941-3D08C49F50C7}"/>
              </a:ext>
            </a:extLst>
          </p:cNvPr>
          <p:cNvSpPr txBox="1"/>
          <p:nvPr/>
        </p:nvSpPr>
        <p:spPr>
          <a:xfrm>
            <a:off x="1598127" y="4068502"/>
            <a:ext cx="125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/>
              <a:t>0xffbbe7d3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DF761B-A7A6-6A4A-A813-0D6F5D3B927D}"/>
              </a:ext>
            </a:extLst>
          </p:cNvPr>
          <p:cNvSpPr/>
          <p:nvPr/>
        </p:nvSpPr>
        <p:spPr>
          <a:xfrm>
            <a:off x="2779563" y="2607927"/>
            <a:ext cx="4216400" cy="340984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how_many_add</a:t>
            </a:r>
            <a:endParaRPr kumimoji="1" lang="ko-KR" altLang="en-US" spc="-1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A52E2-1C5D-DB4A-8361-B66A539B8A70}"/>
              </a:ext>
            </a:extLst>
          </p:cNvPr>
          <p:cNvSpPr txBox="1"/>
          <p:nvPr/>
        </p:nvSpPr>
        <p:spPr>
          <a:xfrm>
            <a:off x="1674663" y="5148996"/>
            <a:ext cx="321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free(order_message_ptr);</a:t>
            </a:r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567030-480C-4B4B-B752-A8DD14E753E5}"/>
              </a:ext>
            </a:extLst>
          </p:cNvPr>
          <p:cNvSpPr txBox="1"/>
          <p:nvPr/>
        </p:nvSpPr>
        <p:spPr>
          <a:xfrm>
            <a:off x="1674662" y="5483580"/>
            <a:ext cx="525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malloc(0x38);</a:t>
            </a:r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9BA69BA-9174-E84B-9619-34E029E8C198}"/>
              </a:ext>
            </a:extLst>
          </p:cNvPr>
          <p:cNvSpPr/>
          <p:nvPr/>
        </p:nvSpPr>
        <p:spPr>
          <a:xfrm>
            <a:off x="2779563" y="4436242"/>
            <a:ext cx="4216400" cy="340984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3C0276-4521-C44B-999F-136C4F7476BC}"/>
              </a:ext>
            </a:extLst>
          </p:cNvPr>
          <p:cNvSpPr/>
          <p:nvPr/>
        </p:nvSpPr>
        <p:spPr>
          <a:xfrm>
            <a:off x="2779563" y="4436242"/>
            <a:ext cx="4216400" cy="340984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… message_buf …</a:t>
            </a:r>
            <a:endParaRPr kumimoji="1" lang="ko-KR" altLang="en-US" spc="-1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D69FF-9844-2A4A-B455-DDFD8CC4710A}"/>
              </a:ext>
            </a:extLst>
          </p:cNvPr>
          <p:cNvSpPr txBox="1"/>
          <p:nvPr/>
        </p:nvSpPr>
        <p:spPr>
          <a:xfrm>
            <a:off x="1598126" y="4436242"/>
            <a:ext cx="125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/>
              <a:t>0xffbbe7d7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D4FEFF-F115-E140-8154-D98B416720E8}"/>
              </a:ext>
            </a:extLst>
          </p:cNvPr>
          <p:cNvSpPr/>
          <p:nvPr/>
        </p:nvSpPr>
        <p:spPr>
          <a:xfrm>
            <a:off x="2779563" y="2607927"/>
            <a:ext cx="4216400" cy="340984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0x41</a:t>
            </a:r>
            <a:endParaRPr kumimoji="1" lang="ko-KR" altLang="en-US" spc="-15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BC4D21-D763-5E48-BA24-5DD36119951D}"/>
              </a:ext>
            </a:extLst>
          </p:cNvPr>
          <p:cNvSpPr/>
          <p:nvPr/>
        </p:nvSpPr>
        <p:spPr>
          <a:xfrm>
            <a:off x="2779563" y="4437834"/>
            <a:ext cx="4216400" cy="340984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0x10</a:t>
            </a:r>
            <a:endParaRPr kumimoji="1" lang="ko-KR" altLang="en-US" spc="-1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C8309-61C3-254E-8FD3-8DCECF6E1F51}"/>
              </a:ext>
            </a:extLst>
          </p:cNvPr>
          <p:cNvSpPr txBox="1"/>
          <p:nvPr/>
        </p:nvSpPr>
        <p:spPr>
          <a:xfrm>
            <a:off x="1562966" y="2266943"/>
            <a:ext cx="125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/>
              <a:t>0xffbbe793</a:t>
            </a:r>
          </a:p>
        </p:txBody>
      </p:sp>
    </p:spTree>
    <p:extLst>
      <p:ext uri="{BB962C8B-B14F-4D97-AF65-F5344CB8AC3E}">
        <p14:creationId xmlns:p14="http://schemas.microsoft.com/office/powerpoint/2010/main" val="261270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56"/>
          <p:cNvSpPr/>
          <p:nvPr/>
        </p:nvSpPr>
        <p:spPr>
          <a:xfrm>
            <a:off x="-564278" y="2462842"/>
            <a:ext cx="294884" cy="294884"/>
          </a:xfrm>
          <a:prstGeom prst="ellipse">
            <a:avLst/>
          </a:prstGeom>
          <a:solidFill>
            <a:srgbClr val="FDA116">
              <a:alpha val="49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-608588" y="3515437"/>
            <a:ext cx="383503" cy="383503"/>
          </a:xfrm>
          <a:prstGeom prst="ellipse">
            <a:avLst/>
          </a:prstGeom>
          <a:solidFill>
            <a:srgbClr val="06BBCE">
              <a:alpha val="46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2898543" y="332827"/>
            <a:ext cx="3346943" cy="1027600"/>
            <a:chOff x="2898543" y="537342"/>
            <a:chExt cx="3346943" cy="1027600"/>
          </a:xfrm>
          <a:scene3d>
            <a:camera prst="obliqueTopLeft"/>
            <a:lightRig rig="threePt" dir="t"/>
          </a:scene3d>
        </p:grpSpPr>
        <p:sp>
          <p:nvSpPr>
            <p:cNvPr id="17" name="TextBox 16"/>
            <p:cNvSpPr txBox="1"/>
            <p:nvPr/>
          </p:nvSpPr>
          <p:spPr>
            <a:xfrm>
              <a:off x="2898543" y="1103277"/>
              <a:ext cx="3346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err="1">
                  <a:solidFill>
                    <a:srgbClr val="4D4D4F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Fastbin_dup_into_stack</a:t>
              </a:r>
              <a:endParaRPr lang="ko-KR" altLang="en-US" sz="2400" dirty="0">
                <a:solidFill>
                  <a:srgbClr val="4D4D4F"/>
                </a:solidFill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3916224" y="1071621"/>
              <a:ext cx="1311553" cy="0"/>
            </a:xfrm>
            <a:prstGeom prst="line">
              <a:avLst/>
            </a:prstGeom>
            <a:ln w="12700">
              <a:solidFill>
                <a:srgbClr val="5151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294746" y="537342"/>
              <a:ext cx="585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4D4D4F"/>
                  </a:solidFill>
                  <a:latin typeface="a고딕19" panose="02020600000000000000" pitchFamily="18" charset="-127"/>
                  <a:ea typeface="a고딕19" panose="02020600000000000000" pitchFamily="18" charset="-127"/>
                </a:rPr>
                <a:t>01</a:t>
              </a:r>
              <a:endParaRPr lang="ko-KR" altLang="en-US" sz="280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493070-EF70-F541-B21E-06A067F707E9}"/>
              </a:ext>
            </a:extLst>
          </p:cNvPr>
          <p:cNvSpPr txBox="1"/>
          <p:nvPr/>
        </p:nvSpPr>
        <p:spPr>
          <a:xfrm>
            <a:off x="512618" y="1925782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>
                <a:latin typeface="Nanum Gothic" panose="020D0604000000000000" pitchFamily="34" charset="-127"/>
                <a:ea typeface="Nanum Gothic" panose="020D0604000000000000" pitchFamily="34" charset="-127"/>
              </a:rPr>
              <a:t>1. What is fastbin</a:t>
            </a:r>
            <a:endParaRPr kumimoji="1" lang="ko-KR" altLang="en-US" b="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F63B80-EE07-074E-A3A0-E6E3D9E690F8}"/>
              </a:ext>
            </a:extLst>
          </p:cNvPr>
          <p:cNvSpPr txBox="1"/>
          <p:nvPr/>
        </p:nvSpPr>
        <p:spPr>
          <a:xfrm>
            <a:off x="850665" y="2876482"/>
            <a:ext cx="7442669" cy="1661412"/>
          </a:xfrm>
          <a:prstGeom prst="rect">
            <a:avLst/>
          </a:prstGeom>
          <a:noFill/>
        </p:spPr>
        <p:txBody>
          <a:bodyPr wrap="none" lIns="72000" tIns="36000" numCol="1" spcCol="360000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>
                <a:solidFill>
                  <a:srgbClr val="FF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[32bit] 0x10 ~ 0x40 </a:t>
            </a:r>
            <a:r>
              <a:rPr kumimoji="1" lang="en-US" altLang="ko-KR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kumimoji="1" lang="en-US" altLang="ko-KR">
                <a:solidFill>
                  <a:srgbClr val="FF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[64bit] 0x10~0x80 </a:t>
            </a:r>
            <a:r>
              <a:rPr kumimoji="1" lang="ko-KR" altLang="en-US">
                <a:latin typeface="Nanum Gothic" panose="020D0604000000000000" pitchFamily="34" charset="-127"/>
                <a:ea typeface="Nanum Gothic" panose="020D0604000000000000" pitchFamily="34" charset="-127"/>
              </a:rPr>
              <a:t>사이즈의 청크를 관리하는 </a:t>
            </a:r>
            <a:r>
              <a:rPr kumimoji="1" lang="en-US" altLang="ko-KR">
                <a:latin typeface="Nanum Gothic" panose="020D0604000000000000" pitchFamily="34" charset="-127"/>
                <a:ea typeface="Nanum Gothic" panose="020D0604000000000000" pitchFamily="34" charset="-127"/>
              </a:rPr>
              <a:t>list</a:t>
            </a:r>
          </a:p>
          <a:p>
            <a:pPr>
              <a:lnSpc>
                <a:spcPct val="200000"/>
              </a:lnSpc>
            </a:pPr>
            <a:r>
              <a:rPr kumimoji="1" lang="ko-KR" altLang="en-US">
                <a:latin typeface="Nanum Gothic" panose="020D0604000000000000" pitchFamily="34" charset="-127"/>
                <a:ea typeface="Nanum Gothic" panose="020D0604000000000000" pitchFamily="34" charset="-127"/>
              </a:rPr>
              <a:t> 사이즈에 해당하는 청크가 </a:t>
            </a:r>
            <a:r>
              <a:rPr kumimoji="1" lang="en-US" altLang="ko-KR">
                <a:latin typeface="Nanum Gothic" panose="020D0604000000000000" pitchFamily="34" charset="-127"/>
                <a:ea typeface="Nanum Gothic" panose="020D0604000000000000" pitchFamily="34" charset="-127"/>
              </a:rPr>
              <a:t>free</a:t>
            </a:r>
            <a:r>
              <a:rPr kumimoji="1" lang="ko-KR" altLang="en-US">
                <a:latin typeface="Nanum Gothic" panose="020D0604000000000000" pitchFamily="34" charset="-127"/>
                <a:ea typeface="Nanum Gothic" panose="020D0604000000000000" pitchFamily="34" charset="-127"/>
              </a:rPr>
              <a:t>되면 </a:t>
            </a:r>
            <a:r>
              <a:rPr kumimoji="1" lang="en-US" altLang="ko-KR">
                <a:latin typeface="Nanum Gothic" panose="020D0604000000000000" pitchFamily="34" charset="-127"/>
                <a:ea typeface="Nanum Gothic" panose="020D0604000000000000" pitchFamily="34" charset="-127"/>
              </a:rPr>
              <a:t>fastbin list</a:t>
            </a:r>
            <a:r>
              <a:rPr kumimoji="1" lang="ko-KR" altLang="en-US">
                <a:latin typeface="Nanum Gothic" panose="020D0604000000000000" pitchFamily="34" charset="-127"/>
                <a:ea typeface="Nanum Gothic" panose="020D0604000000000000" pitchFamily="34" charset="-127"/>
              </a:rPr>
              <a:t>에 들어가게 되고</a:t>
            </a:r>
            <a:r>
              <a:rPr kumimoji="1" lang="en-US" altLang="ko-KR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kumimoji="1" lang="en-US" altLang="ko-KR">
                <a:latin typeface="Nanum Gothic" panose="020D0604000000000000" pitchFamily="34" charset="-127"/>
                <a:ea typeface="Nanum Gothic" panose="020D0604000000000000" pitchFamily="34" charset="-127"/>
              </a:rPr>
              <a:t> single linked list</a:t>
            </a:r>
            <a:r>
              <a:rPr kumimoji="1" lang="ko-KR" altLang="en-US">
                <a:latin typeface="Nanum Gothic" panose="020D0604000000000000" pitchFamily="34" charset="-127"/>
                <a:ea typeface="Nanum Gothic" panose="020D0604000000000000" pitchFamily="34" charset="-127"/>
              </a:rPr>
              <a:t>로 관리됩니다</a:t>
            </a:r>
            <a:r>
              <a:rPr kumimoji="1" lang="en-US" altLang="ko-KR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kumimoji="1" lang="ko-KR" altLang="en-US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768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[P] 1">
            <a:extLst>
              <a:ext uri="{FF2B5EF4-FFF2-40B4-BE49-F238E27FC236}">
                <a16:creationId xmlns:a16="http://schemas.microsoft.com/office/drawing/2014/main" id="{BB7BD4E8-8217-D14B-A755-B7FEA0DD9E79}"/>
              </a:ext>
            </a:extLst>
          </p:cNvPr>
          <p:cNvSpPr/>
          <p:nvPr/>
        </p:nvSpPr>
        <p:spPr>
          <a:xfrm>
            <a:off x="0" y="-739934"/>
            <a:ext cx="8174182" cy="1479868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-564278" y="2462842"/>
            <a:ext cx="294884" cy="294884"/>
          </a:xfrm>
          <a:prstGeom prst="ellipse">
            <a:avLst/>
          </a:prstGeom>
          <a:solidFill>
            <a:srgbClr val="FDA116">
              <a:alpha val="49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-608588" y="3515437"/>
            <a:ext cx="383503" cy="383503"/>
          </a:xfrm>
          <a:prstGeom prst="ellipse">
            <a:avLst/>
          </a:prstGeom>
          <a:solidFill>
            <a:srgbClr val="06BBCE">
              <a:alpha val="46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93070-EF70-F541-B21E-06A067F707E9}"/>
              </a:ext>
            </a:extLst>
          </p:cNvPr>
          <p:cNvSpPr txBox="1"/>
          <p:nvPr/>
        </p:nvSpPr>
        <p:spPr>
          <a:xfrm>
            <a:off x="249382" y="180780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>
                <a:latin typeface="Nanum Gothic" panose="020D0604000000000000" pitchFamily="34" charset="-127"/>
                <a:ea typeface="Nanum Gothic" panose="020D0604000000000000" pitchFamily="34" charset="-127"/>
              </a:rPr>
              <a:t>2. house_of_spirit </a:t>
            </a:r>
            <a:endParaRPr kumimoji="1" lang="ko-KR" altLang="en-US" b="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3F8324-22F6-A842-9394-53DE154A2761}"/>
              </a:ext>
            </a:extLst>
          </p:cNvPr>
          <p:cNvSpPr/>
          <p:nvPr/>
        </p:nvSpPr>
        <p:spPr>
          <a:xfrm>
            <a:off x="5667004" y="2064059"/>
            <a:ext cx="2230087" cy="301173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next list</a:t>
            </a:r>
            <a:endParaRPr kumimoji="1" lang="ko-KR" altLang="en-US" spc="-1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BB6B70-0366-774D-B3A9-4E31B86E43EB}"/>
              </a:ext>
            </a:extLst>
          </p:cNvPr>
          <p:cNvSpPr/>
          <p:nvPr/>
        </p:nvSpPr>
        <p:spPr>
          <a:xfrm>
            <a:off x="5667004" y="1723075"/>
            <a:ext cx="2230087" cy="340984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9474C5-1B6D-8C47-BA8B-AE62006FF1EE}"/>
              </a:ext>
            </a:extLst>
          </p:cNvPr>
          <p:cNvSpPr/>
          <p:nvPr/>
        </p:nvSpPr>
        <p:spPr>
          <a:xfrm>
            <a:off x="5665267" y="1382091"/>
            <a:ext cx="2230087" cy="340984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name ptr</a:t>
            </a:r>
            <a:endParaRPr kumimoji="1" lang="ko-KR" altLang="en-US" spc="-15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52103B-6C48-ED4D-81F1-6FB3E28172FA}"/>
              </a:ext>
            </a:extLst>
          </p:cNvPr>
          <p:cNvSpPr/>
          <p:nvPr/>
        </p:nvSpPr>
        <p:spPr>
          <a:xfrm>
            <a:off x="5665267" y="2372133"/>
            <a:ext cx="2230087" cy="340984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prev list</a:t>
            </a:r>
            <a:endParaRPr kumimoji="1" lang="ko-KR" altLang="en-US" spc="-15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DF761B-A7A6-6A4A-A813-0D6F5D3B927D}"/>
              </a:ext>
            </a:extLst>
          </p:cNvPr>
          <p:cNvSpPr/>
          <p:nvPr/>
        </p:nvSpPr>
        <p:spPr>
          <a:xfrm>
            <a:off x="5665267" y="1728049"/>
            <a:ext cx="2230087" cy="340984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how_many_add</a:t>
            </a:r>
            <a:endParaRPr kumimoji="1" lang="ko-KR" altLang="en-US" spc="-15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D4FEFF-F115-E140-8154-D98B416720E8}"/>
              </a:ext>
            </a:extLst>
          </p:cNvPr>
          <p:cNvSpPr/>
          <p:nvPr/>
        </p:nvSpPr>
        <p:spPr>
          <a:xfrm>
            <a:off x="5665267" y="1728049"/>
            <a:ext cx="2230087" cy="340984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cost</a:t>
            </a:r>
            <a:endParaRPr kumimoji="1" lang="ko-KR" altLang="en-US" spc="-15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BC4D21-D763-5E48-BA24-5DD36119951D}"/>
              </a:ext>
            </a:extLst>
          </p:cNvPr>
          <p:cNvSpPr/>
          <p:nvPr/>
        </p:nvSpPr>
        <p:spPr>
          <a:xfrm>
            <a:off x="1857004" y="1298002"/>
            <a:ext cx="2230087" cy="340984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4B6568-74E7-544D-897E-B3D97A6EE9CD}"/>
              </a:ext>
            </a:extLst>
          </p:cNvPr>
          <p:cNvSpPr/>
          <p:nvPr/>
        </p:nvSpPr>
        <p:spPr>
          <a:xfrm>
            <a:off x="1855267" y="1636673"/>
            <a:ext cx="2230087" cy="340984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4CDF2F-6641-754F-A665-01292574C6C4}"/>
              </a:ext>
            </a:extLst>
          </p:cNvPr>
          <p:cNvSpPr/>
          <p:nvPr/>
        </p:nvSpPr>
        <p:spPr>
          <a:xfrm>
            <a:off x="1855267" y="1981173"/>
            <a:ext cx="2230087" cy="340984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cart idx 1 name </a:t>
            </a:r>
            <a:endParaRPr kumimoji="1" lang="ko-KR" altLang="en-US" spc="-150"/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FFF5D9A4-E75E-DB46-B90E-5E5BF7721202}"/>
              </a:ext>
            </a:extLst>
          </p:cNvPr>
          <p:cNvCxnSpPr/>
          <p:nvPr/>
        </p:nvCxnSpPr>
        <p:spPr>
          <a:xfrm flipV="1">
            <a:off x="4441371" y="1552583"/>
            <a:ext cx="997528" cy="6444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8069D2-B561-B543-94B4-ACBF8B46B684}"/>
              </a:ext>
            </a:extLst>
          </p:cNvPr>
          <p:cNvSpPr/>
          <p:nvPr/>
        </p:nvSpPr>
        <p:spPr>
          <a:xfrm>
            <a:off x="5665267" y="4157995"/>
            <a:ext cx="2230087" cy="301173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next list</a:t>
            </a:r>
            <a:endParaRPr kumimoji="1" lang="ko-KR" altLang="en-US" spc="-15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3BBA58-0646-ED4F-B5BD-F822EDD23493}"/>
              </a:ext>
            </a:extLst>
          </p:cNvPr>
          <p:cNvSpPr/>
          <p:nvPr/>
        </p:nvSpPr>
        <p:spPr>
          <a:xfrm>
            <a:off x="5663530" y="3476027"/>
            <a:ext cx="2230087" cy="340984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name ptr</a:t>
            </a:r>
            <a:endParaRPr kumimoji="1" lang="ko-KR" altLang="en-US" spc="-15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C6EB4D-C6F8-594B-A332-E7FBE8AB7562}"/>
              </a:ext>
            </a:extLst>
          </p:cNvPr>
          <p:cNvSpPr/>
          <p:nvPr/>
        </p:nvSpPr>
        <p:spPr>
          <a:xfrm>
            <a:off x="5663530" y="4466069"/>
            <a:ext cx="2230087" cy="340984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prev list</a:t>
            </a:r>
            <a:endParaRPr kumimoji="1" lang="ko-KR" altLang="en-US" spc="-15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B1BB593-FED4-1A4B-9424-31C6A7B6A86D}"/>
              </a:ext>
            </a:extLst>
          </p:cNvPr>
          <p:cNvSpPr/>
          <p:nvPr/>
        </p:nvSpPr>
        <p:spPr>
          <a:xfrm>
            <a:off x="5663530" y="3821985"/>
            <a:ext cx="2230087" cy="340984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cost</a:t>
            </a:r>
            <a:endParaRPr kumimoji="1" lang="ko-KR" altLang="en-US" spc="-15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26E86F-CF13-0B4D-BFB0-298A28A752FE}"/>
              </a:ext>
            </a:extLst>
          </p:cNvPr>
          <p:cNvSpPr/>
          <p:nvPr/>
        </p:nvSpPr>
        <p:spPr>
          <a:xfrm>
            <a:off x="5665267" y="5899072"/>
            <a:ext cx="2230087" cy="301173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next list</a:t>
            </a:r>
            <a:endParaRPr kumimoji="1" lang="ko-KR" altLang="en-US" spc="-15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17CBA5B-676C-2442-9C61-A9B3AB83D181}"/>
              </a:ext>
            </a:extLst>
          </p:cNvPr>
          <p:cNvSpPr/>
          <p:nvPr/>
        </p:nvSpPr>
        <p:spPr>
          <a:xfrm>
            <a:off x="5663530" y="5217104"/>
            <a:ext cx="2230087" cy="340984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name ptr</a:t>
            </a:r>
            <a:endParaRPr kumimoji="1" lang="ko-KR" altLang="en-US" spc="-15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74E4A37-4328-F942-ACC7-BBCC8DAC526D}"/>
              </a:ext>
            </a:extLst>
          </p:cNvPr>
          <p:cNvSpPr/>
          <p:nvPr/>
        </p:nvSpPr>
        <p:spPr>
          <a:xfrm>
            <a:off x="5663530" y="6207146"/>
            <a:ext cx="2230087" cy="340984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prev list</a:t>
            </a:r>
            <a:endParaRPr kumimoji="1" lang="ko-KR" altLang="en-US" spc="-15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B8722B-F824-2C4C-9F5F-CD3A799D51AF}"/>
              </a:ext>
            </a:extLst>
          </p:cNvPr>
          <p:cNvSpPr/>
          <p:nvPr/>
        </p:nvSpPr>
        <p:spPr>
          <a:xfrm>
            <a:off x="5663530" y="5563062"/>
            <a:ext cx="2230087" cy="340984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cost</a:t>
            </a:r>
            <a:endParaRPr kumimoji="1" lang="ko-KR" altLang="en-US" spc="-150"/>
          </a:p>
        </p:txBody>
      </p: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54C43E53-178F-8442-A40D-A359BC2718C5}"/>
              </a:ext>
            </a:extLst>
          </p:cNvPr>
          <p:cNvCxnSpPr/>
          <p:nvPr/>
        </p:nvCxnSpPr>
        <p:spPr>
          <a:xfrm rot="10800000">
            <a:off x="4215741" y="1552584"/>
            <a:ext cx="1223159" cy="9102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U자형 화살표[U] 38">
            <a:extLst>
              <a:ext uri="{FF2B5EF4-FFF2-40B4-BE49-F238E27FC236}">
                <a16:creationId xmlns:a16="http://schemas.microsoft.com/office/drawing/2014/main" id="{A562396E-872E-3D4F-A51F-6FAD78DFB2EC}"/>
              </a:ext>
            </a:extLst>
          </p:cNvPr>
          <p:cNvSpPr/>
          <p:nvPr/>
        </p:nvSpPr>
        <p:spPr>
          <a:xfrm rot="5400000">
            <a:off x="7670840" y="2359807"/>
            <a:ext cx="1799296" cy="1278973"/>
          </a:xfrm>
          <a:prstGeom prst="uturnArrow">
            <a:avLst/>
          </a:prstGeom>
          <a:solidFill>
            <a:srgbClr val="FDA116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solidFill>
                <a:schemeClr val="tx1"/>
              </a:solidFill>
            </a:endParaRPr>
          </a:p>
        </p:txBody>
      </p: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275D788B-8ED4-BE4B-B760-8B17252B16DE}"/>
              </a:ext>
            </a:extLst>
          </p:cNvPr>
          <p:cNvCxnSpPr>
            <a:cxnSpLocks/>
            <a:stCxn id="35" idx="1"/>
            <a:endCxn id="29" idx="1"/>
          </p:cNvCxnSpPr>
          <p:nvPr/>
        </p:nvCxnSpPr>
        <p:spPr>
          <a:xfrm rot="10800000">
            <a:off x="5663530" y="3646520"/>
            <a:ext cx="12700" cy="27311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59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[P] 1">
            <a:extLst>
              <a:ext uri="{FF2B5EF4-FFF2-40B4-BE49-F238E27FC236}">
                <a16:creationId xmlns:a16="http://schemas.microsoft.com/office/drawing/2014/main" id="{BB7BD4E8-8217-D14B-A755-B7FEA0DD9E79}"/>
              </a:ext>
            </a:extLst>
          </p:cNvPr>
          <p:cNvSpPr/>
          <p:nvPr/>
        </p:nvSpPr>
        <p:spPr>
          <a:xfrm>
            <a:off x="0" y="-739934"/>
            <a:ext cx="8174182" cy="1479868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-564278" y="2462842"/>
            <a:ext cx="294884" cy="294884"/>
          </a:xfrm>
          <a:prstGeom prst="ellipse">
            <a:avLst/>
          </a:prstGeom>
          <a:solidFill>
            <a:srgbClr val="FDA116">
              <a:alpha val="49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-608588" y="3515437"/>
            <a:ext cx="383503" cy="383503"/>
          </a:xfrm>
          <a:prstGeom prst="ellipse">
            <a:avLst/>
          </a:prstGeom>
          <a:solidFill>
            <a:srgbClr val="06BBCE">
              <a:alpha val="46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93070-EF70-F541-B21E-06A067F707E9}"/>
              </a:ext>
            </a:extLst>
          </p:cNvPr>
          <p:cNvSpPr txBox="1"/>
          <p:nvPr/>
        </p:nvSpPr>
        <p:spPr>
          <a:xfrm>
            <a:off x="249382" y="180780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>
                <a:latin typeface="Nanum Gothic" panose="020D0604000000000000" pitchFamily="34" charset="-127"/>
                <a:ea typeface="Nanum Gothic" panose="020D0604000000000000" pitchFamily="34" charset="-127"/>
              </a:rPr>
              <a:t>1. What is fastbin</a:t>
            </a:r>
            <a:endParaRPr kumimoji="1" lang="ko-KR" altLang="en-US" b="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5E5FB-9E2B-1141-8D0B-CC7A10AD27D9}"/>
              </a:ext>
            </a:extLst>
          </p:cNvPr>
          <p:cNvSpPr txBox="1"/>
          <p:nvPr/>
        </p:nvSpPr>
        <p:spPr>
          <a:xfrm>
            <a:off x="468031" y="1408210"/>
            <a:ext cx="2108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ea typeface="Nanum Gothic Regular" panose="020D0604000000000000" pitchFamily="34" charset="-127"/>
              </a:rPr>
              <a:t>[</a:t>
            </a:r>
            <a:r>
              <a:rPr kumimoji="1" lang="en-US" altLang="ko-KR">
                <a:latin typeface="+mj-lt"/>
                <a:ea typeface="Nanum Gothic" panose="020D0604000000000000" pitchFamily="34" charset="-127"/>
              </a:rPr>
              <a:t>64bit</a:t>
            </a:r>
            <a:r>
              <a:rPr kumimoji="1" lang="en-US" altLang="ko-KR">
                <a:ea typeface="Nanum Gothic Regular" panose="020D0604000000000000" pitchFamily="34" charset="-127"/>
              </a:rPr>
              <a:t>]</a:t>
            </a:r>
          </a:p>
          <a:p>
            <a:r>
              <a:rPr kumimoji="1" lang="en-US" altLang="ko-KR">
                <a:ea typeface="Nanum Gothic Regular" panose="020D0604000000000000" pitchFamily="34" charset="-127"/>
              </a:rPr>
              <a:t>Glibc-Version : latest</a:t>
            </a:r>
            <a:endParaRPr kumimoji="1" lang="ko-KR" altLang="en-US">
              <a:ea typeface="Nanum Gothic Regular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732744-47B1-3041-892E-6E7CD3816441}"/>
              </a:ext>
            </a:extLst>
          </p:cNvPr>
          <p:cNvSpPr txBox="1"/>
          <p:nvPr/>
        </p:nvSpPr>
        <p:spPr>
          <a:xfrm>
            <a:off x="463221" y="2445819"/>
            <a:ext cx="180209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ea typeface="Nanum Gothic Regular" panose="020D0604000000000000" pitchFamily="34" charset="-127"/>
              </a:rPr>
              <a:t>a = malloc(0x20);</a:t>
            </a:r>
          </a:p>
          <a:p>
            <a:r>
              <a:rPr kumimoji="1" lang="en-US" altLang="ko-KR">
                <a:ea typeface="Nanum Gothic Regular" panose="020D0604000000000000" pitchFamily="34" charset="-127"/>
              </a:rPr>
              <a:t>b = malloc(0x20);</a:t>
            </a:r>
          </a:p>
          <a:p>
            <a:r>
              <a:rPr kumimoji="1" lang="en-US" altLang="ko-KR">
                <a:ea typeface="Nanum Gothic Regular" panose="020D0604000000000000" pitchFamily="34" charset="-127"/>
              </a:rPr>
              <a:t>c = malloc(0x20);</a:t>
            </a:r>
          </a:p>
          <a:p>
            <a:endParaRPr kumimoji="1" lang="en-US" altLang="ko-KR">
              <a:ea typeface="Nanum Gothic Regular" panose="020D0604000000000000" pitchFamily="34" charset="-127"/>
            </a:endParaRPr>
          </a:p>
          <a:p>
            <a:r>
              <a:rPr kumimoji="1" lang="en-US" altLang="ko-KR">
                <a:ea typeface="Nanum Gothic Regular" panose="020D0604000000000000" pitchFamily="34" charset="-127"/>
              </a:rPr>
              <a:t>free(a);</a:t>
            </a:r>
          </a:p>
          <a:p>
            <a:r>
              <a:rPr kumimoji="1" lang="en-US" altLang="ko-KR">
                <a:ea typeface="Nanum Gothic Regular" panose="020D0604000000000000" pitchFamily="34" charset="-127"/>
              </a:rPr>
              <a:t>free(b);</a:t>
            </a:r>
          </a:p>
          <a:p>
            <a:r>
              <a:rPr kumimoji="1" lang="en-US" altLang="ko-KR">
                <a:ea typeface="Nanum Gothic Regular" panose="020D0604000000000000" pitchFamily="34" charset="-127"/>
              </a:rPr>
              <a:t>free(c);</a:t>
            </a:r>
            <a:br>
              <a:rPr kumimoji="1" lang="en-US" altLang="ko-KR">
                <a:ea typeface="Nanum Gothic Regular" panose="020D0604000000000000" pitchFamily="34" charset="-127"/>
              </a:rPr>
            </a:br>
            <a:endParaRPr kumimoji="1" lang="en-US" altLang="ko-KR">
              <a:ea typeface="Nanum Gothic Regular" panose="020D0604000000000000" pitchFamily="34" charset="-127"/>
            </a:endParaRPr>
          </a:p>
          <a:p>
            <a:r>
              <a:rPr kumimoji="1" lang="en-US" altLang="ko-KR">
                <a:ea typeface="Nanum Gothic Regular" panose="020D0604000000000000" pitchFamily="34" charset="-127"/>
              </a:rPr>
              <a:t>d = malloc(0x20);</a:t>
            </a:r>
          </a:p>
          <a:p>
            <a:r>
              <a:rPr kumimoji="1" lang="en-US" altLang="ko-KR">
                <a:ea typeface="Nanum Gothic Regular" panose="020D0604000000000000" pitchFamily="34" charset="-127"/>
              </a:rPr>
              <a:t>e = malloc(0x20);</a:t>
            </a:r>
          </a:p>
          <a:p>
            <a:r>
              <a:rPr kumimoji="1" lang="en-US" altLang="ko-KR">
                <a:ea typeface="Nanum Gothic Regular" panose="020D0604000000000000" pitchFamily="34" charset="-127"/>
              </a:rPr>
              <a:t>f  = malloc(0x20);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DA9D5F-3A14-D24C-9E97-0960A7A3B8DF}"/>
              </a:ext>
            </a:extLst>
          </p:cNvPr>
          <p:cNvSpPr/>
          <p:nvPr/>
        </p:nvSpPr>
        <p:spPr>
          <a:xfrm>
            <a:off x="3415145" y="2610284"/>
            <a:ext cx="1343891" cy="496519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>
                <a:ea typeface="Nanum Gothic Regular" panose="020D0604000000000000" pitchFamily="34" charset="-127"/>
              </a:rPr>
              <a:t>a</a:t>
            </a:r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8041A4-DA27-5E44-AC55-92A68D145479}"/>
              </a:ext>
            </a:extLst>
          </p:cNvPr>
          <p:cNvSpPr/>
          <p:nvPr/>
        </p:nvSpPr>
        <p:spPr>
          <a:xfrm>
            <a:off x="3415144" y="3106803"/>
            <a:ext cx="1343891" cy="496519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>
                <a:ea typeface="Nanum Gothic Regular" panose="020D0604000000000000" pitchFamily="34" charset="-127"/>
              </a:rPr>
              <a:t>b</a:t>
            </a:r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BAD258-6A34-8141-92C2-F91BF6E5552B}"/>
              </a:ext>
            </a:extLst>
          </p:cNvPr>
          <p:cNvSpPr/>
          <p:nvPr/>
        </p:nvSpPr>
        <p:spPr>
          <a:xfrm>
            <a:off x="3415144" y="3603322"/>
            <a:ext cx="1343891" cy="496519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>
                <a:ea typeface="Nanum Gothic Regular" panose="020D0604000000000000" pitchFamily="34" charset="-127"/>
              </a:rPr>
              <a:t>c</a:t>
            </a:r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22162B-4ECE-2F4A-8F4E-5E715DAB3CD5}"/>
              </a:ext>
            </a:extLst>
          </p:cNvPr>
          <p:cNvSpPr/>
          <p:nvPr/>
        </p:nvSpPr>
        <p:spPr>
          <a:xfrm>
            <a:off x="6082142" y="3120675"/>
            <a:ext cx="1842658" cy="496519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>
                <a:ea typeface="Nanum Gothic Regular" panose="020D0604000000000000" pitchFamily="34" charset="-127"/>
              </a:rPr>
              <a:t>fastbin[2]</a:t>
            </a:r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308304-7849-BF4F-96AE-3E2C2D122E91}"/>
              </a:ext>
            </a:extLst>
          </p:cNvPr>
          <p:cNvSpPr/>
          <p:nvPr/>
        </p:nvSpPr>
        <p:spPr>
          <a:xfrm>
            <a:off x="6082143" y="2610284"/>
            <a:ext cx="1842657" cy="496519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>
                <a:ea typeface="Nanum Gothic Regular" panose="020D0604000000000000" pitchFamily="34" charset="-127"/>
              </a:rPr>
              <a:t>fastbin[1]</a:t>
            </a:r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E25E0E-DA0A-C14B-A1BB-4CCBECD80AAA}"/>
              </a:ext>
            </a:extLst>
          </p:cNvPr>
          <p:cNvSpPr txBox="1"/>
          <p:nvPr/>
        </p:nvSpPr>
        <p:spPr>
          <a:xfrm>
            <a:off x="6831788" y="36669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>
                <a:ea typeface="Nanum Gothic Regular" panose="020D0604000000000000" pitchFamily="34" charset="-127"/>
              </a:rPr>
              <a:t>…</a:t>
            </a:r>
            <a:endParaRPr kumimoji="1" lang="ko-KR" altLang="en-US">
              <a:ea typeface="Nanum Gothic Regular" panose="020D0604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4D207A-22C4-E84C-8CDE-3CE1F659B9DF}"/>
              </a:ext>
            </a:extLst>
          </p:cNvPr>
          <p:cNvSpPr/>
          <p:nvPr/>
        </p:nvSpPr>
        <p:spPr>
          <a:xfrm>
            <a:off x="3415144" y="2599330"/>
            <a:ext cx="1343891" cy="546171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>
                <a:ea typeface="Nanum Gothic Regular" panose="020D0604000000000000" pitchFamily="34" charset="-127"/>
              </a:rPr>
              <a:t>Freed</a:t>
            </a:r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77BB45-787D-7542-9EBD-4DDFF3CC168A}"/>
              </a:ext>
            </a:extLst>
          </p:cNvPr>
          <p:cNvSpPr/>
          <p:nvPr/>
        </p:nvSpPr>
        <p:spPr>
          <a:xfrm>
            <a:off x="6082142" y="2571586"/>
            <a:ext cx="1842657" cy="546171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>
                <a:ea typeface="Nanum Gothic Regular" panose="020D0604000000000000" pitchFamily="34" charset="-127"/>
              </a:rPr>
              <a:t>fastbin[1] = [a]adress</a:t>
            </a:r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C0EF298-3AD9-5441-9C8E-3328982EC9F5}"/>
              </a:ext>
            </a:extLst>
          </p:cNvPr>
          <p:cNvSpPr/>
          <p:nvPr/>
        </p:nvSpPr>
        <p:spPr>
          <a:xfrm>
            <a:off x="3415144" y="3120675"/>
            <a:ext cx="1343891" cy="496519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>
                <a:ea typeface="Nanum Gothic Regular" panose="020D0604000000000000" pitchFamily="34" charset="-127"/>
              </a:rPr>
              <a:t>Freed</a:t>
            </a:r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3D6319-A673-D549-9E90-DD6F9E3A1A78}"/>
              </a:ext>
            </a:extLst>
          </p:cNvPr>
          <p:cNvSpPr/>
          <p:nvPr/>
        </p:nvSpPr>
        <p:spPr>
          <a:xfrm>
            <a:off x="6082142" y="2571586"/>
            <a:ext cx="1842657" cy="546171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>
                <a:ea typeface="Nanum Gothic Regular" panose="020D0604000000000000" pitchFamily="34" charset="-127"/>
              </a:rPr>
              <a:t>fastbin[1] = [b]adress</a:t>
            </a:r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FFF698-36AD-7B48-A920-9754259DAE9B}"/>
              </a:ext>
            </a:extLst>
          </p:cNvPr>
          <p:cNvSpPr/>
          <p:nvPr/>
        </p:nvSpPr>
        <p:spPr>
          <a:xfrm>
            <a:off x="3415144" y="3618387"/>
            <a:ext cx="1343891" cy="496519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>
                <a:ea typeface="Nanum Gothic Regular" panose="020D0604000000000000" pitchFamily="34" charset="-127"/>
              </a:rPr>
              <a:t>Freed</a:t>
            </a:r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F7E832-2145-E845-B65E-9C860BACF3C4}"/>
              </a:ext>
            </a:extLst>
          </p:cNvPr>
          <p:cNvSpPr/>
          <p:nvPr/>
        </p:nvSpPr>
        <p:spPr>
          <a:xfrm>
            <a:off x="6082142" y="2585458"/>
            <a:ext cx="1842657" cy="546171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>
                <a:ea typeface="Nanum Gothic Regular" panose="020D0604000000000000" pitchFamily="34" charset="-127"/>
              </a:rPr>
              <a:t>fastbin[1] = [c]adress</a:t>
            </a:r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282BCF-E646-DE45-BE12-67307441EB5B}"/>
              </a:ext>
            </a:extLst>
          </p:cNvPr>
          <p:cNvSpPr/>
          <p:nvPr/>
        </p:nvSpPr>
        <p:spPr>
          <a:xfrm>
            <a:off x="3415144" y="3105610"/>
            <a:ext cx="1343891" cy="496519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>
                <a:ea typeface="Nanum Gothic Regular" panose="020D0604000000000000" pitchFamily="34" charset="-127"/>
              </a:rPr>
              <a:t>Fd = [a]address</a:t>
            </a:r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F562DC-8182-FA45-BF8E-7278EF16F650}"/>
              </a:ext>
            </a:extLst>
          </p:cNvPr>
          <p:cNvSpPr/>
          <p:nvPr/>
        </p:nvSpPr>
        <p:spPr>
          <a:xfrm>
            <a:off x="3415143" y="3610854"/>
            <a:ext cx="1343891" cy="496519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>
                <a:ea typeface="Nanum Gothic Regular" panose="020D0604000000000000" pitchFamily="34" charset="-127"/>
              </a:rPr>
              <a:t>Fd = [b]address</a:t>
            </a:r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7DA4036-44BD-ED49-9A29-89E1A3F32E67}"/>
              </a:ext>
            </a:extLst>
          </p:cNvPr>
          <p:cNvSpPr/>
          <p:nvPr/>
        </p:nvSpPr>
        <p:spPr>
          <a:xfrm>
            <a:off x="3415143" y="3625919"/>
            <a:ext cx="1343891" cy="496519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>
                <a:ea typeface="Nanum Gothic Regular" panose="020D0604000000000000" pitchFamily="34" charset="-127"/>
              </a:rPr>
              <a:t>d</a:t>
            </a:r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86F992-6532-C94F-A29D-D93D65CFE6B9}"/>
              </a:ext>
            </a:extLst>
          </p:cNvPr>
          <p:cNvSpPr/>
          <p:nvPr/>
        </p:nvSpPr>
        <p:spPr>
          <a:xfrm>
            <a:off x="6082142" y="2586973"/>
            <a:ext cx="1842657" cy="546171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>
                <a:ea typeface="Nanum Gothic Regular" panose="020D0604000000000000" pitchFamily="34" charset="-127"/>
              </a:rPr>
              <a:t>fastbin[1] = [b]adress</a:t>
            </a:r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7B1296-EBDE-514F-AA17-492B0CB799E7}"/>
              </a:ext>
            </a:extLst>
          </p:cNvPr>
          <p:cNvSpPr/>
          <p:nvPr/>
        </p:nvSpPr>
        <p:spPr>
          <a:xfrm>
            <a:off x="3417108" y="3109511"/>
            <a:ext cx="1343891" cy="496519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>
                <a:ea typeface="Nanum Gothic Regular" panose="020D0604000000000000" pitchFamily="34" charset="-127"/>
              </a:rPr>
              <a:t>e</a:t>
            </a:r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EC26F3-C2F2-C141-97E0-F0828D713699}"/>
              </a:ext>
            </a:extLst>
          </p:cNvPr>
          <p:cNvSpPr/>
          <p:nvPr/>
        </p:nvSpPr>
        <p:spPr>
          <a:xfrm>
            <a:off x="6082142" y="2586112"/>
            <a:ext cx="1842657" cy="546171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>
                <a:ea typeface="Nanum Gothic Regular" panose="020D0604000000000000" pitchFamily="34" charset="-127"/>
              </a:rPr>
              <a:t>fastbin[1] = [a]adress</a:t>
            </a:r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536CB7-4674-2C40-88E1-6CA629D0FA6B}"/>
              </a:ext>
            </a:extLst>
          </p:cNvPr>
          <p:cNvSpPr/>
          <p:nvPr/>
        </p:nvSpPr>
        <p:spPr>
          <a:xfrm>
            <a:off x="3413180" y="2606383"/>
            <a:ext cx="1343891" cy="496519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>
                <a:ea typeface="Nanum Gothic Regular" panose="020D0604000000000000" pitchFamily="34" charset="-127"/>
              </a:rPr>
              <a:t>f</a:t>
            </a:r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780568C-E7BF-E046-AA2F-B1BB287ED394}"/>
              </a:ext>
            </a:extLst>
          </p:cNvPr>
          <p:cNvSpPr/>
          <p:nvPr/>
        </p:nvSpPr>
        <p:spPr>
          <a:xfrm>
            <a:off x="6082142" y="2581085"/>
            <a:ext cx="1842657" cy="546171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>
                <a:ea typeface="Nanum Gothic Regular" panose="020D0604000000000000" pitchFamily="34" charset="-127"/>
              </a:rPr>
              <a:t>fastbin[1]</a:t>
            </a:r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17AB2-47FA-3647-B474-E49553274CD7}"/>
              </a:ext>
            </a:extLst>
          </p:cNvPr>
          <p:cNvSpPr txBox="1"/>
          <p:nvPr/>
        </p:nvSpPr>
        <p:spPr>
          <a:xfrm>
            <a:off x="3055592" y="5118002"/>
            <a:ext cx="595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>
                <a:solidFill>
                  <a:srgbClr val="FF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결국 마지막에 </a:t>
            </a:r>
            <a:r>
              <a:rPr kumimoji="1" lang="en-US" altLang="ko-KR" b="1">
                <a:solidFill>
                  <a:srgbClr val="FF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free</a:t>
            </a:r>
            <a:r>
              <a:rPr kumimoji="1" lang="ko-KR" altLang="en-US" b="1">
                <a:solidFill>
                  <a:srgbClr val="FF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된 청크의 위치가 가장먼저 할당됩니다</a:t>
            </a:r>
            <a:r>
              <a:rPr kumimoji="1" lang="en-US" altLang="ko-KR" b="1">
                <a:solidFill>
                  <a:srgbClr val="FF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kumimoji="1" lang="ko-KR" altLang="en-US" b="1">
              <a:solidFill>
                <a:srgbClr val="FF0000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38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20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animBg="1"/>
      <p:bldP spid="24" grpId="0" animBg="1"/>
      <p:bldP spid="30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[P] 1">
            <a:extLst>
              <a:ext uri="{FF2B5EF4-FFF2-40B4-BE49-F238E27FC236}">
                <a16:creationId xmlns:a16="http://schemas.microsoft.com/office/drawing/2014/main" id="{BB7BD4E8-8217-D14B-A755-B7FEA0DD9E79}"/>
              </a:ext>
            </a:extLst>
          </p:cNvPr>
          <p:cNvSpPr/>
          <p:nvPr/>
        </p:nvSpPr>
        <p:spPr>
          <a:xfrm>
            <a:off x="0" y="-739934"/>
            <a:ext cx="8174182" cy="1479868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-564278" y="2462842"/>
            <a:ext cx="294884" cy="294884"/>
          </a:xfrm>
          <a:prstGeom prst="ellipse">
            <a:avLst/>
          </a:prstGeom>
          <a:solidFill>
            <a:srgbClr val="FDA116">
              <a:alpha val="49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-608588" y="3515437"/>
            <a:ext cx="383503" cy="383503"/>
          </a:xfrm>
          <a:prstGeom prst="ellipse">
            <a:avLst/>
          </a:prstGeom>
          <a:solidFill>
            <a:srgbClr val="06BBCE">
              <a:alpha val="46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93070-EF70-F541-B21E-06A067F707E9}"/>
              </a:ext>
            </a:extLst>
          </p:cNvPr>
          <p:cNvSpPr txBox="1"/>
          <p:nvPr/>
        </p:nvSpPr>
        <p:spPr>
          <a:xfrm>
            <a:off x="249382" y="180780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>
                <a:latin typeface="Nanum Gothic" panose="020D0604000000000000" pitchFamily="34" charset="-127"/>
                <a:ea typeface="Nanum Gothic" panose="020D0604000000000000" pitchFamily="34" charset="-127"/>
              </a:rPr>
              <a:t>2. fastbin_dup_into_stack</a:t>
            </a:r>
            <a:endParaRPr kumimoji="1" lang="ko-KR" altLang="en-US" b="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5E5FB-9E2B-1141-8D0B-CC7A10AD27D9}"/>
              </a:ext>
            </a:extLst>
          </p:cNvPr>
          <p:cNvSpPr txBox="1"/>
          <p:nvPr/>
        </p:nvSpPr>
        <p:spPr>
          <a:xfrm>
            <a:off x="468031" y="1408210"/>
            <a:ext cx="2108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ea typeface="Nanum Gothic Regular" panose="020D0604000000000000" pitchFamily="34" charset="-127"/>
              </a:rPr>
              <a:t>[</a:t>
            </a:r>
            <a:r>
              <a:rPr kumimoji="1" lang="en-US" altLang="ko-KR">
                <a:latin typeface="+mj-lt"/>
                <a:ea typeface="Nanum Gothic" panose="020D0604000000000000" pitchFamily="34" charset="-127"/>
              </a:rPr>
              <a:t>64bit</a:t>
            </a:r>
            <a:r>
              <a:rPr kumimoji="1" lang="en-US" altLang="ko-KR">
                <a:ea typeface="Nanum Gothic Regular" panose="020D0604000000000000" pitchFamily="34" charset="-127"/>
              </a:rPr>
              <a:t>]</a:t>
            </a:r>
          </a:p>
          <a:p>
            <a:r>
              <a:rPr kumimoji="1" lang="en-US" altLang="ko-KR">
                <a:ea typeface="Nanum Gothic Regular" panose="020D0604000000000000" pitchFamily="34" charset="-127"/>
              </a:rPr>
              <a:t>Glibc-Version : latest</a:t>
            </a:r>
            <a:endParaRPr kumimoji="1" lang="ko-KR" altLang="en-US">
              <a:ea typeface="Nanum Gothic Regular" panose="020D0604000000000000" pitchFamily="34" charset="-127"/>
            </a:endParaRPr>
          </a:p>
          <a:p>
            <a:endParaRPr kumimoji="1" lang="ko-KR" altLang="en-US">
              <a:ea typeface="Nanum Gothic Regular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A1F47-F198-9349-AF73-31E3B9E3FD87}"/>
              </a:ext>
            </a:extLst>
          </p:cNvPr>
          <p:cNvSpPr txBox="1"/>
          <p:nvPr/>
        </p:nvSpPr>
        <p:spPr>
          <a:xfrm>
            <a:off x="249382" y="2445818"/>
            <a:ext cx="9022022" cy="73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latin typeface="Nanum Gothic" panose="020D0604000000000000" pitchFamily="34" charset="-127"/>
                <a:ea typeface="Nanum Gothic" panose="020D0604000000000000" pitchFamily="34" charset="-127"/>
              </a:rPr>
              <a:t>fastbin </a:t>
            </a:r>
            <a:r>
              <a:rPr kumimoji="1" lang="ko-KR" altLang="en-US">
                <a:latin typeface="Nanum Gothic" panose="020D0604000000000000" pitchFamily="34" charset="-127"/>
                <a:ea typeface="Nanum Gothic" panose="020D0604000000000000" pitchFamily="34" charset="-127"/>
              </a:rPr>
              <a:t>사이즈의 청크를 </a:t>
            </a:r>
            <a:r>
              <a:rPr kumimoji="1" lang="en-US" altLang="ko-KR">
                <a:latin typeface="Nanum Gothic" panose="020D0604000000000000" pitchFamily="34" charset="-127"/>
                <a:ea typeface="Nanum Gothic" panose="020D0604000000000000" pitchFamily="34" charset="-127"/>
              </a:rPr>
              <a:t>free</a:t>
            </a:r>
            <a:r>
              <a:rPr kumimoji="1" lang="ko-KR" altLang="en-US">
                <a:latin typeface="Nanum Gothic" panose="020D0604000000000000" pitchFamily="34" charset="-127"/>
                <a:ea typeface="Nanum Gothic" panose="020D0604000000000000" pitchFamily="34" charset="-127"/>
              </a:rPr>
              <a:t>할 때 </a:t>
            </a:r>
            <a:r>
              <a:rPr kumimoji="1" lang="en-US" altLang="ko-KR">
                <a:solidFill>
                  <a:srgbClr val="FF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free</a:t>
            </a:r>
            <a:r>
              <a:rPr kumimoji="1" lang="ko-KR" altLang="en-US">
                <a:solidFill>
                  <a:srgbClr val="FF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하려는 청크</a:t>
            </a:r>
            <a:r>
              <a:rPr kumimoji="1" lang="ko-KR" altLang="en-US">
                <a:latin typeface="Nanum Gothic" panose="020D0604000000000000" pitchFamily="34" charset="-127"/>
                <a:ea typeface="Nanum Gothic" panose="020D0604000000000000" pitchFamily="34" charset="-127"/>
              </a:rPr>
              <a:t>가 </a:t>
            </a:r>
            <a:r>
              <a:rPr kumimoji="1" lang="en-US" altLang="ko-KR">
                <a:solidFill>
                  <a:srgbClr val="FF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fastbin</a:t>
            </a:r>
            <a:r>
              <a:rPr kumimoji="1" lang="ko-KR" altLang="en-US">
                <a:latin typeface="Nanum Gothic" panose="020D0604000000000000" pitchFamily="34" charset="-127"/>
                <a:ea typeface="Nanum Gothic" panose="020D0604000000000000" pitchFamily="34" charset="-127"/>
              </a:rPr>
              <a:t>에 들어가 있는지 확인합니다</a:t>
            </a:r>
            <a:r>
              <a:rPr kumimoji="1" lang="en-US" altLang="ko-KR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>
                <a:latin typeface="Nanum Gothic" panose="020D0604000000000000" pitchFamily="34" charset="-127"/>
                <a:ea typeface="Nanum Gothic" panose="020D0604000000000000" pitchFamily="34" charset="-127"/>
              </a:rPr>
              <a:t>예를 들어 아래와 같은 상황에서는 </a:t>
            </a:r>
            <a:r>
              <a:rPr kumimoji="1" lang="en-US" altLang="ko-KR">
                <a:latin typeface="Nanum Gothic" panose="020D0604000000000000" pitchFamily="34" charset="-127"/>
                <a:ea typeface="Nanum Gothic" panose="020D0604000000000000" pitchFamily="34" charset="-127"/>
              </a:rPr>
              <a:t>error</a:t>
            </a:r>
            <a:r>
              <a:rPr kumimoji="1" lang="ko-KR" altLang="en-US">
                <a:latin typeface="Nanum Gothic" panose="020D0604000000000000" pitchFamily="34" charset="-127"/>
                <a:ea typeface="Nanum Gothic" panose="020D0604000000000000" pitchFamily="34" charset="-127"/>
              </a:rPr>
              <a:t>가 발생합니다</a:t>
            </a:r>
            <a:r>
              <a:rPr kumimoji="1" lang="en-US" altLang="ko-KR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kumimoji="1" lang="ko-KR" altLang="en-US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3F380-CD97-994F-BFCC-7821AA9DB915}"/>
              </a:ext>
            </a:extLst>
          </p:cNvPr>
          <p:cNvSpPr txBox="1"/>
          <p:nvPr/>
        </p:nvSpPr>
        <p:spPr>
          <a:xfrm>
            <a:off x="3186043" y="3609865"/>
            <a:ext cx="18020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ea typeface="Nanum Gothic Regular" panose="020D0604000000000000" pitchFamily="34" charset="-127"/>
              </a:rPr>
              <a:t>a = malloc(0x20);</a:t>
            </a:r>
          </a:p>
          <a:p>
            <a:r>
              <a:rPr kumimoji="1" lang="en-US" altLang="ko-KR">
                <a:ea typeface="Nanum Gothic Regular" panose="020D0604000000000000" pitchFamily="34" charset="-127"/>
              </a:rPr>
              <a:t>b = malloc(0x20);</a:t>
            </a:r>
          </a:p>
          <a:p>
            <a:endParaRPr kumimoji="1" lang="en-US" altLang="ko-KR">
              <a:ea typeface="Nanum Gothic Regular" panose="020D0604000000000000" pitchFamily="34" charset="-127"/>
            </a:endParaRPr>
          </a:p>
          <a:p>
            <a:r>
              <a:rPr kumimoji="1" lang="en-US" altLang="ko-KR">
                <a:ea typeface="Nanum Gothic Regular" panose="020D0604000000000000" pitchFamily="34" charset="-127"/>
              </a:rPr>
              <a:t>free(a);</a:t>
            </a:r>
          </a:p>
          <a:p>
            <a:r>
              <a:rPr kumimoji="1" lang="en-US" altLang="ko-KR">
                <a:ea typeface="Nanum Gothic Regular" panose="020D0604000000000000" pitchFamily="34" charset="-127"/>
              </a:rPr>
              <a:t>free(a);</a:t>
            </a:r>
            <a:endParaRPr kumimoji="1" lang="ko-KR" altLang="en-US">
              <a:ea typeface="Nanum Gothic Regular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32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[P] 1">
            <a:extLst>
              <a:ext uri="{FF2B5EF4-FFF2-40B4-BE49-F238E27FC236}">
                <a16:creationId xmlns:a16="http://schemas.microsoft.com/office/drawing/2014/main" id="{BB7BD4E8-8217-D14B-A755-B7FEA0DD9E79}"/>
              </a:ext>
            </a:extLst>
          </p:cNvPr>
          <p:cNvSpPr/>
          <p:nvPr/>
        </p:nvSpPr>
        <p:spPr>
          <a:xfrm>
            <a:off x="0" y="-739934"/>
            <a:ext cx="8174182" cy="1479868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-564278" y="2462842"/>
            <a:ext cx="294884" cy="294884"/>
          </a:xfrm>
          <a:prstGeom prst="ellipse">
            <a:avLst/>
          </a:prstGeom>
          <a:solidFill>
            <a:srgbClr val="FDA116">
              <a:alpha val="49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-608588" y="3515437"/>
            <a:ext cx="383503" cy="383503"/>
          </a:xfrm>
          <a:prstGeom prst="ellipse">
            <a:avLst/>
          </a:prstGeom>
          <a:solidFill>
            <a:srgbClr val="06BBCE">
              <a:alpha val="46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93070-EF70-F541-B21E-06A067F707E9}"/>
              </a:ext>
            </a:extLst>
          </p:cNvPr>
          <p:cNvSpPr txBox="1"/>
          <p:nvPr/>
        </p:nvSpPr>
        <p:spPr>
          <a:xfrm>
            <a:off x="249382" y="18078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>
                <a:latin typeface="Nanum Gothic" panose="020D0604000000000000" pitchFamily="34" charset="-127"/>
                <a:ea typeface="Nanum Gothic" panose="020D0604000000000000" pitchFamily="34" charset="-127"/>
              </a:rPr>
              <a:t>2. fastbin_dup</a:t>
            </a:r>
            <a:endParaRPr kumimoji="1" lang="ko-KR" altLang="en-US" b="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5E5FB-9E2B-1141-8D0B-CC7A10AD27D9}"/>
              </a:ext>
            </a:extLst>
          </p:cNvPr>
          <p:cNvSpPr txBox="1"/>
          <p:nvPr/>
        </p:nvSpPr>
        <p:spPr>
          <a:xfrm>
            <a:off x="468031" y="1408210"/>
            <a:ext cx="2108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ea typeface="Nanum Gothic Regular" panose="020D0604000000000000" pitchFamily="34" charset="-127"/>
              </a:rPr>
              <a:t>[</a:t>
            </a:r>
            <a:r>
              <a:rPr kumimoji="1" lang="en-US" altLang="ko-KR">
                <a:latin typeface="+mj-lt"/>
                <a:ea typeface="Nanum Gothic" panose="020D0604000000000000" pitchFamily="34" charset="-127"/>
              </a:rPr>
              <a:t>64bit</a:t>
            </a:r>
            <a:r>
              <a:rPr kumimoji="1" lang="en-US" altLang="ko-KR">
                <a:ea typeface="Nanum Gothic Regular" panose="020D0604000000000000" pitchFamily="34" charset="-127"/>
              </a:rPr>
              <a:t>]</a:t>
            </a:r>
          </a:p>
          <a:p>
            <a:r>
              <a:rPr kumimoji="1" lang="en-US" altLang="ko-KR">
                <a:ea typeface="Nanum Gothic Regular" panose="020D0604000000000000" pitchFamily="34" charset="-127"/>
              </a:rPr>
              <a:t>Glibc-Version : latest</a:t>
            </a:r>
            <a:endParaRPr kumimoji="1" lang="ko-KR" altLang="en-US">
              <a:ea typeface="Nanum Gothic Regular" panose="020D0604000000000000" pitchFamily="34" charset="-127"/>
            </a:endParaRPr>
          </a:p>
          <a:p>
            <a:endParaRPr kumimoji="1" lang="ko-KR" altLang="en-US">
              <a:ea typeface="Nanum Gothic Regular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A1F47-F198-9349-AF73-31E3B9E3FD87}"/>
              </a:ext>
            </a:extLst>
          </p:cNvPr>
          <p:cNvSpPr txBox="1"/>
          <p:nvPr/>
        </p:nvSpPr>
        <p:spPr>
          <a:xfrm>
            <a:off x="468031" y="2462842"/>
            <a:ext cx="553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>
                <a:latin typeface="Nanum Gothic" panose="020D0604000000000000" pitchFamily="34" charset="-127"/>
                <a:ea typeface="Nanum Gothic" panose="020D0604000000000000" pitchFamily="34" charset="-127"/>
              </a:rPr>
              <a:t>하지만 다음과 같은 상황에서는 정상적으로 </a:t>
            </a:r>
            <a:r>
              <a:rPr kumimoji="1" lang="en-US" altLang="ko-KR">
                <a:latin typeface="Nanum Gothic" panose="020D0604000000000000" pitchFamily="34" charset="-127"/>
                <a:ea typeface="Nanum Gothic" panose="020D0604000000000000" pitchFamily="34" charset="-127"/>
              </a:rPr>
              <a:t>free</a:t>
            </a:r>
            <a:r>
              <a:rPr kumimoji="1" lang="ko-KR" altLang="en-US">
                <a:latin typeface="Nanum Gothic" panose="020D0604000000000000" pitchFamily="34" charset="-127"/>
                <a:ea typeface="Nanum Gothic" panose="020D0604000000000000" pitchFamily="34" charset="-127"/>
              </a:rPr>
              <a:t>됩니다</a:t>
            </a:r>
            <a:r>
              <a:rPr kumimoji="1" lang="en-US" altLang="ko-KR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kumimoji="1" lang="ko-KR" altLang="en-US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3F380-CD97-994F-BFCC-7821AA9DB915}"/>
              </a:ext>
            </a:extLst>
          </p:cNvPr>
          <p:cNvSpPr txBox="1"/>
          <p:nvPr/>
        </p:nvSpPr>
        <p:spPr>
          <a:xfrm>
            <a:off x="468031" y="3038801"/>
            <a:ext cx="18020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ea typeface="Nanum Gothic Regular" panose="020D0604000000000000" pitchFamily="34" charset="-127"/>
              </a:rPr>
              <a:t>a = malloc(0x20);</a:t>
            </a:r>
          </a:p>
          <a:p>
            <a:r>
              <a:rPr kumimoji="1" lang="en-US" altLang="ko-KR">
                <a:ea typeface="Nanum Gothic Regular" panose="020D0604000000000000" pitchFamily="34" charset="-127"/>
              </a:rPr>
              <a:t>b = malloc(0x20);</a:t>
            </a:r>
          </a:p>
          <a:p>
            <a:endParaRPr kumimoji="1" lang="en-US" altLang="ko-KR">
              <a:ea typeface="Nanum Gothic Regular" panose="020D0604000000000000" pitchFamily="34" charset="-127"/>
            </a:endParaRPr>
          </a:p>
          <a:p>
            <a:r>
              <a:rPr kumimoji="1" lang="en-US" altLang="ko-KR">
                <a:ea typeface="Nanum Gothic Regular" panose="020D0604000000000000" pitchFamily="34" charset="-127"/>
              </a:rPr>
              <a:t>free(a);</a:t>
            </a:r>
          </a:p>
          <a:p>
            <a:r>
              <a:rPr kumimoji="1" lang="en-US" altLang="ko-KR">
                <a:ea typeface="Nanum Gothic Regular" panose="020D0604000000000000" pitchFamily="34" charset="-127"/>
              </a:rPr>
              <a:t>free(b);</a:t>
            </a:r>
          </a:p>
          <a:p>
            <a:r>
              <a:rPr kumimoji="1" lang="en-US" altLang="ko-KR">
                <a:ea typeface="Nanum Gothic Regular" panose="020D0604000000000000" pitchFamily="34" charset="-127"/>
              </a:rPr>
              <a:t>free(a);</a:t>
            </a:r>
            <a:endParaRPr kumimoji="1" lang="ko-KR" altLang="en-US">
              <a:ea typeface="Nanum Gothic Regular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CAD7B-9523-A340-BCBF-564A4C0F205F}"/>
              </a:ext>
            </a:extLst>
          </p:cNvPr>
          <p:cNvSpPr txBox="1"/>
          <p:nvPr/>
        </p:nvSpPr>
        <p:spPr>
          <a:xfrm>
            <a:off x="478862" y="5146585"/>
            <a:ext cx="7319183" cy="740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>
                <a:ea typeface="Nanum Gothic Regular" panose="020D0604000000000000" pitchFamily="34" charset="-127"/>
              </a:rPr>
              <a:t>그 이유는 </a:t>
            </a:r>
            <a:r>
              <a:rPr kumimoji="1" lang="en-US" altLang="ko-KR">
                <a:ea typeface="Nanum Gothic Regular" panose="020D0604000000000000" pitchFamily="34" charset="-127"/>
              </a:rPr>
              <a:t>b</a:t>
            </a:r>
            <a:r>
              <a:rPr kumimoji="1" lang="ko-KR" altLang="en-US">
                <a:ea typeface="Nanum Gothic Regular" panose="020D0604000000000000" pitchFamily="34" charset="-127"/>
              </a:rPr>
              <a:t>가 </a:t>
            </a:r>
            <a:r>
              <a:rPr kumimoji="1" lang="en-US" altLang="ko-KR">
                <a:ea typeface="Nanum Gothic Regular" panose="020D0604000000000000" pitchFamily="34" charset="-127"/>
              </a:rPr>
              <a:t>free</a:t>
            </a:r>
            <a:r>
              <a:rPr kumimoji="1" lang="ko-KR" altLang="en-US">
                <a:ea typeface="Nanum Gothic Regular" panose="020D0604000000000000" pitchFamily="34" charset="-127"/>
              </a:rPr>
              <a:t>됨과 동시에  </a:t>
            </a:r>
            <a:r>
              <a:rPr kumimoji="1" lang="en-US" altLang="ko-KR">
                <a:ea typeface="Nanum Gothic Regular" panose="020D0604000000000000" pitchFamily="34" charset="-127"/>
              </a:rPr>
              <a:t>a</a:t>
            </a:r>
            <a:r>
              <a:rPr kumimoji="1" lang="ko-KR" altLang="en-US">
                <a:ea typeface="Nanum Gothic Regular" panose="020D0604000000000000" pitchFamily="34" charset="-127"/>
              </a:rPr>
              <a:t>의 주소는 </a:t>
            </a:r>
            <a:r>
              <a:rPr kumimoji="1" lang="en-US" altLang="ko-KR">
                <a:solidFill>
                  <a:srgbClr val="FF0000"/>
                </a:solidFill>
                <a:ea typeface="Nanum Gothic Regular" panose="020D0604000000000000" pitchFamily="34" charset="-127"/>
              </a:rPr>
              <a:t>fastbin</a:t>
            </a:r>
            <a:r>
              <a:rPr kumimoji="1" lang="ko-KR" altLang="en-US">
                <a:solidFill>
                  <a:srgbClr val="FF0000"/>
                </a:solidFill>
                <a:ea typeface="Nanum Gothic Regular" panose="020D0604000000000000" pitchFamily="34" charset="-127"/>
              </a:rPr>
              <a:t>에 직접 저장되는 게 아닌</a:t>
            </a:r>
            <a:r>
              <a:rPr kumimoji="1" lang="en-US" altLang="ko-KR">
                <a:ea typeface="Nanum Gothic Regular" panose="020D0604000000000000" pitchFamily="34" charset="-127"/>
              </a:rPr>
              <a:t>,</a:t>
            </a:r>
          </a:p>
          <a:p>
            <a:pPr algn="dist">
              <a:lnSpc>
                <a:spcPct val="150000"/>
              </a:lnSpc>
            </a:pPr>
            <a:r>
              <a:rPr kumimoji="1" lang="en-US" altLang="ko-KR">
                <a:solidFill>
                  <a:srgbClr val="FF0000"/>
                </a:solidFill>
                <a:ea typeface="Nanum Gothic Regular" panose="020D0604000000000000" pitchFamily="34" charset="-127"/>
              </a:rPr>
              <a:t>b</a:t>
            </a:r>
            <a:r>
              <a:rPr kumimoji="1" lang="ko-KR" altLang="en-US">
                <a:solidFill>
                  <a:srgbClr val="FF0000"/>
                </a:solidFill>
                <a:ea typeface="Nanum Gothic Regular" panose="020D0604000000000000" pitchFamily="34" charset="-127"/>
              </a:rPr>
              <a:t>의 </a:t>
            </a:r>
            <a:r>
              <a:rPr kumimoji="1" lang="en-US" altLang="ko-KR">
                <a:solidFill>
                  <a:srgbClr val="FF0000"/>
                </a:solidFill>
                <a:ea typeface="Nanum Gothic Regular" panose="020D0604000000000000" pitchFamily="34" charset="-127"/>
              </a:rPr>
              <a:t>fd</a:t>
            </a:r>
            <a:r>
              <a:rPr kumimoji="1" lang="ko-KR" altLang="en-US">
                <a:ea typeface="Nanum Gothic Regular" panose="020D0604000000000000" pitchFamily="34" charset="-127"/>
              </a:rPr>
              <a:t>로 관리되기 때문입니다</a:t>
            </a:r>
            <a:r>
              <a:rPr kumimoji="1" lang="en-US" altLang="ko-KR">
                <a:ea typeface="Nanum Gothic Regular" panose="020D0604000000000000" pitchFamily="34" charset="-127"/>
              </a:rPr>
              <a:t>.</a:t>
            </a:r>
            <a:endParaRPr kumimoji="1" lang="ko-KR" altLang="en-US">
              <a:ea typeface="Nanum Gothic Regular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00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[P] 1">
            <a:extLst>
              <a:ext uri="{FF2B5EF4-FFF2-40B4-BE49-F238E27FC236}">
                <a16:creationId xmlns:a16="http://schemas.microsoft.com/office/drawing/2014/main" id="{BB7BD4E8-8217-D14B-A755-B7FEA0DD9E79}"/>
              </a:ext>
            </a:extLst>
          </p:cNvPr>
          <p:cNvSpPr/>
          <p:nvPr/>
        </p:nvSpPr>
        <p:spPr>
          <a:xfrm>
            <a:off x="0" y="-739934"/>
            <a:ext cx="8174182" cy="1479868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-564278" y="2462842"/>
            <a:ext cx="294884" cy="294884"/>
          </a:xfrm>
          <a:prstGeom prst="ellipse">
            <a:avLst/>
          </a:prstGeom>
          <a:solidFill>
            <a:srgbClr val="FDA116">
              <a:alpha val="49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-608588" y="3515437"/>
            <a:ext cx="383503" cy="383503"/>
          </a:xfrm>
          <a:prstGeom prst="ellipse">
            <a:avLst/>
          </a:prstGeom>
          <a:solidFill>
            <a:srgbClr val="06BBCE">
              <a:alpha val="46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93070-EF70-F541-B21E-06A067F707E9}"/>
              </a:ext>
            </a:extLst>
          </p:cNvPr>
          <p:cNvSpPr txBox="1"/>
          <p:nvPr/>
        </p:nvSpPr>
        <p:spPr>
          <a:xfrm>
            <a:off x="249382" y="18078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>
                <a:latin typeface="Nanum Gothic" panose="020D0604000000000000" pitchFamily="34" charset="-127"/>
                <a:ea typeface="Nanum Gothic" panose="020D0604000000000000" pitchFamily="34" charset="-127"/>
              </a:rPr>
              <a:t>2. fastbin_dup</a:t>
            </a:r>
            <a:endParaRPr kumimoji="1" lang="ko-KR" altLang="en-US" b="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5E5FB-9E2B-1141-8D0B-CC7A10AD27D9}"/>
              </a:ext>
            </a:extLst>
          </p:cNvPr>
          <p:cNvSpPr txBox="1"/>
          <p:nvPr/>
        </p:nvSpPr>
        <p:spPr>
          <a:xfrm>
            <a:off x="468031" y="1408210"/>
            <a:ext cx="2108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ea typeface="Nanum Gothic Regular" panose="020D0604000000000000" pitchFamily="34" charset="-127"/>
              </a:rPr>
              <a:t>[</a:t>
            </a:r>
            <a:r>
              <a:rPr kumimoji="1" lang="en-US" altLang="ko-KR">
                <a:latin typeface="+mj-lt"/>
                <a:ea typeface="Nanum Gothic" panose="020D0604000000000000" pitchFamily="34" charset="-127"/>
              </a:rPr>
              <a:t>64bit</a:t>
            </a:r>
            <a:r>
              <a:rPr kumimoji="1" lang="en-US" altLang="ko-KR">
                <a:ea typeface="Nanum Gothic Regular" panose="020D0604000000000000" pitchFamily="34" charset="-127"/>
              </a:rPr>
              <a:t>]</a:t>
            </a:r>
          </a:p>
          <a:p>
            <a:r>
              <a:rPr kumimoji="1" lang="en-US" altLang="ko-KR">
                <a:ea typeface="Nanum Gothic Regular" panose="020D0604000000000000" pitchFamily="34" charset="-127"/>
              </a:rPr>
              <a:t>Glibc-Version : latest</a:t>
            </a:r>
            <a:endParaRPr kumimoji="1" lang="ko-KR" altLang="en-US">
              <a:ea typeface="Nanum Gothic Regular" panose="020D0604000000000000" pitchFamily="34" charset="-127"/>
            </a:endParaRPr>
          </a:p>
          <a:p>
            <a:endParaRPr kumimoji="1" lang="ko-KR" altLang="en-US">
              <a:ea typeface="Nanum Gothic Regular" panose="020D0604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3F380-CD97-994F-BFCC-7821AA9DB915}"/>
              </a:ext>
            </a:extLst>
          </p:cNvPr>
          <p:cNvSpPr txBox="1"/>
          <p:nvPr/>
        </p:nvSpPr>
        <p:spPr>
          <a:xfrm>
            <a:off x="468031" y="2066096"/>
            <a:ext cx="18020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ea typeface="Nanum Gothic Regular" panose="020D0604000000000000" pitchFamily="34" charset="-127"/>
              </a:rPr>
              <a:t>a = malloc(0x20);</a:t>
            </a:r>
          </a:p>
          <a:p>
            <a:r>
              <a:rPr kumimoji="1" lang="en-US" altLang="ko-KR">
                <a:ea typeface="Nanum Gothic Regular" panose="020D0604000000000000" pitchFamily="34" charset="-127"/>
              </a:rPr>
              <a:t>b = malloc(0x20);</a:t>
            </a:r>
          </a:p>
          <a:p>
            <a:endParaRPr kumimoji="1" lang="en-US" altLang="ko-KR">
              <a:ea typeface="Nanum Gothic Regular" panose="020D0604000000000000" pitchFamily="34" charset="-127"/>
            </a:endParaRPr>
          </a:p>
          <a:p>
            <a:r>
              <a:rPr kumimoji="1" lang="en-US" altLang="ko-KR">
                <a:ea typeface="Nanum Gothic Regular" panose="020D0604000000000000" pitchFamily="34" charset="-127"/>
              </a:rPr>
              <a:t>free(a);</a:t>
            </a:r>
          </a:p>
          <a:p>
            <a:r>
              <a:rPr kumimoji="1" lang="en-US" altLang="ko-KR">
                <a:ea typeface="Nanum Gothic Regular" panose="020D0604000000000000" pitchFamily="34" charset="-127"/>
              </a:rPr>
              <a:t>free(b);</a:t>
            </a:r>
          </a:p>
          <a:p>
            <a:r>
              <a:rPr kumimoji="1" lang="en-US" altLang="ko-KR">
                <a:ea typeface="Nanum Gothic Regular" panose="020D0604000000000000" pitchFamily="34" charset="-127"/>
              </a:rPr>
              <a:t>free(a);</a:t>
            </a:r>
            <a:endParaRPr kumimoji="1" lang="ko-KR" altLang="en-US">
              <a:ea typeface="Nanum Gothic Regular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CAD7B-9523-A340-BCBF-564A4C0F205F}"/>
              </a:ext>
            </a:extLst>
          </p:cNvPr>
          <p:cNvSpPr txBox="1"/>
          <p:nvPr/>
        </p:nvSpPr>
        <p:spPr>
          <a:xfrm>
            <a:off x="468031" y="4108976"/>
            <a:ext cx="7908575" cy="1294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>
                <a:ea typeface="Nanum Gothic Regular" panose="020D0604000000000000" pitchFamily="34" charset="-127"/>
              </a:rPr>
              <a:t>이렇게 </a:t>
            </a:r>
            <a:r>
              <a:rPr kumimoji="1" lang="en-US" altLang="ko-KR">
                <a:ea typeface="Nanum Gothic Regular" panose="020D0604000000000000" pitchFamily="34" charset="-127"/>
              </a:rPr>
              <a:t>free</a:t>
            </a:r>
            <a:r>
              <a:rPr kumimoji="1" lang="ko-KR" altLang="en-US">
                <a:ea typeface="Nanum Gothic Regular" panose="020D0604000000000000" pitchFamily="34" charset="-127"/>
              </a:rPr>
              <a:t>가 된 상태에서의 </a:t>
            </a:r>
            <a:r>
              <a:rPr kumimoji="1" lang="en-US" altLang="ko-KR">
                <a:ea typeface="Nanum Gothic Regular" panose="020D0604000000000000" pitchFamily="34" charset="-127"/>
              </a:rPr>
              <a:t>fastbin list</a:t>
            </a:r>
            <a:r>
              <a:rPr kumimoji="1" lang="ko-KR" altLang="en-US">
                <a:ea typeface="Nanum Gothic Regular" panose="020D0604000000000000" pitchFamily="34" charset="-127"/>
              </a:rPr>
              <a:t>는 </a:t>
            </a:r>
            <a:r>
              <a:rPr kumimoji="1" lang="en-US" altLang="ko-KR">
                <a:solidFill>
                  <a:srgbClr val="FF0000"/>
                </a:solidFill>
                <a:ea typeface="Nanum Gothic Regular" panose="020D0604000000000000" pitchFamily="34" charset="-127"/>
              </a:rPr>
              <a:t>a-&gt;b-&gt;a</a:t>
            </a:r>
            <a:r>
              <a:rPr kumimoji="1" lang="ko-KR" altLang="en-US">
                <a:ea typeface="Nanum Gothic Regular" panose="020D0604000000000000" pitchFamily="34" charset="-127"/>
              </a:rPr>
              <a:t>가 됩니다</a:t>
            </a:r>
            <a:r>
              <a:rPr kumimoji="1" lang="en-US" altLang="ko-KR">
                <a:ea typeface="Nanum Gothic Regular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>
                <a:ea typeface="Nanum Gothic Regular" panose="020D0604000000000000" pitchFamily="34" charset="-127"/>
              </a:rPr>
              <a:t>이 상태에서 오른쪽의 코드가 실행된다면 </a:t>
            </a:r>
            <a:r>
              <a:rPr kumimoji="1" lang="en-US" altLang="ko-KR">
                <a:ea typeface="Nanum Gothic Regular" panose="020D0604000000000000" pitchFamily="34" charset="-127"/>
              </a:rPr>
              <a:t>list</a:t>
            </a:r>
            <a:r>
              <a:rPr kumimoji="1" lang="ko-KR" altLang="en-US">
                <a:ea typeface="Nanum Gothic Regular" panose="020D0604000000000000" pitchFamily="34" charset="-127"/>
              </a:rPr>
              <a:t>에서 하나씩 빼서 할당해 주기 때문에</a:t>
            </a:r>
            <a:endParaRPr kumimoji="1" lang="en-US" altLang="ko-KR">
              <a:ea typeface="Nanum Gothic Regular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>
                <a:ea typeface="Nanum Gothic Regular" panose="020D0604000000000000" pitchFamily="34" charset="-127"/>
              </a:rPr>
              <a:t>c</a:t>
            </a:r>
            <a:r>
              <a:rPr kumimoji="1" lang="ko-KR" altLang="en-US">
                <a:ea typeface="Nanum Gothic Regular" panose="020D0604000000000000" pitchFamily="34" charset="-127"/>
              </a:rPr>
              <a:t>와 </a:t>
            </a:r>
            <a:r>
              <a:rPr kumimoji="1" lang="en-US" altLang="ko-KR">
                <a:ea typeface="Nanum Gothic Regular" panose="020D0604000000000000" pitchFamily="34" charset="-127"/>
              </a:rPr>
              <a:t>e</a:t>
            </a:r>
            <a:r>
              <a:rPr kumimoji="1" lang="ko-KR" altLang="en-US">
                <a:ea typeface="Nanum Gothic Regular" panose="020D0604000000000000" pitchFamily="34" charset="-127"/>
              </a:rPr>
              <a:t>는 결국</a:t>
            </a:r>
            <a:r>
              <a:rPr kumimoji="1" lang="en-US" altLang="ko-KR">
                <a:ea typeface="Nanum Gothic Regular" panose="020D0604000000000000" pitchFamily="34" charset="-127"/>
              </a:rPr>
              <a:t> </a:t>
            </a:r>
            <a:r>
              <a:rPr kumimoji="1" lang="ko-KR" altLang="en-US">
                <a:ea typeface="Nanum Gothic Regular" panose="020D0604000000000000" pitchFamily="34" charset="-127"/>
              </a:rPr>
              <a:t>둘다</a:t>
            </a:r>
            <a:r>
              <a:rPr kumimoji="1" lang="en-US" altLang="ko-KR">
                <a:solidFill>
                  <a:srgbClr val="FF0000"/>
                </a:solidFill>
                <a:ea typeface="Nanum Gothic Regular" panose="020D0604000000000000" pitchFamily="34" charset="-127"/>
              </a:rPr>
              <a:t>a</a:t>
            </a:r>
            <a:r>
              <a:rPr kumimoji="1" lang="ko-KR" altLang="en-US">
                <a:solidFill>
                  <a:srgbClr val="FF0000"/>
                </a:solidFill>
                <a:ea typeface="Nanum Gothic Regular" panose="020D0604000000000000" pitchFamily="34" charset="-127"/>
              </a:rPr>
              <a:t>의 주소</a:t>
            </a:r>
            <a:r>
              <a:rPr kumimoji="1" lang="ko-KR" altLang="en-US">
                <a:ea typeface="Nanum Gothic Regular" panose="020D0604000000000000" pitchFamily="34" charset="-127"/>
              </a:rPr>
              <a:t>를 할당받게 됩니다</a:t>
            </a:r>
            <a:r>
              <a:rPr kumimoji="1" lang="en-US" altLang="ko-KR">
                <a:ea typeface="Nanum Gothic Regular" panose="020D0604000000000000" pitchFamily="34" charset="-127"/>
              </a:rPr>
              <a:t>.</a:t>
            </a:r>
            <a:r>
              <a:rPr kumimoji="1" lang="ko-KR" altLang="en-US">
                <a:ea typeface="Nanum Gothic Regular" panose="020D0604000000000000" pitchFamily="34" charset="-127"/>
              </a:rPr>
              <a:t> </a:t>
            </a:r>
            <a:endParaRPr kumimoji="1" lang="en-US" altLang="ko-KR">
              <a:ea typeface="Nanum Gothic Regular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2E9D77-6261-3B44-90A1-AED329209BB3}"/>
              </a:ext>
            </a:extLst>
          </p:cNvPr>
          <p:cNvSpPr txBox="1"/>
          <p:nvPr/>
        </p:nvSpPr>
        <p:spPr>
          <a:xfrm>
            <a:off x="4906537" y="2066096"/>
            <a:ext cx="3005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ea typeface="Nanum Gothic Regular" panose="020D0604000000000000" pitchFamily="34" charset="-127"/>
              </a:rPr>
              <a:t>c = malloc(0x20); =&gt; a</a:t>
            </a:r>
            <a:r>
              <a:rPr kumimoji="1" lang="ko-KR" altLang="en-US">
                <a:ea typeface="Nanum Gothic Regular" panose="020D0604000000000000" pitchFamily="34" charset="-127"/>
              </a:rPr>
              <a:t>의 주소</a:t>
            </a:r>
            <a:endParaRPr kumimoji="1" lang="en-US" altLang="ko-KR">
              <a:ea typeface="Nanum Gothic Regular" panose="020D0604000000000000" pitchFamily="34" charset="-127"/>
            </a:endParaRPr>
          </a:p>
          <a:p>
            <a:r>
              <a:rPr kumimoji="1" lang="en-US" altLang="ko-KR">
                <a:ea typeface="Nanum Gothic Regular" panose="020D0604000000000000" pitchFamily="34" charset="-127"/>
              </a:rPr>
              <a:t>d = malloc(0x20); =&gt; b</a:t>
            </a:r>
            <a:r>
              <a:rPr kumimoji="1" lang="ko-KR" altLang="en-US">
                <a:ea typeface="Nanum Gothic Regular" panose="020D0604000000000000" pitchFamily="34" charset="-127"/>
              </a:rPr>
              <a:t>의 주소</a:t>
            </a:r>
            <a:endParaRPr kumimoji="1" lang="en-US" altLang="ko-KR">
              <a:ea typeface="Nanum Gothic Regular" panose="020D0604000000000000" pitchFamily="34" charset="-127"/>
            </a:endParaRPr>
          </a:p>
          <a:p>
            <a:r>
              <a:rPr kumimoji="1" lang="en-US" altLang="ko-KR">
                <a:ea typeface="Nanum Gothic Regular" panose="020D0604000000000000" pitchFamily="34" charset="-127"/>
              </a:rPr>
              <a:t>e = malloc(0x20); =&gt; c</a:t>
            </a:r>
            <a:r>
              <a:rPr kumimoji="1" lang="ko-KR" altLang="en-US">
                <a:ea typeface="Nanum Gothic Regular" panose="020D0604000000000000" pitchFamily="34" charset="-127"/>
              </a:rPr>
              <a:t>의 주소</a:t>
            </a:r>
          </a:p>
        </p:txBody>
      </p:sp>
    </p:spTree>
    <p:extLst>
      <p:ext uri="{BB962C8B-B14F-4D97-AF65-F5344CB8AC3E}">
        <p14:creationId xmlns:p14="http://schemas.microsoft.com/office/powerpoint/2010/main" val="114382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[P] 1">
            <a:extLst>
              <a:ext uri="{FF2B5EF4-FFF2-40B4-BE49-F238E27FC236}">
                <a16:creationId xmlns:a16="http://schemas.microsoft.com/office/drawing/2014/main" id="{BB7BD4E8-8217-D14B-A755-B7FEA0DD9E79}"/>
              </a:ext>
            </a:extLst>
          </p:cNvPr>
          <p:cNvSpPr/>
          <p:nvPr/>
        </p:nvSpPr>
        <p:spPr>
          <a:xfrm>
            <a:off x="0" y="-739934"/>
            <a:ext cx="8174182" cy="1479868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-564278" y="2462842"/>
            <a:ext cx="294884" cy="294884"/>
          </a:xfrm>
          <a:prstGeom prst="ellipse">
            <a:avLst/>
          </a:prstGeom>
          <a:solidFill>
            <a:srgbClr val="FDA116">
              <a:alpha val="49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-608588" y="3515437"/>
            <a:ext cx="383503" cy="383503"/>
          </a:xfrm>
          <a:prstGeom prst="ellipse">
            <a:avLst/>
          </a:prstGeom>
          <a:solidFill>
            <a:srgbClr val="06BBCE">
              <a:alpha val="46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93070-EF70-F541-B21E-06A067F707E9}"/>
              </a:ext>
            </a:extLst>
          </p:cNvPr>
          <p:cNvSpPr txBox="1"/>
          <p:nvPr/>
        </p:nvSpPr>
        <p:spPr>
          <a:xfrm>
            <a:off x="249382" y="18078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>
                <a:latin typeface="Nanum Gothic" panose="020D0604000000000000" pitchFamily="34" charset="-127"/>
                <a:ea typeface="Nanum Gothic" panose="020D0604000000000000" pitchFamily="34" charset="-127"/>
              </a:rPr>
              <a:t>2. fastbin_dup</a:t>
            </a:r>
            <a:endParaRPr kumimoji="1" lang="ko-KR" altLang="en-US" b="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5E5FB-9E2B-1141-8D0B-CC7A10AD27D9}"/>
              </a:ext>
            </a:extLst>
          </p:cNvPr>
          <p:cNvSpPr txBox="1"/>
          <p:nvPr/>
        </p:nvSpPr>
        <p:spPr>
          <a:xfrm>
            <a:off x="468031" y="1408210"/>
            <a:ext cx="2108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ea typeface="Nanum Gothic Regular" panose="020D0604000000000000" pitchFamily="34" charset="-127"/>
              </a:rPr>
              <a:t>[</a:t>
            </a:r>
            <a:r>
              <a:rPr kumimoji="1" lang="en-US" altLang="ko-KR">
                <a:latin typeface="+mj-lt"/>
                <a:ea typeface="Nanum Gothic" panose="020D0604000000000000" pitchFamily="34" charset="-127"/>
              </a:rPr>
              <a:t>64bit</a:t>
            </a:r>
            <a:r>
              <a:rPr kumimoji="1" lang="en-US" altLang="ko-KR">
                <a:ea typeface="Nanum Gothic Regular" panose="020D0604000000000000" pitchFamily="34" charset="-127"/>
              </a:rPr>
              <a:t>]</a:t>
            </a:r>
          </a:p>
          <a:p>
            <a:r>
              <a:rPr kumimoji="1" lang="en-US" altLang="ko-KR">
                <a:ea typeface="Nanum Gothic Regular" panose="020D0604000000000000" pitchFamily="34" charset="-127"/>
              </a:rPr>
              <a:t>Glibc-Version : latest</a:t>
            </a:r>
            <a:endParaRPr kumimoji="1" lang="ko-KR" altLang="en-US">
              <a:ea typeface="Nanum Gothic Regular" panose="020D0604000000000000" pitchFamily="34" charset="-127"/>
            </a:endParaRPr>
          </a:p>
          <a:p>
            <a:endParaRPr kumimoji="1" lang="ko-KR" altLang="en-US">
              <a:ea typeface="Nanum Gothic Regular" panose="020D0604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3F380-CD97-994F-BFCC-7821AA9DB915}"/>
              </a:ext>
            </a:extLst>
          </p:cNvPr>
          <p:cNvSpPr txBox="1"/>
          <p:nvPr/>
        </p:nvSpPr>
        <p:spPr>
          <a:xfrm>
            <a:off x="468031" y="2066096"/>
            <a:ext cx="18020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ea typeface="Nanum Gothic Regular" panose="020D0604000000000000" pitchFamily="34" charset="-127"/>
              </a:rPr>
              <a:t>a = malloc(0x20);</a:t>
            </a:r>
          </a:p>
          <a:p>
            <a:r>
              <a:rPr kumimoji="1" lang="en-US" altLang="ko-KR">
                <a:ea typeface="Nanum Gothic Regular" panose="020D0604000000000000" pitchFamily="34" charset="-127"/>
              </a:rPr>
              <a:t>b = malloc(0x20);</a:t>
            </a:r>
          </a:p>
          <a:p>
            <a:endParaRPr kumimoji="1" lang="en-US" altLang="ko-KR">
              <a:ea typeface="Nanum Gothic Regular" panose="020D0604000000000000" pitchFamily="34" charset="-127"/>
            </a:endParaRPr>
          </a:p>
          <a:p>
            <a:r>
              <a:rPr kumimoji="1" lang="en-US" altLang="ko-KR">
                <a:ea typeface="Nanum Gothic Regular" panose="020D0604000000000000" pitchFamily="34" charset="-127"/>
              </a:rPr>
              <a:t>free(a);</a:t>
            </a:r>
          </a:p>
          <a:p>
            <a:r>
              <a:rPr kumimoji="1" lang="en-US" altLang="ko-KR">
                <a:ea typeface="Nanum Gothic Regular" panose="020D0604000000000000" pitchFamily="34" charset="-127"/>
              </a:rPr>
              <a:t>free(b);</a:t>
            </a:r>
          </a:p>
          <a:p>
            <a:r>
              <a:rPr kumimoji="1" lang="en-US" altLang="ko-KR">
                <a:ea typeface="Nanum Gothic Regular" panose="020D0604000000000000" pitchFamily="34" charset="-127"/>
              </a:rPr>
              <a:t>free(a);</a:t>
            </a:r>
            <a:endParaRPr kumimoji="1" lang="ko-KR" altLang="en-US">
              <a:ea typeface="Nanum Gothic Regular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CAD7B-9523-A340-BCBF-564A4C0F205F}"/>
              </a:ext>
            </a:extLst>
          </p:cNvPr>
          <p:cNvSpPr txBox="1"/>
          <p:nvPr/>
        </p:nvSpPr>
        <p:spPr>
          <a:xfrm>
            <a:off x="468031" y="4108976"/>
            <a:ext cx="7908575" cy="1294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>
                <a:ea typeface="Nanum Gothic Regular" panose="020D0604000000000000" pitchFamily="34" charset="-127"/>
              </a:rPr>
              <a:t>이렇게 </a:t>
            </a:r>
            <a:r>
              <a:rPr kumimoji="1" lang="en-US" altLang="ko-KR">
                <a:ea typeface="Nanum Gothic Regular" panose="020D0604000000000000" pitchFamily="34" charset="-127"/>
              </a:rPr>
              <a:t>free</a:t>
            </a:r>
            <a:r>
              <a:rPr kumimoji="1" lang="ko-KR" altLang="en-US">
                <a:ea typeface="Nanum Gothic Regular" panose="020D0604000000000000" pitchFamily="34" charset="-127"/>
              </a:rPr>
              <a:t>가 된 상태에서의 </a:t>
            </a:r>
            <a:r>
              <a:rPr kumimoji="1" lang="en-US" altLang="ko-KR">
                <a:ea typeface="Nanum Gothic Regular" panose="020D0604000000000000" pitchFamily="34" charset="-127"/>
              </a:rPr>
              <a:t>fastbin list</a:t>
            </a:r>
            <a:r>
              <a:rPr kumimoji="1" lang="ko-KR" altLang="en-US">
                <a:ea typeface="Nanum Gothic Regular" panose="020D0604000000000000" pitchFamily="34" charset="-127"/>
              </a:rPr>
              <a:t>는 </a:t>
            </a:r>
            <a:r>
              <a:rPr kumimoji="1" lang="en-US" altLang="ko-KR">
                <a:solidFill>
                  <a:srgbClr val="FF0000"/>
                </a:solidFill>
                <a:ea typeface="Nanum Gothic Regular" panose="020D0604000000000000" pitchFamily="34" charset="-127"/>
              </a:rPr>
              <a:t>a-&gt;b-&gt;a</a:t>
            </a:r>
            <a:r>
              <a:rPr kumimoji="1" lang="ko-KR" altLang="en-US">
                <a:ea typeface="Nanum Gothic Regular" panose="020D0604000000000000" pitchFamily="34" charset="-127"/>
              </a:rPr>
              <a:t>가 됩니다</a:t>
            </a:r>
            <a:r>
              <a:rPr kumimoji="1" lang="en-US" altLang="ko-KR">
                <a:ea typeface="Nanum Gothic Regular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>
                <a:ea typeface="Nanum Gothic Regular" panose="020D0604000000000000" pitchFamily="34" charset="-127"/>
              </a:rPr>
              <a:t>이 상태에서 오른쪽의 코드가 실행된다면 </a:t>
            </a:r>
            <a:r>
              <a:rPr kumimoji="1" lang="en-US" altLang="ko-KR">
                <a:ea typeface="Nanum Gothic Regular" panose="020D0604000000000000" pitchFamily="34" charset="-127"/>
              </a:rPr>
              <a:t>list</a:t>
            </a:r>
            <a:r>
              <a:rPr kumimoji="1" lang="ko-KR" altLang="en-US">
                <a:ea typeface="Nanum Gothic Regular" panose="020D0604000000000000" pitchFamily="34" charset="-127"/>
              </a:rPr>
              <a:t>에서 하나씩 빼서 할당해 주기 때문에</a:t>
            </a:r>
            <a:endParaRPr kumimoji="1" lang="en-US" altLang="ko-KR">
              <a:ea typeface="Nanum Gothic Regular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>
                <a:ea typeface="Nanum Gothic Regular" panose="020D0604000000000000" pitchFamily="34" charset="-127"/>
              </a:rPr>
              <a:t>c</a:t>
            </a:r>
            <a:r>
              <a:rPr kumimoji="1" lang="ko-KR" altLang="en-US">
                <a:ea typeface="Nanum Gothic Regular" panose="020D0604000000000000" pitchFamily="34" charset="-127"/>
              </a:rPr>
              <a:t>와 </a:t>
            </a:r>
            <a:r>
              <a:rPr kumimoji="1" lang="en-US" altLang="ko-KR">
                <a:ea typeface="Nanum Gothic Regular" panose="020D0604000000000000" pitchFamily="34" charset="-127"/>
              </a:rPr>
              <a:t>e</a:t>
            </a:r>
            <a:r>
              <a:rPr kumimoji="1" lang="ko-KR" altLang="en-US">
                <a:ea typeface="Nanum Gothic Regular" panose="020D0604000000000000" pitchFamily="34" charset="-127"/>
              </a:rPr>
              <a:t>는 결국</a:t>
            </a:r>
            <a:r>
              <a:rPr kumimoji="1" lang="en-US" altLang="ko-KR">
                <a:ea typeface="Nanum Gothic Regular" panose="020D0604000000000000" pitchFamily="34" charset="-127"/>
              </a:rPr>
              <a:t> </a:t>
            </a:r>
            <a:r>
              <a:rPr kumimoji="1" lang="ko-KR" altLang="en-US">
                <a:ea typeface="Nanum Gothic Regular" panose="020D0604000000000000" pitchFamily="34" charset="-127"/>
              </a:rPr>
              <a:t>둘다</a:t>
            </a:r>
            <a:r>
              <a:rPr kumimoji="1" lang="en-US" altLang="ko-KR">
                <a:solidFill>
                  <a:srgbClr val="FF0000"/>
                </a:solidFill>
                <a:ea typeface="Nanum Gothic Regular" panose="020D0604000000000000" pitchFamily="34" charset="-127"/>
              </a:rPr>
              <a:t>a</a:t>
            </a:r>
            <a:r>
              <a:rPr kumimoji="1" lang="ko-KR" altLang="en-US">
                <a:solidFill>
                  <a:srgbClr val="FF0000"/>
                </a:solidFill>
                <a:ea typeface="Nanum Gothic Regular" panose="020D0604000000000000" pitchFamily="34" charset="-127"/>
              </a:rPr>
              <a:t>의 주소</a:t>
            </a:r>
            <a:r>
              <a:rPr kumimoji="1" lang="ko-KR" altLang="en-US">
                <a:ea typeface="Nanum Gothic Regular" panose="020D0604000000000000" pitchFamily="34" charset="-127"/>
              </a:rPr>
              <a:t>를 할당받게 됩니다</a:t>
            </a:r>
            <a:r>
              <a:rPr kumimoji="1" lang="en-US" altLang="ko-KR">
                <a:ea typeface="Nanum Gothic Regular" panose="020D0604000000000000" pitchFamily="34" charset="-127"/>
              </a:rPr>
              <a:t>.</a:t>
            </a:r>
            <a:r>
              <a:rPr kumimoji="1" lang="ko-KR" altLang="en-US">
                <a:ea typeface="Nanum Gothic Regular" panose="020D0604000000000000" pitchFamily="34" charset="-127"/>
              </a:rPr>
              <a:t> </a:t>
            </a:r>
            <a:endParaRPr kumimoji="1" lang="en-US" altLang="ko-KR">
              <a:ea typeface="Nanum Gothic Regular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2E9D77-6261-3B44-90A1-AED329209BB3}"/>
              </a:ext>
            </a:extLst>
          </p:cNvPr>
          <p:cNvSpPr txBox="1"/>
          <p:nvPr/>
        </p:nvSpPr>
        <p:spPr>
          <a:xfrm>
            <a:off x="4906537" y="2066096"/>
            <a:ext cx="3005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ea typeface="Nanum Gothic Regular" panose="020D0604000000000000" pitchFamily="34" charset="-127"/>
              </a:rPr>
              <a:t>c = malloc(0x20); =&gt; a</a:t>
            </a:r>
            <a:r>
              <a:rPr kumimoji="1" lang="ko-KR" altLang="en-US">
                <a:ea typeface="Nanum Gothic Regular" panose="020D0604000000000000" pitchFamily="34" charset="-127"/>
              </a:rPr>
              <a:t>의 주소</a:t>
            </a:r>
            <a:endParaRPr kumimoji="1" lang="en-US" altLang="ko-KR">
              <a:ea typeface="Nanum Gothic Regular" panose="020D0604000000000000" pitchFamily="34" charset="-127"/>
            </a:endParaRPr>
          </a:p>
          <a:p>
            <a:r>
              <a:rPr kumimoji="1" lang="en-US" altLang="ko-KR">
                <a:ea typeface="Nanum Gothic Regular" panose="020D0604000000000000" pitchFamily="34" charset="-127"/>
              </a:rPr>
              <a:t>d = malloc(0x20); =&gt; b</a:t>
            </a:r>
            <a:r>
              <a:rPr kumimoji="1" lang="ko-KR" altLang="en-US">
                <a:ea typeface="Nanum Gothic Regular" panose="020D0604000000000000" pitchFamily="34" charset="-127"/>
              </a:rPr>
              <a:t>의 주소</a:t>
            </a:r>
            <a:endParaRPr kumimoji="1" lang="en-US" altLang="ko-KR">
              <a:ea typeface="Nanum Gothic Regular" panose="020D0604000000000000" pitchFamily="34" charset="-127"/>
            </a:endParaRPr>
          </a:p>
          <a:p>
            <a:r>
              <a:rPr kumimoji="1" lang="en-US" altLang="ko-KR">
                <a:ea typeface="Nanum Gothic Regular" panose="020D0604000000000000" pitchFamily="34" charset="-127"/>
              </a:rPr>
              <a:t>e = malloc(0x20); =&gt; c</a:t>
            </a:r>
            <a:r>
              <a:rPr kumimoji="1" lang="ko-KR" altLang="en-US">
                <a:ea typeface="Nanum Gothic Regular" panose="020D0604000000000000" pitchFamily="34" charset="-127"/>
              </a:rPr>
              <a:t>의 주소</a:t>
            </a:r>
          </a:p>
        </p:txBody>
      </p:sp>
    </p:spTree>
    <p:extLst>
      <p:ext uri="{BB962C8B-B14F-4D97-AF65-F5344CB8AC3E}">
        <p14:creationId xmlns:p14="http://schemas.microsoft.com/office/powerpoint/2010/main" val="383917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[P] 1">
            <a:extLst>
              <a:ext uri="{FF2B5EF4-FFF2-40B4-BE49-F238E27FC236}">
                <a16:creationId xmlns:a16="http://schemas.microsoft.com/office/drawing/2014/main" id="{BB7BD4E8-8217-D14B-A755-B7FEA0DD9E79}"/>
              </a:ext>
            </a:extLst>
          </p:cNvPr>
          <p:cNvSpPr/>
          <p:nvPr/>
        </p:nvSpPr>
        <p:spPr>
          <a:xfrm>
            <a:off x="0" y="-739934"/>
            <a:ext cx="8174182" cy="1479868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-564278" y="2462842"/>
            <a:ext cx="294884" cy="294884"/>
          </a:xfrm>
          <a:prstGeom prst="ellipse">
            <a:avLst/>
          </a:prstGeom>
          <a:solidFill>
            <a:srgbClr val="FDA116">
              <a:alpha val="49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-608588" y="3515437"/>
            <a:ext cx="383503" cy="383503"/>
          </a:xfrm>
          <a:prstGeom prst="ellipse">
            <a:avLst/>
          </a:prstGeom>
          <a:solidFill>
            <a:srgbClr val="06BBCE">
              <a:alpha val="46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93070-EF70-F541-B21E-06A067F707E9}"/>
              </a:ext>
            </a:extLst>
          </p:cNvPr>
          <p:cNvSpPr txBox="1"/>
          <p:nvPr/>
        </p:nvSpPr>
        <p:spPr>
          <a:xfrm>
            <a:off x="249382" y="180780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>
                <a:latin typeface="Nanum Gothic" panose="020D0604000000000000" pitchFamily="34" charset="-127"/>
                <a:ea typeface="Nanum Gothic" panose="020D0604000000000000" pitchFamily="34" charset="-127"/>
              </a:rPr>
              <a:t>3. fastbin_dup_into_stack</a:t>
            </a:r>
            <a:endParaRPr kumimoji="1" lang="ko-KR" altLang="en-US" b="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5E5FB-9E2B-1141-8D0B-CC7A10AD27D9}"/>
              </a:ext>
            </a:extLst>
          </p:cNvPr>
          <p:cNvSpPr txBox="1"/>
          <p:nvPr/>
        </p:nvSpPr>
        <p:spPr>
          <a:xfrm>
            <a:off x="468031" y="1408210"/>
            <a:ext cx="2108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ea typeface="Nanum Gothic Regular" panose="020D0604000000000000" pitchFamily="34" charset="-127"/>
              </a:rPr>
              <a:t>[</a:t>
            </a:r>
            <a:r>
              <a:rPr kumimoji="1" lang="en-US" altLang="ko-KR">
                <a:latin typeface="+mj-lt"/>
                <a:ea typeface="Nanum Gothic" panose="020D0604000000000000" pitchFamily="34" charset="-127"/>
              </a:rPr>
              <a:t>64bit</a:t>
            </a:r>
            <a:r>
              <a:rPr kumimoji="1" lang="en-US" altLang="ko-KR">
                <a:ea typeface="Nanum Gothic Regular" panose="020D0604000000000000" pitchFamily="34" charset="-127"/>
              </a:rPr>
              <a:t>]</a:t>
            </a:r>
          </a:p>
          <a:p>
            <a:r>
              <a:rPr kumimoji="1" lang="en-US" altLang="ko-KR">
                <a:ea typeface="Nanum Gothic Regular" panose="020D0604000000000000" pitchFamily="34" charset="-127"/>
              </a:rPr>
              <a:t>Glibc-Version : latest</a:t>
            </a:r>
            <a:endParaRPr kumimoji="1" lang="ko-KR" altLang="en-US">
              <a:ea typeface="Nanum Gothic Regular" panose="020D0604000000000000" pitchFamily="34" charset="-127"/>
            </a:endParaRPr>
          </a:p>
          <a:p>
            <a:endParaRPr kumimoji="1" lang="ko-KR" altLang="en-US">
              <a:ea typeface="Nanum Gothic Regular" panose="020D0604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3F380-CD97-994F-BFCC-7821AA9DB915}"/>
              </a:ext>
            </a:extLst>
          </p:cNvPr>
          <p:cNvSpPr txBox="1"/>
          <p:nvPr/>
        </p:nvSpPr>
        <p:spPr>
          <a:xfrm>
            <a:off x="468031" y="2066096"/>
            <a:ext cx="18020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ea typeface="Nanum Gothic Regular" panose="020D0604000000000000" pitchFamily="34" charset="-127"/>
              </a:rPr>
              <a:t>a = malloc(0x20);</a:t>
            </a:r>
          </a:p>
          <a:p>
            <a:r>
              <a:rPr kumimoji="1" lang="en-US" altLang="ko-KR">
                <a:ea typeface="Nanum Gothic Regular" panose="020D0604000000000000" pitchFamily="34" charset="-127"/>
              </a:rPr>
              <a:t>b = malloc(0x20);</a:t>
            </a:r>
          </a:p>
          <a:p>
            <a:endParaRPr kumimoji="1" lang="en-US" altLang="ko-KR">
              <a:ea typeface="Nanum Gothic Regular" panose="020D0604000000000000" pitchFamily="34" charset="-127"/>
            </a:endParaRPr>
          </a:p>
          <a:p>
            <a:r>
              <a:rPr kumimoji="1" lang="en-US" altLang="ko-KR">
                <a:ea typeface="Nanum Gothic Regular" panose="020D0604000000000000" pitchFamily="34" charset="-127"/>
              </a:rPr>
              <a:t>free(a);</a:t>
            </a:r>
          </a:p>
          <a:p>
            <a:r>
              <a:rPr kumimoji="1" lang="en-US" altLang="ko-KR">
                <a:ea typeface="Nanum Gothic Regular" panose="020D0604000000000000" pitchFamily="34" charset="-127"/>
              </a:rPr>
              <a:t>free(b);</a:t>
            </a:r>
          </a:p>
          <a:p>
            <a:r>
              <a:rPr kumimoji="1" lang="en-US" altLang="ko-KR">
                <a:ea typeface="Nanum Gothic Regular" panose="020D0604000000000000" pitchFamily="34" charset="-127"/>
              </a:rPr>
              <a:t>free(a);</a:t>
            </a:r>
            <a:endParaRPr kumimoji="1" lang="ko-KR" altLang="en-US">
              <a:ea typeface="Nanum Gothic Regular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CAD7B-9523-A340-BCBF-564A4C0F205F}"/>
              </a:ext>
            </a:extLst>
          </p:cNvPr>
          <p:cNvSpPr txBox="1"/>
          <p:nvPr/>
        </p:nvSpPr>
        <p:spPr>
          <a:xfrm>
            <a:off x="468031" y="4108976"/>
            <a:ext cx="8077211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>
                <a:ea typeface="Nanum Gothic Regular" panose="020D0604000000000000" pitchFamily="34" charset="-127"/>
              </a:rPr>
              <a:t>현재 </a:t>
            </a:r>
            <a:r>
              <a:rPr kumimoji="1" lang="en-US" altLang="ko-KR">
                <a:ea typeface="Nanum Gothic Regular" panose="020D0604000000000000" pitchFamily="34" charset="-127"/>
              </a:rPr>
              <a:t>free</a:t>
            </a:r>
            <a:r>
              <a:rPr kumimoji="1" lang="ko-KR" altLang="en-US">
                <a:ea typeface="Nanum Gothic Regular" panose="020D0604000000000000" pitchFamily="34" charset="-127"/>
              </a:rPr>
              <a:t>까지 마친 상태라고 가정합니다</a:t>
            </a:r>
            <a:r>
              <a:rPr kumimoji="1" lang="en-US" altLang="ko-KR">
                <a:ea typeface="Nanum Gothic Regular" panose="020D0604000000000000" pitchFamily="34" charset="-127"/>
              </a:rPr>
              <a:t>. </a:t>
            </a:r>
            <a:r>
              <a:rPr kumimoji="1" lang="ko-KR" altLang="en-US">
                <a:ea typeface="Nanum Gothic Regular" panose="020D0604000000000000" pitchFamily="34" charset="-127"/>
              </a:rPr>
              <a:t>그렇다면 </a:t>
            </a:r>
            <a:r>
              <a:rPr kumimoji="1" lang="en-US" altLang="ko-KR">
                <a:ea typeface="Nanum Gothic Regular" panose="020D0604000000000000" pitchFamily="34" charset="-127"/>
              </a:rPr>
              <a:t>fastbin</a:t>
            </a:r>
            <a:r>
              <a:rPr kumimoji="1" lang="ko-KR" altLang="en-US">
                <a:ea typeface="Nanum Gothic Regular" panose="020D0604000000000000" pitchFamily="34" charset="-127"/>
              </a:rPr>
              <a:t>은 </a:t>
            </a:r>
            <a:r>
              <a:rPr kumimoji="1" lang="en-US" altLang="ko-KR">
                <a:ea typeface="Nanum Gothic Regular" panose="020D0604000000000000" pitchFamily="34" charset="-127"/>
              </a:rPr>
              <a:t>a-&gt;b-&gt;a </a:t>
            </a:r>
            <a:r>
              <a:rPr kumimoji="1" lang="ko-KR" altLang="en-US">
                <a:ea typeface="Nanum Gothic Regular" panose="020D0604000000000000" pitchFamily="34" charset="-127"/>
              </a:rPr>
              <a:t>일것입니다</a:t>
            </a:r>
            <a:r>
              <a:rPr kumimoji="1" lang="en-US" altLang="ko-KR">
                <a:ea typeface="Nanum Gothic Regular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>
                <a:ea typeface="Nanum Gothic Regular" panose="020D0604000000000000" pitchFamily="34" charset="-127"/>
              </a:rPr>
              <a:t>그런뒤 </a:t>
            </a:r>
            <a:r>
              <a:rPr kumimoji="1" lang="en-US" altLang="ko-KR">
                <a:ea typeface="Nanum Gothic Regular" panose="020D0604000000000000" pitchFamily="34" charset="-127"/>
              </a:rPr>
              <a:t>a, b</a:t>
            </a:r>
            <a:r>
              <a:rPr kumimoji="1" lang="ko-KR" altLang="en-US">
                <a:ea typeface="Nanum Gothic Regular" panose="020D0604000000000000" pitchFamily="34" charset="-127"/>
              </a:rPr>
              <a:t>까지 할당해 줍니다</a:t>
            </a:r>
            <a:r>
              <a:rPr kumimoji="1" lang="en-US" altLang="ko-KR">
                <a:ea typeface="Nanum Gothic Regular" panose="020D0604000000000000" pitchFamily="34" charset="-127"/>
              </a:rPr>
              <a:t>. </a:t>
            </a:r>
            <a:r>
              <a:rPr kumimoji="1" lang="ko-KR" altLang="en-US">
                <a:ea typeface="Nanum Gothic Regular" panose="020D0604000000000000" pitchFamily="34" charset="-127"/>
              </a:rPr>
              <a:t>이제 </a:t>
            </a:r>
            <a:r>
              <a:rPr kumimoji="1" lang="en-US" altLang="ko-KR">
                <a:ea typeface="Nanum Gothic Regular" panose="020D0604000000000000" pitchFamily="34" charset="-127"/>
              </a:rPr>
              <a:t>c</a:t>
            </a:r>
            <a:r>
              <a:rPr kumimoji="1" lang="ko-KR" altLang="en-US">
                <a:ea typeface="Nanum Gothic Regular" panose="020D0604000000000000" pitchFamily="34" charset="-127"/>
              </a:rPr>
              <a:t>가 </a:t>
            </a:r>
            <a:r>
              <a:rPr kumimoji="1" lang="en-US" altLang="ko-KR">
                <a:ea typeface="Nanum Gothic Regular" panose="020D0604000000000000" pitchFamily="34" charset="-127"/>
              </a:rPr>
              <a:t>a</a:t>
            </a:r>
            <a:r>
              <a:rPr kumimoji="1" lang="ko-KR" altLang="en-US">
                <a:ea typeface="Nanum Gothic Regular" panose="020D0604000000000000" pitchFamily="34" charset="-127"/>
              </a:rPr>
              <a:t>의 공간을 사용하고</a:t>
            </a:r>
            <a:r>
              <a:rPr kumimoji="1" lang="en-US" altLang="ko-KR">
                <a:ea typeface="Nanum Gothic Regular" panose="020D0604000000000000" pitchFamily="34" charset="-127"/>
              </a:rPr>
              <a:t>, fastbin</a:t>
            </a:r>
            <a:r>
              <a:rPr kumimoji="1" lang="ko-KR" altLang="en-US">
                <a:ea typeface="Nanum Gothic Regular" panose="020D0604000000000000" pitchFamily="34" charset="-127"/>
              </a:rPr>
              <a:t>은 </a:t>
            </a:r>
            <a:r>
              <a:rPr kumimoji="1" lang="en-US" altLang="ko-KR">
                <a:ea typeface="Nanum Gothic Regular" panose="020D0604000000000000" pitchFamily="34" charset="-127"/>
              </a:rPr>
              <a:t>a</a:t>
            </a:r>
            <a:r>
              <a:rPr kumimoji="1" lang="ko-KR" altLang="en-US">
                <a:ea typeface="Nanum Gothic Regular" panose="020D0604000000000000" pitchFamily="34" charset="-127"/>
              </a:rPr>
              <a:t>의 주소를 </a:t>
            </a:r>
            <a:endParaRPr kumimoji="1" lang="en-US" altLang="ko-KR">
              <a:ea typeface="Nanum Gothic Regular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>
                <a:ea typeface="Nanum Gothic Regular" panose="020D0604000000000000" pitchFamily="34" charset="-127"/>
              </a:rPr>
              <a:t>갖고 있게됩니다</a:t>
            </a:r>
            <a:r>
              <a:rPr kumimoji="1" lang="en-US" altLang="ko-KR">
                <a:ea typeface="Nanum Gothic Regular" panose="020D0604000000000000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4AD32-928A-0442-A1CD-07CB81170602}"/>
              </a:ext>
            </a:extLst>
          </p:cNvPr>
          <p:cNvSpPr txBox="1"/>
          <p:nvPr/>
        </p:nvSpPr>
        <p:spPr>
          <a:xfrm>
            <a:off x="5207620" y="2066096"/>
            <a:ext cx="1739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c = malloc(0x20)</a:t>
            </a:r>
          </a:p>
          <a:p>
            <a:r>
              <a:rPr kumimoji="1" lang="en-US" altLang="ko-KR"/>
              <a:t>d = malloc(0x20)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855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[P] 1">
            <a:extLst>
              <a:ext uri="{FF2B5EF4-FFF2-40B4-BE49-F238E27FC236}">
                <a16:creationId xmlns:a16="http://schemas.microsoft.com/office/drawing/2014/main" id="{BB7BD4E8-8217-D14B-A755-B7FEA0DD9E79}"/>
              </a:ext>
            </a:extLst>
          </p:cNvPr>
          <p:cNvSpPr/>
          <p:nvPr/>
        </p:nvSpPr>
        <p:spPr>
          <a:xfrm>
            <a:off x="0" y="-739934"/>
            <a:ext cx="8174182" cy="1479868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ea typeface="Nanum Gothic Regular" panose="020D0604000000000000" pitchFamily="34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-564278" y="2462842"/>
            <a:ext cx="294884" cy="294884"/>
          </a:xfrm>
          <a:prstGeom prst="ellipse">
            <a:avLst/>
          </a:prstGeom>
          <a:solidFill>
            <a:srgbClr val="FDA116">
              <a:alpha val="49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-608588" y="3515437"/>
            <a:ext cx="383503" cy="383503"/>
          </a:xfrm>
          <a:prstGeom prst="ellipse">
            <a:avLst/>
          </a:prstGeom>
          <a:solidFill>
            <a:srgbClr val="06BBCE">
              <a:alpha val="46000"/>
            </a:srgb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150" dirty="0">
              <a:ea typeface="Nanum Gothic Regular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93070-EF70-F541-B21E-06A067F707E9}"/>
              </a:ext>
            </a:extLst>
          </p:cNvPr>
          <p:cNvSpPr txBox="1"/>
          <p:nvPr/>
        </p:nvSpPr>
        <p:spPr>
          <a:xfrm>
            <a:off x="249382" y="180780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>
                <a:latin typeface="Nanum Gothic" panose="020D0604000000000000" pitchFamily="34" charset="-127"/>
                <a:ea typeface="Nanum Gothic" panose="020D0604000000000000" pitchFamily="34" charset="-127"/>
              </a:rPr>
              <a:t>3. fastbin_dup_into_stack</a:t>
            </a:r>
            <a:endParaRPr kumimoji="1" lang="ko-KR" altLang="en-US" b="1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5E5FB-9E2B-1141-8D0B-CC7A10AD27D9}"/>
              </a:ext>
            </a:extLst>
          </p:cNvPr>
          <p:cNvSpPr txBox="1"/>
          <p:nvPr/>
        </p:nvSpPr>
        <p:spPr>
          <a:xfrm>
            <a:off x="468031" y="1408210"/>
            <a:ext cx="2108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ea typeface="Nanum Gothic Regular" panose="020D0604000000000000" pitchFamily="34" charset="-127"/>
              </a:rPr>
              <a:t>[</a:t>
            </a:r>
            <a:r>
              <a:rPr kumimoji="1" lang="en-US" altLang="ko-KR">
                <a:latin typeface="+mj-lt"/>
                <a:ea typeface="Nanum Gothic" panose="020D0604000000000000" pitchFamily="34" charset="-127"/>
              </a:rPr>
              <a:t>64bit</a:t>
            </a:r>
            <a:r>
              <a:rPr kumimoji="1" lang="en-US" altLang="ko-KR">
                <a:ea typeface="Nanum Gothic Regular" panose="020D0604000000000000" pitchFamily="34" charset="-127"/>
              </a:rPr>
              <a:t>]</a:t>
            </a:r>
          </a:p>
          <a:p>
            <a:r>
              <a:rPr kumimoji="1" lang="en-US" altLang="ko-KR">
                <a:ea typeface="Nanum Gothic Regular" panose="020D0604000000000000" pitchFamily="34" charset="-127"/>
              </a:rPr>
              <a:t>Glibc-Version : latest</a:t>
            </a:r>
            <a:endParaRPr kumimoji="1" lang="ko-KR" altLang="en-US">
              <a:ea typeface="Nanum Gothic Regular" panose="020D0604000000000000" pitchFamily="34" charset="-127"/>
            </a:endParaRPr>
          </a:p>
          <a:p>
            <a:endParaRPr kumimoji="1" lang="ko-KR" altLang="en-US">
              <a:ea typeface="Nanum Gothic Regular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CAD7B-9523-A340-BCBF-564A4C0F205F}"/>
              </a:ext>
            </a:extLst>
          </p:cNvPr>
          <p:cNvSpPr txBox="1"/>
          <p:nvPr/>
        </p:nvSpPr>
        <p:spPr>
          <a:xfrm>
            <a:off x="468031" y="4108976"/>
            <a:ext cx="8549585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>
                <a:ea typeface="Nanum Gothic Regular" panose="020D0604000000000000" pitchFamily="34" charset="-127"/>
              </a:rPr>
              <a:t>C</a:t>
            </a:r>
            <a:r>
              <a:rPr kumimoji="1" lang="ko-KR" altLang="en-US">
                <a:ea typeface="Nanum Gothic Regular" panose="020D0604000000000000" pitchFamily="34" charset="-127"/>
              </a:rPr>
              <a:t>의 공간의 </a:t>
            </a:r>
            <a:r>
              <a:rPr kumimoji="1" lang="en-US" altLang="ko-KR">
                <a:ea typeface="Nanum Gothic Regular" panose="020D0604000000000000" pitchFamily="34" charset="-127"/>
              </a:rPr>
              <a:t>fd</a:t>
            </a:r>
            <a:r>
              <a:rPr kumimoji="1" lang="ko-KR" altLang="en-US">
                <a:ea typeface="Nanum Gothic Regular" panose="020D0604000000000000" pitchFamily="34" charset="-127"/>
              </a:rPr>
              <a:t>에 값을 쓸 수 있다고 가정한다면</a:t>
            </a:r>
            <a:r>
              <a:rPr kumimoji="1" lang="en-US" altLang="ko-KR">
                <a:ea typeface="Nanum Gothic Regular" panose="020D0604000000000000" pitchFamily="34" charset="-127"/>
              </a:rPr>
              <a:t>, </a:t>
            </a:r>
            <a:r>
              <a:rPr kumimoji="1" lang="ko-KR" altLang="en-US">
                <a:ea typeface="Nanum Gothic Regular" panose="020D0604000000000000" pitchFamily="34" charset="-127"/>
              </a:rPr>
              <a:t>원하는 스택주소를 넣었다고 가정합시다</a:t>
            </a:r>
            <a:r>
              <a:rPr kumimoji="1" lang="en-US" altLang="ko-KR">
                <a:ea typeface="Nanum Gothic Regular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>
                <a:ea typeface="Nanum Gothic Regular" panose="020D0604000000000000" pitchFamily="34" charset="-127"/>
              </a:rPr>
              <a:t>그렇게 되면 </a:t>
            </a:r>
            <a:r>
              <a:rPr kumimoji="1" lang="en-US" altLang="ko-KR">
                <a:ea typeface="Nanum Gothic Regular" panose="020D0604000000000000" pitchFamily="34" charset="-127"/>
              </a:rPr>
              <a:t>fastbin list</a:t>
            </a:r>
            <a:r>
              <a:rPr kumimoji="1" lang="ko-KR" altLang="en-US">
                <a:ea typeface="Nanum Gothic Regular" panose="020D0604000000000000" pitchFamily="34" charset="-127"/>
              </a:rPr>
              <a:t>는 </a:t>
            </a:r>
            <a:r>
              <a:rPr kumimoji="1" lang="en-US" altLang="ko-KR">
                <a:ea typeface="Nanum Gothic Regular" panose="020D0604000000000000" pitchFamily="34" charset="-127"/>
              </a:rPr>
              <a:t>a-&gt;stack address</a:t>
            </a:r>
            <a:r>
              <a:rPr kumimoji="1" lang="ko-KR" altLang="en-US">
                <a:ea typeface="Nanum Gothic Regular" panose="020D0604000000000000" pitchFamily="34" charset="-127"/>
              </a:rPr>
              <a:t>가 됩니다</a:t>
            </a:r>
            <a:r>
              <a:rPr kumimoji="1" lang="en-US" altLang="ko-KR">
                <a:ea typeface="Nanum Gothic Regular" panose="020D0604000000000000" pitchFamily="34" charset="-127"/>
              </a:rPr>
              <a:t>.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D641B3-2B16-784E-8816-32843A2012DF}"/>
              </a:ext>
            </a:extLst>
          </p:cNvPr>
          <p:cNvSpPr/>
          <p:nvPr/>
        </p:nvSpPr>
        <p:spPr>
          <a:xfrm>
            <a:off x="1274662" y="2118732"/>
            <a:ext cx="1501992" cy="524107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c </a:t>
            </a:r>
            <a:endParaRPr kumimoji="1" lang="ko-KR" altLang="en-US" spc="-1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141903-3443-2B49-AC52-E053B08BDC8A}"/>
              </a:ext>
            </a:extLst>
          </p:cNvPr>
          <p:cNvSpPr/>
          <p:nvPr/>
        </p:nvSpPr>
        <p:spPr>
          <a:xfrm>
            <a:off x="1274662" y="2642839"/>
            <a:ext cx="1501992" cy="524107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d</a:t>
            </a:r>
            <a:endParaRPr kumimoji="1" lang="ko-KR" altLang="en-US" spc="-1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14BB87-3784-2744-A952-ADADDD64DF7C}"/>
              </a:ext>
            </a:extLst>
          </p:cNvPr>
          <p:cNvSpPr txBox="1"/>
          <p:nvPr/>
        </p:nvSpPr>
        <p:spPr>
          <a:xfrm>
            <a:off x="814039" y="2319454"/>
            <a:ext cx="458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[A]</a:t>
            </a:r>
          </a:p>
          <a:p>
            <a:r>
              <a:rPr kumimoji="1" lang="en-US" altLang="ko-KR"/>
              <a:t>[B]</a:t>
            </a:r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27A234-7C02-0F40-815C-40F8FF9627E4}"/>
              </a:ext>
            </a:extLst>
          </p:cNvPr>
          <p:cNvSpPr/>
          <p:nvPr/>
        </p:nvSpPr>
        <p:spPr>
          <a:xfrm>
            <a:off x="1274662" y="2118731"/>
            <a:ext cx="1501992" cy="524107"/>
          </a:xfrm>
          <a:prstGeom prst="rect">
            <a:avLst/>
          </a:prstGeom>
          <a:solidFill>
            <a:srgbClr val="FDA116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/>
              <a:t>fd = stack address </a:t>
            </a:r>
            <a:endParaRPr kumimoji="1" lang="ko-KR" altLang="en-US" spc="-150"/>
          </a:p>
        </p:txBody>
      </p:sp>
    </p:spTree>
    <p:extLst>
      <p:ext uri="{BB962C8B-B14F-4D97-AF65-F5344CB8AC3E}">
        <p14:creationId xmlns:p14="http://schemas.microsoft.com/office/powerpoint/2010/main" val="292917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DA116"/>
        </a:solidFill>
        <a:ln>
          <a:noFill/>
        </a:ln>
        <a:scene3d>
          <a:camera prst="obliqueTopLeft"/>
          <a:lightRig rig="threePt" dir="t"/>
        </a:scene3d>
      </a:spPr>
      <a:bodyPr rtlCol="0" anchor="ctr"/>
      <a:lstStyle>
        <a:defPPr algn="ctr">
          <a:defRPr spc="-1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13722</TotalTime>
  <Words>1331</Words>
  <Application>Microsoft Macintosh PowerPoint</Application>
  <PresentationFormat>화면 슬라이드 쇼(4:3)</PresentationFormat>
  <Paragraphs>256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Nanum Gothic Regular</vt:lpstr>
      <vt:lpstr>Nanum Gothic</vt:lpstr>
      <vt:lpstr>Calibri</vt:lpstr>
      <vt:lpstr>a고딕13</vt:lpstr>
      <vt:lpstr>Arial</vt:lpstr>
      <vt:lpstr>a고딕19</vt:lpstr>
      <vt:lpstr>맑은 고딕</vt:lpstr>
      <vt:lpstr>tvN 즐거운이야기 Light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김윤현</dc:creator>
  <cp:lastModifiedBy>하동현</cp:lastModifiedBy>
  <cp:revision>72</cp:revision>
  <dcterms:created xsi:type="dcterms:W3CDTF">2018-03-10T11:37:04Z</dcterms:created>
  <dcterms:modified xsi:type="dcterms:W3CDTF">2019-05-19T14:35:38Z</dcterms:modified>
</cp:coreProperties>
</file>