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0EF45-70E9-46FC-B843-EC545541AD8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6E72A-FE64-47B3-8AB0-002C68C78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5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IntServ (Integrated Services)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IntServ est une architecture qui réserve des ressources réseau pour les flux de données. Elle utilise le protocole RSVP (Resource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Reservation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Protocol) pour gérer les réservations de bande passante.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Garantit des niveaux de service spécifiques pour les applications sensibles à la latence, comme la voix et la vidéo.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Traffic Engineering (TE)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Le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engineering consiste à optimiser le flux de données à travers le réseau en utilisant des techniques comme le routage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multipath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la redistribution de la charge.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Permet d'éviter la congestion en utilisant efficacement les ressources réseau disponibles.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Queue Management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Les techniques de gestion de files d'attente, comme 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Queuing (WFQ)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et 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Class-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Weighted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Fair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Queuing (CBWFQ)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permettent de classer et de prioriser le trafic.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Assure que les flux critiques reçoivent la bande passante nécessaire tout en maintenant une équité pour les autres flux.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4. 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Shaping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Policing</a:t>
            </a:r>
            <a:endParaRPr lang="fr-F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Limite le débit de sortie d'un flux de données pour le rendre plus prévisible.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Traffic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Policing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Contrôle le trafic entrant et sortant en rejetant ou en marquant les paquets qui dépassent les limites définies.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Aide à prévenir la congestion et à maintenir la qualité de service en régulant le flux de trafic.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 Application Layer QoS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Cette approche se concentre sur les exigences QoS au niveau des applications, en intégrant des mécanismes de QoS directement dans les protocoles applicatifs.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Protocole SIP pour les communications </a:t>
            </a:r>
            <a:r>
              <a:rPr lang="fr-F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VoIP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qui inclut des mécanismes de QoS.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 Service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Level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Agreements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(SLAs)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Les SLAs sont des contrats qui définissent les niveaux de service attendus entre un fournisseur de services et un client.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Garantissent des engagements formels sur la QoS, ce qui aide à gérer les attentes et à assurer la responsabilité.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 SDN (Software-</a:t>
            </a:r>
            <a:r>
              <a:rPr lang="fr-F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Defined</a:t>
            </a:r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Networking)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L'utilisation de SDN permet de centraliser le contrôle du réseau, facilitant la gestion dynamique des ressources et la mise en œuvre de politiques QoS.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Avantages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Offre une flexibilité accrue pour adapter la QoS en temps réel en fonction des besoins changeants du réseau.</a:t>
            </a:r>
          </a:p>
          <a:p>
            <a:r>
              <a:rPr lang="fr-F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6E72A-FE64-47B3-8AB0-002C68C78D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47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5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162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895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82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754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00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76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94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9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59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1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99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53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2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48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F551F4-9DCA-47C0-A822-2EC3F56209CB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B838970-9FC8-45D1-BB25-16206A1DB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0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07A3-F9D4-52F2-8F30-5AA9A59F6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Fiabilité d’un réseau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5FA1A-C704-555B-FC12-E19F860A5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19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0E46-D675-38CF-4BB7-2A8CE250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Diffserv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098" name="Picture 2" descr="QoS for VoIP networks: IntServ versus DiffServ">
            <a:extLst>
              <a:ext uri="{FF2B5EF4-FFF2-40B4-BE49-F238E27FC236}">
                <a16:creationId xmlns:a16="http://schemas.microsoft.com/office/drawing/2014/main" id="{62908C86-3E94-BC02-E2BC-773EB3935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62" y="2954216"/>
            <a:ext cx="7413448" cy="2335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61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nd-to-End QoS Service Models">
            <a:extLst>
              <a:ext uri="{FF2B5EF4-FFF2-40B4-BE49-F238E27FC236}">
                <a16:creationId xmlns:a16="http://schemas.microsoft.com/office/drawing/2014/main" id="{AC755F0E-EA71-E6F8-CCD2-F548C4D7F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006" y="1716257"/>
            <a:ext cx="9573988" cy="381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81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is QoS in Networking?">
            <a:extLst>
              <a:ext uri="{FF2B5EF4-FFF2-40B4-BE49-F238E27FC236}">
                <a16:creationId xmlns:a16="http://schemas.microsoft.com/office/drawing/2014/main" id="{3A07AAAF-59ED-3A11-F026-C74F45E23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704" y="1049024"/>
            <a:ext cx="5973077" cy="475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91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A4D4-4CD9-514B-648F-9BE11E98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Comparaison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FB80EE-5E30-B6C8-B943-FAAB89EA7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68253"/>
              </p:ext>
            </p:extLst>
          </p:nvPr>
        </p:nvGraphicFramePr>
        <p:xfrm>
          <a:off x="1055077" y="2630659"/>
          <a:ext cx="9841524" cy="3086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48133">
                  <a:extLst>
                    <a:ext uri="{9D8B030D-6E8A-4147-A177-3AD203B41FA5}">
                      <a16:colId xmlns:a16="http://schemas.microsoft.com/office/drawing/2014/main" val="58027087"/>
                    </a:ext>
                  </a:extLst>
                </a:gridCol>
                <a:gridCol w="2600757">
                  <a:extLst>
                    <a:ext uri="{9D8B030D-6E8A-4147-A177-3AD203B41FA5}">
                      <a16:colId xmlns:a16="http://schemas.microsoft.com/office/drawing/2014/main" val="3662865626"/>
                    </a:ext>
                  </a:extLst>
                </a:gridCol>
                <a:gridCol w="3186779">
                  <a:extLst>
                    <a:ext uri="{9D8B030D-6E8A-4147-A177-3AD203B41FA5}">
                      <a16:colId xmlns:a16="http://schemas.microsoft.com/office/drawing/2014/main" val="2605976629"/>
                    </a:ext>
                  </a:extLst>
                </a:gridCol>
                <a:gridCol w="2805855">
                  <a:extLst>
                    <a:ext uri="{9D8B030D-6E8A-4147-A177-3AD203B41FA5}">
                      <a16:colId xmlns:a16="http://schemas.microsoft.com/office/drawing/2014/main" val="1308402552"/>
                    </a:ext>
                  </a:extLst>
                </a:gridCol>
              </a:tblGrid>
              <a:tr h="424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Caractéristique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138" marR="9138" marT="9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DiffServ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138" marR="9138" marT="9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MPLS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138" marR="9138" marT="91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Routage Dynamique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138" marR="9138" marT="9138" marB="0" anchor="ctr"/>
                </a:tc>
                <a:extLst>
                  <a:ext uri="{0D108BD9-81ED-4DB2-BD59-A6C34878D82A}">
                    <a16:rowId xmlns:a16="http://schemas.microsoft.com/office/drawing/2014/main" val="4113545335"/>
                  </a:ext>
                </a:extLst>
              </a:tr>
              <a:tr h="53802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Type de gestion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QoS par classification</a:t>
                      </a:r>
                      <a:endParaRPr lang="en-US" sz="1200" b="0" i="0" u="none" strike="noStrike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Commutation de paquets par labels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Adaptation des routes en temps réel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extLst>
                  <a:ext uri="{0D108BD9-81ED-4DB2-BD59-A6C34878D82A}">
                    <a16:rowId xmlns:a16="http://schemas.microsoft.com/office/drawing/2014/main" val="2395243813"/>
                  </a:ext>
                </a:extLst>
              </a:tr>
              <a:tr h="5194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Scalabilité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Élevée, gère de nombreux flux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Élevée, basé sur des chemins prédéfinis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Varie selon le protocole utilisé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extLst>
                  <a:ext uri="{0D108BD9-81ED-4DB2-BD59-A6C34878D82A}">
                    <a16:rowId xmlns:a16="http://schemas.microsoft.com/office/drawing/2014/main" val="3893958229"/>
                  </a:ext>
                </a:extLst>
              </a:tr>
              <a:tr h="5287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Complexité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Moins complexe à mettre en œuvre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Plus complexe en raison de la gestion des labels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Complexité dépendante du protocole</a:t>
                      </a:r>
                      <a:endParaRPr lang="en-US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extLst>
                  <a:ext uri="{0D108BD9-81ED-4DB2-BD59-A6C34878D82A}">
                    <a16:rowId xmlns:a16="http://schemas.microsoft.com/office/drawing/2014/main" val="2445193577"/>
                  </a:ext>
                </a:extLst>
              </a:tr>
              <a:tr h="63078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Applications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Voix, vidéo, applications critiques</a:t>
                      </a:r>
                      <a:endParaRPr lang="en-US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Fournisseurs de services, réseaux d'entreprise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Réseaux d'entreprise, Internet</a:t>
                      </a:r>
                      <a:endParaRPr lang="en-US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extLst>
                  <a:ext uri="{0D108BD9-81ED-4DB2-BD59-A6C34878D82A}">
                    <a16:rowId xmlns:a16="http://schemas.microsoft.com/office/drawing/2014/main" val="2224555268"/>
                  </a:ext>
                </a:extLst>
              </a:tr>
              <a:tr h="4452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QoS intégrée</a:t>
                      </a:r>
                      <a:endParaRPr lang="en-US" sz="1200" b="1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Oui, via classes de service</a:t>
                      </a:r>
                      <a:endParaRPr lang="fr-FR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Oui, combiné avec DiffServ</a:t>
                      </a:r>
                      <a:endParaRPr lang="en-US" sz="1200" b="0" i="0" u="none" strike="noStrike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 dirty="0">
                          <a:effectLst/>
                        </a:rPr>
                        <a:t>Non, dépend des protocoles de QoS</a:t>
                      </a:r>
                      <a:endParaRPr lang="fr-FR" sz="1200" b="0" i="0" u="none" strike="noStrike" dirty="0">
                        <a:solidFill>
                          <a:srgbClr val="262626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82244" marR="9138" marT="9138" marB="0" anchor="ctr"/>
                </a:tc>
                <a:extLst>
                  <a:ext uri="{0D108BD9-81ED-4DB2-BD59-A6C34878D82A}">
                    <a16:rowId xmlns:a16="http://schemas.microsoft.com/office/drawing/2014/main" val="46705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10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CE3C-53C3-BD03-C857-B1713F42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La fiabilité du réseau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7ECE1-FCBF-0031-5EFC-F810466A7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Sécurité</a:t>
            </a:r>
          </a:p>
          <a:p>
            <a:r>
              <a:rPr lang="de-CH" dirty="0"/>
              <a:t>Evolutivité</a:t>
            </a:r>
          </a:p>
          <a:p>
            <a:r>
              <a:rPr lang="de-CH" dirty="0"/>
              <a:t>Disponibilité et tolérances au pannes</a:t>
            </a:r>
          </a:p>
          <a:p>
            <a:r>
              <a:rPr lang="de-CH" dirty="0"/>
              <a:t>QoS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8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6DF5-BC49-189D-B911-B708A718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Fiabilité d’un réseau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62977-BAFC-B39C-8E86-A6A3D550A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Qualité de service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691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738D-A40F-AACE-5E33-A141149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 Qualité de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1B074-6B01-E412-A6F8-B23504FE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Quoi?</a:t>
            </a:r>
          </a:p>
          <a:p>
            <a:r>
              <a:rPr lang="de-CH" dirty="0"/>
              <a:t>Importance</a:t>
            </a:r>
          </a:p>
          <a:p>
            <a:r>
              <a:rPr lang="fr-FR" dirty="0"/>
              <a:t>Différences entre QoS et simple gestion de bande passante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4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92E2-C64D-0433-72C5-E60EC9CA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Principes de Base de la QoS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E080F-1F87-4B68-576A-0158759A0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Types de trafic (temps réel, non temps réel)</a:t>
            </a:r>
          </a:p>
          <a:p>
            <a:r>
              <a:rPr lang="fr-FR" dirty="0"/>
              <a:t>Mécanismes de QoS (priorisation, limitation, etc.)</a:t>
            </a:r>
          </a:p>
          <a:p>
            <a:r>
              <a:rPr lang="fr-FR" dirty="0"/>
              <a:t>Concepts clés : latence, gigue, perte de paquets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3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F944D-0E41-A259-5CCE-4753A25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Techniques de QoS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EAC83-991A-2556-63F4-DF03AA8AEE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CH" dirty="0"/>
              <a:t>DiffServ et MPLS</a:t>
            </a:r>
          </a:p>
          <a:p>
            <a:r>
              <a:rPr lang="en-US" dirty="0" err="1"/>
              <a:t>IntServ</a:t>
            </a:r>
            <a:r>
              <a:rPr lang="en-US" dirty="0"/>
              <a:t> (Integrated Services)</a:t>
            </a:r>
          </a:p>
          <a:p>
            <a:r>
              <a:rPr lang="en-US" dirty="0"/>
              <a:t>Traffic Engineering (TE)</a:t>
            </a:r>
          </a:p>
          <a:p>
            <a:r>
              <a:rPr lang="en-US" dirty="0"/>
              <a:t>Queue Management</a:t>
            </a:r>
          </a:p>
          <a:p>
            <a:r>
              <a:rPr lang="en-US" dirty="0"/>
              <a:t>Shaping et Policing</a:t>
            </a:r>
          </a:p>
          <a:p>
            <a:r>
              <a:rPr lang="en-US" dirty="0"/>
              <a:t>Application Layer QoS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B17D2-0E4D-B9E6-3225-BA6DA9BA93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Service Level Agreements (SLAs)</a:t>
            </a:r>
          </a:p>
          <a:p>
            <a:r>
              <a:rPr lang="en-US" dirty="0"/>
              <a:t>SDN (Software-Defined Networking)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3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1C7F-FAAA-5FD4-1E29-C6061EE3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Qualité de service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2E5A5-17AF-7B59-377E-90E08B9CA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Diffserv et MPLS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3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9E06C-1CD1-C8FE-C30B-F6F0DACE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6">
                    <a:lumMod val="75000"/>
                  </a:schemeClr>
                </a:solidFill>
              </a:rPr>
              <a:t>MPLS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 descr="Memoire Online - Mise en oeuvre d'un coeur de réseau IP/MPLS - amine Amine">
            <a:extLst>
              <a:ext uri="{FF2B5EF4-FFF2-40B4-BE49-F238E27FC236}">
                <a16:creationId xmlns:a16="http://schemas.microsoft.com/office/drawing/2014/main" id="{6526FE81-1A6C-4AE8-67FB-F42A9953DA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474" y="3120422"/>
            <a:ext cx="8297052" cy="22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11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arison of SD-WAN vs MPLS, highlighting key differences and explaining the meaning of MPLS in networking.">
            <a:extLst>
              <a:ext uri="{FF2B5EF4-FFF2-40B4-BE49-F238E27FC236}">
                <a16:creationId xmlns:a16="http://schemas.microsoft.com/office/drawing/2014/main" id="{B161F8B1-7EC1-E3CF-7E19-A58A8D5C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34" y="1213338"/>
            <a:ext cx="9790132" cy="44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941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623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Garamond</vt:lpstr>
      <vt:lpstr>Tahoma</vt:lpstr>
      <vt:lpstr>Organic</vt:lpstr>
      <vt:lpstr>Fiabilité d’un réseau</vt:lpstr>
      <vt:lpstr>La fiabilité du réseau</vt:lpstr>
      <vt:lpstr>Fiabilité d’un réseau</vt:lpstr>
      <vt:lpstr>La Qualité de Service (QoS)</vt:lpstr>
      <vt:lpstr>Principes de Base de la QoS </vt:lpstr>
      <vt:lpstr>Techniques de QoS</vt:lpstr>
      <vt:lpstr>Qualité de service</vt:lpstr>
      <vt:lpstr>MPLS</vt:lpstr>
      <vt:lpstr>PowerPoint Presentation</vt:lpstr>
      <vt:lpstr>Diffserv</vt:lpstr>
      <vt:lpstr>PowerPoint Presentation</vt:lpstr>
      <vt:lpstr>PowerPoint Presentation</vt:lpstr>
      <vt:lpstr>Comparaison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andriamalala1997@gmail.com</dc:creator>
  <cp:lastModifiedBy>andriamalala1997@gmail.com</cp:lastModifiedBy>
  <cp:revision>1</cp:revision>
  <dcterms:created xsi:type="dcterms:W3CDTF">2025-06-18T09:23:45Z</dcterms:created>
  <dcterms:modified xsi:type="dcterms:W3CDTF">2025-06-18T09:48:18Z</dcterms:modified>
</cp:coreProperties>
</file>