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63" r:id="rId17"/>
    <p:sldId id="271" r:id="rId18"/>
    <p:sldId id="272" r:id="rId19"/>
    <p:sldId id="274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5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665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792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905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003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br>
              <a:rPr lang="ru-RU" dirty="0" smtClean="0"/>
            </a:br>
            <a:r>
              <a:rPr lang="ru-RU" dirty="0" smtClean="0"/>
              <a:t>Игр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Выигрышные стратегии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0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      </a:t>
            </a:r>
            <a:r>
              <a:rPr lang="ru-RU" sz="4000" dirty="0" smtClean="0"/>
              <a:t>(задание  1)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Ваня в ходе игры не выставит дубль</a:t>
            </a:r>
            <a:r>
              <a:rPr lang="ru-RU" sz="24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то </a:t>
            </a:r>
            <a:r>
              <a:rPr lang="ru-RU" sz="2400" dirty="0">
                <a:solidFill>
                  <a:schemeClr val="tx1"/>
                </a:solidFill>
              </a:rPr>
              <a:t>в конце каждой ветки Петя может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выставить </a:t>
            </a:r>
            <a:r>
              <a:rPr lang="ru-RU" sz="2400" dirty="0">
                <a:solidFill>
                  <a:schemeClr val="tx1"/>
                </a:solidFill>
              </a:rPr>
              <a:t>дубль 44 и выиграть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34925" y="36513"/>
            <a:ext cx="444500" cy="27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99"/>
          <p:cNvSpPr>
            <a:spLocks noChangeArrowheads="1"/>
          </p:cNvSpPr>
          <p:nvPr/>
        </p:nvSpPr>
        <p:spPr bwMode="auto">
          <a:xfrm flipV="1">
            <a:off x="4644190" y="3471077"/>
            <a:ext cx="183148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grpSp>
        <p:nvGrpSpPr>
          <p:cNvPr id="7" name="Group 3"/>
          <p:cNvGrpSpPr>
            <a:grpSpLocks noChangeAspect="1"/>
          </p:cNvGrpSpPr>
          <p:nvPr/>
        </p:nvGrpSpPr>
        <p:grpSpPr bwMode="auto">
          <a:xfrm>
            <a:off x="6638321" y="1874517"/>
            <a:ext cx="4788568" cy="4621636"/>
            <a:chOff x="4416" y="283"/>
            <a:chExt cx="5019" cy="4844"/>
          </a:xfrm>
        </p:grpSpPr>
        <p:sp>
          <p:nvSpPr>
            <p:cNvPr id="8" name="AutoShape 98"/>
            <p:cNvSpPr>
              <a:spLocks noChangeAspect="1" noChangeArrowheads="1" noTextEdit="1"/>
            </p:cNvSpPr>
            <p:nvPr/>
          </p:nvSpPr>
          <p:spPr bwMode="auto">
            <a:xfrm>
              <a:off x="4416" y="283"/>
              <a:ext cx="5019" cy="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9" name="Line 97"/>
            <p:cNvSpPr>
              <a:spLocks noChangeShapeType="1"/>
            </p:cNvSpPr>
            <p:nvPr/>
          </p:nvSpPr>
          <p:spPr bwMode="auto">
            <a:xfrm>
              <a:off x="4666" y="4892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1" name="Line 95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2" name="Line 94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5" name="Line 91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6008" y="286"/>
              <a:ext cx="438" cy="440"/>
              <a:chOff x="5876" y="1196"/>
              <a:chExt cx="438" cy="440"/>
            </a:xfrm>
          </p:grpSpPr>
          <p:sp>
            <p:nvSpPr>
              <p:cNvPr id="101" name="Oval 9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102" name="Rectangle 8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85"/>
            <p:cNvGrpSpPr>
              <a:grpSpLocks/>
            </p:cNvGrpSpPr>
            <p:nvPr/>
          </p:nvGrpSpPr>
          <p:grpSpPr bwMode="auto">
            <a:xfrm>
              <a:off x="4960" y="1003"/>
              <a:ext cx="438" cy="440"/>
              <a:chOff x="5876" y="1196"/>
              <a:chExt cx="438" cy="440"/>
            </a:xfrm>
          </p:grpSpPr>
          <p:sp>
            <p:nvSpPr>
              <p:cNvPr id="99" name="Oval 8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100" name="Rectangle 8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82"/>
            <p:cNvGrpSpPr>
              <a:grpSpLocks/>
            </p:cNvGrpSpPr>
            <p:nvPr/>
          </p:nvGrpSpPr>
          <p:grpSpPr bwMode="auto">
            <a:xfrm>
              <a:off x="7056" y="1003"/>
              <a:ext cx="438" cy="440"/>
              <a:chOff x="5876" y="1196"/>
              <a:chExt cx="438" cy="440"/>
            </a:xfrm>
          </p:grpSpPr>
          <p:sp>
            <p:nvSpPr>
              <p:cNvPr id="97" name="Oval 8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8" name="Rectangle 8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4436" y="1758"/>
              <a:ext cx="438" cy="440"/>
              <a:chOff x="5876" y="1196"/>
              <a:chExt cx="438" cy="440"/>
            </a:xfrm>
          </p:grpSpPr>
          <p:sp>
            <p:nvSpPr>
              <p:cNvPr id="95" name="Oval 8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6" name="Rectangle 8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5484" y="1758"/>
              <a:ext cx="438" cy="440"/>
              <a:chOff x="5876" y="1196"/>
              <a:chExt cx="438" cy="440"/>
            </a:xfrm>
          </p:grpSpPr>
          <p:sp>
            <p:nvSpPr>
              <p:cNvPr id="93" name="Oval 7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73"/>
            <p:cNvGrpSpPr>
              <a:grpSpLocks/>
            </p:cNvGrpSpPr>
            <p:nvPr/>
          </p:nvGrpSpPr>
          <p:grpSpPr bwMode="auto">
            <a:xfrm>
              <a:off x="7056" y="1758"/>
              <a:ext cx="438" cy="440"/>
              <a:chOff x="5876" y="1196"/>
              <a:chExt cx="438" cy="440"/>
            </a:xfrm>
          </p:grpSpPr>
          <p:sp>
            <p:nvSpPr>
              <p:cNvPr id="91" name="Oval 7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2" name="Rectangle 7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70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89" name="Oval 7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0" name="Rectangle 7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67"/>
            <p:cNvGrpSpPr>
              <a:grpSpLocks/>
            </p:cNvGrpSpPr>
            <p:nvPr/>
          </p:nvGrpSpPr>
          <p:grpSpPr bwMode="auto">
            <a:xfrm>
              <a:off x="5484" y="2491"/>
              <a:ext cx="438" cy="440"/>
              <a:chOff x="5876" y="1196"/>
              <a:chExt cx="438" cy="440"/>
            </a:xfrm>
          </p:grpSpPr>
          <p:sp>
            <p:nvSpPr>
              <p:cNvPr id="87" name="Oval 6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8" name="Rectangle 6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85" name="Oval 6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6" name="Rectangle 6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61"/>
            <p:cNvGrpSpPr>
              <a:grpSpLocks/>
            </p:cNvGrpSpPr>
            <p:nvPr/>
          </p:nvGrpSpPr>
          <p:grpSpPr bwMode="auto">
            <a:xfrm>
              <a:off x="7581" y="2491"/>
              <a:ext cx="438" cy="440"/>
              <a:chOff x="5876" y="1196"/>
              <a:chExt cx="438" cy="440"/>
            </a:xfrm>
          </p:grpSpPr>
          <p:sp>
            <p:nvSpPr>
              <p:cNvPr id="83" name="Oval 6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4" name="Rectangle 6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8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81" name="Oval 6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2" name="Rectangle 5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55"/>
            <p:cNvGrpSpPr>
              <a:grpSpLocks/>
            </p:cNvGrpSpPr>
            <p:nvPr/>
          </p:nvGrpSpPr>
          <p:grpSpPr bwMode="auto">
            <a:xfrm>
              <a:off x="5484" y="3227"/>
              <a:ext cx="438" cy="440"/>
              <a:chOff x="5876" y="1196"/>
              <a:chExt cx="438" cy="440"/>
            </a:xfrm>
          </p:grpSpPr>
          <p:sp>
            <p:nvSpPr>
              <p:cNvPr id="79" name="Oval 5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6532" y="3227"/>
              <a:ext cx="438" cy="440"/>
              <a:chOff x="5876" y="1196"/>
              <a:chExt cx="438" cy="440"/>
            </a:xfrm>
          </p:grpSpPr>
          <p:sp>
            <p:nvSpPr>
              <p:cNvPr id="77" name="Oval 5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8" name="Rectangle 5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75" name="Oval 5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Group 46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73" name="Oval 4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" name="Group 43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71" name="Oval 4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2" name="Rectangle 4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5323" y="621"/>
              <a:ext cx="702" cy="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6405" y="598"/>
              <a:ext cx="715" cy="4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7269" y="145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569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464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 flipH="1">
              <a:off x="570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H="1">
              <a:off x="4701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5323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7397" y="2154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H="1">
              <a:off x="6856" y="2143"/>
              <a:ext cx="28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4642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5703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7593" y="3206"/>
              <a:ext cx="438" cy="440"/>
              <a:chOff x="7593" y="3206"/>
              <a:chExt cx="438" cy="440"/>
            </a:xfrm>
          </p:grpSpPr>
          <p:sp>
            <p:nvSpPr>
              <p:cNvPr id="69" name="Oval 17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0" name="Rectangle 16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799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59" name="Group 11"/>
            <p:cNvGrpSpPr>
              <a:grpSpLocks/>
            </p:cNvGrpSpPr>
            <p:nvPr/>
          </p:nvGrpSpPr>
          <p:grpSpPr bwMode="auto">
            <a:xfrm>
              <a:off x="4421" y="4669"/>
              <a:ext cx="438" cy="440"/>
              <a:chOff x="7593" y="3206"/>
              <a:chExt cx="438" cy="440"/>
            </a:xfrm>
          </p:grpSpPr>
          <p:sp>
            <p:nvSpPr>
              <p:cNvPr id="67" name="Oval 13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68" name="Rectangle 12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8"/>
            <p:cNvGrpSpPr>
              <a:grpSpLocks/>
            </p:cNvGrpSpPr>
            <p:nvPr/>
          </p:nvGrpSpPr>
          <p:grpSpPr bwMode="auto">
            <a:xfrm>
              <a:off x="5504" y="4669"/>
              <a:ext cx="438" cy="440"/>
              <a:chOff x="7593" y="3206"/>
              <a:chExt cx="438" cy="440"/>
            </a:xfrm>
          </p:grpSpPr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" name="Group 5"/>
            <p:cNvGrpSpPr>
              <a:grpSpLocks/>
            </p:cNvGrpSpPr>
            <p:nvPr/>
          </p:nvGrpSpPr>
          <p:grpSpPr bwMode="auto">
            <a:xfrm>
              <a:off x="6549" y="4669"/>
              <a:ext cx="438" cy="440"/>
              <a:chOff x="7593" y="3206"/>
              <a:chExt cx="438" cy="440"/>
            </a:xfrm>
          </p:grpSpPr>
          <p:sp>
            <p:nvSpPr>
              <p:cNvPr id="63" name="Oval 7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9016" y="4687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2265" y="251884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1      </a:t>
            </a:r>
            <a:r>
              <a:rPr lang="ru-RU" sz="4000" dirty="0" smtClean="0"/>
              <a:t>(задание  1)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5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2920" y="2045616"/>
            <a:ext cx="6096000" cy="26220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посмотрим, где Ваня может изменить игру дублями; Ване нет смысла ставить дубль 44, потому что во всех вариантах партий он уже есть (с выигрышем для Пети), так что выставление дубля 44 просто перемещает его в середину цепочки, не изменяя её длину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Вани в распоряжении есть еще дубль 22; на следующем рисунке выделены ходы, где Ваня может поставить этот дубль:</a:t>
            </a:r>
          </a:p>
        </p:txBody>
      </p:sp>
      <p:sp>
        <p:nvSpPr>
          <p:cNvPr id="5" name="Rectangle 100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6862820" y="2029228"/>
            <a:ext cx="4807812" cy="4262823"/>
            <a:chOff x="3967" y="283"/>
            <a:chExt cx="5448" cy="4831"/>
          </a:xfrm>
        </p:grpSpPr>
        <p:sp>
          <p:nvSpPr>
            <p:cNvPr id="7" name="AutoShape 99"/>
            <p:cNvSpPr>
              <a:spLocks noChangeAspect="1" noChangeArrowheads="1" noTextEdit="1"/>
            </p:cNvSpPr>
            <p:nvPr/>
          </p:nvSpPr>
          <p:spPr bwMode="auto">
            <a:xfrm>
              <a:off x="3967" y="283"/>
              <a:ext cx="5448" cy="4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" name="Line 98"/>
            <p:cNvSpPr>
              <a:spLocks noChangeShapeType="1"/>
            </p:cNvSpPr>
            <p:nvPr/>
          </p:nvSpPr>
          <p:spPr bwMode="auto">
            <a:xfrm>
              <a:off x="4666" y="489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" name="Line 97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1" name="Line 95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2" name="Line 94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15" name="Group 89"/>
            <p:cNvGrpSpPr>
              <a:grpSpLocks/>
            </p:cNvGrpSpPr>
            <p:nvPr/>
          </p:nvGrpSpPr>
          <p:grpSpPr bwMode="auto">
            <a:xfrm>
              <a:off x="6008" y="286"/>
              <a:ext cx="438" cy="440"/>
              <a:chOff x="5876" y="1196"/>
              <a:chExt cx="438" cy="440"/>
            </a:xfrm>
          </p:grpSpPr>
          <p:sp>
            <p:nvSpPr>
              <p:cNvPr id="103" name="Oval 9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4" name="Rectangle 9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86"/>
            <p:cNvGrpSpPr>
              <a:grpSpLocks/>
            </p:cNvGrpSpPr>
            <p:nvPr/>
          </p:nvGrpSpPr>
          <p:grpSpPr bwMode="auto">
            <a:xfrm>
              <a:off x="4960" y="1003"/>
              <a:ext cx="438" cy="440"/>
              <a:chOff x="5876" y="1196"/>
              <a:chExt cx="438" cy="440"/>
            </a:xfrm>
          </p:grpSpPr>
          <p:sp>
            <p:nvSpPr>
              <p:cNvPr id="101" name="Oval 8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2" name="Rectangle 8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83"/>
            <p:cNvGrpSpPr>
              <a:grpSpLocks/>
            </p:cNvGrpSpPr>
            <p:nvPr/>
          </p:nvGrpSpPr>
          <p:grpSpPr bwMode="auto">
            <a:xfrm>
              <a:off x="7056" y="1003"/>
              <a:ext cx="438" cy="440"/>
              <a:chOff x="5876" y="1196"/>
              <a:chExt cx="438" cy="440"/>
            </a:xfrm>
          </p:grpSpPr>
          <p:sp>
            <p:nvSpPr>
              <p:cNvPr id="99" name="Oval 8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436" y="1758"/>
              <a:ext cx="438" cy="440"/>
              <a:chOff x="5876" y="1196"/>
              <a:chExt cx="438" cy="440"/>
            </a:xfrm>
          </p:grpSpPr>
          <p:sp>
            <p:nvSpPr>
              <p:cNvPr id="97" name="Oval 8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8" name="Rectangle 8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5484" y="1758"/>
              <a:ext cx="438" cy="440"/>
              <a:chOff x="5876" y="1196"/>
              <a:chExt cx="438" cy="440"/>
            </a:xfrm>
          </p:grpSpPr>
          <p:sp>
            <p:nvSpPr>
              <p:cNvPr id="95" name="Oval 7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6" name="Rectangle 7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74"/>
            <p:cNvGrpSpPr>
              <a:grpSpLocks/>
            </p:cNvGrpSpPr>
            <p:nvPr/>
          </p:nvGrpSpPr>
          <p:grpSpPr bwMode="auto">
            <a:xfrm>
              <a:off x="7056" y="1758"/>
              <a:ext cx="438" cy="440"/>
              <a:chOff x="5876" y="1196"/>
              <a:chExt cx="438" cy="440"/>
            </a:xfrm>
          </p:grpSpPr>
          <p:sp>
            <p:nvSpPr>
              <p:cNvPr id="93" name="Oval 7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4" name="Rectangle 7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91" name="Oval 7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68"/>
            <p:cNvGrpSpPr>
              <a:grpSpLocks/>
            </p:cNvGrpSpPr>
            <p:nvPr/>
          </p:nvGrpSpPr>
          <p:grpSpPr bwMode="auto">
            <a:xfrm>
              <a:off x="5484" y="2491"/>
              <a:ext cx="438" cy="440"/>
              <a:chOff x="5876" y="1196"/>
              <a:chExt cx="438" cy="440"/>
            </a:xfrm>
          </p:grpSpPr>
          <p:sp>
            <p:nvSpPr>
              <p:cNvPr id="89" name="Oval 7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0" name="Rectangle 6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65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87" name="Oval 6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8" name="Rectangle 6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7581" y="2491"/>
              <a:ext cx="438" cy="440"/>
              <a:chOff x="5876" y="1196"/>
              <a:chExt cx="438" cy="440"/>
            </a:xfrm>
          </p:grpSpPr>
          <p:sp>
            <p:nvSpPr>
              <p:cNvPr id="85" name="Oval 6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6" name="Rectangle 6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83" name="Oval 6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4" name="Rectangle 6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5484" y="3227"/>
              <a:ext cx="438" cy="440"/>
              <a:chOff x="5876" y="1196"/>
              <a:chExt cx="438" cy="440"/>
            </a:xfrm>
          </p:grpSpPr>
          <p:sp>
            <p:nvSpPr>
              <p:cNvPr id="81" name="Oval 5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53"/>
            <p:cNvGrpSpPr>
              <a:grpSpLocks/>
            </p:cNvGrpSpPr>
            <p:nvPr/>
          </p:nvGrpSpPr>
          <p:grpSpPr bwMode="auto">
            <a:xfrm>
              <a:off x="6532" y="3227"/>
              <a:ext cx="438" cy="440"/>
              <a:chOff x="5876" y="1196"/>
              <a:chExt cx="438" cy="440"/>
            </a:xfrm>
          </p:grpSpPr>
          <p:sp>
            <p:nvSpPr>
              <p:cNvPr id="79" name="Oval 5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0" name="Rectangle 5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50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77" name="Oval 5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47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6" name="Rectangle 4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4" name="Rectangle 4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5323" y="621"/>
              <a:ext cx="702" cy="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6405" y="598"/>
              <a:ext cx="715" cy="4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H="1">
              <a:off x="7269" y="145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569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64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570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 flipH="1">
              <a:off x="4701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5323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7397" y="2154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6856" y="2143"/>
              <a:ext cx="28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H="1">
              <a:off x="4642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5703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56" name="Group 16"/>
            <p:cNvGrpSpPr>
              <a:grpSpLocks/>
            </p:cNvGrpSpPr>
            <p:nvPr/>
          </p:nvGrpSpPr>
          <p:grpSpPr bwMode="auto">
            <a:xfrm>
              <a:off x="7593" y="3206"/>
              <a:ext cx="438" cy="440"/>
              <a:chOff x="7593" y="3206"/>
              <a:chExt cx="438" cy="440"/>
            </a:xfrm>
          </p:grpSpPr>
          <p:sp>
            <p:nvSpPr>
              <p:cNvPr id="71" name="Oval 18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7799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58" name="Group 12"/>
            <p:cNvGrpSpPr>
              <a:grpSpLocks/>
            </p:cNvGrpSpPr>
            <p:nvPr/>
          </p:nvGrpSpPr>
          <p:grpSpPr bwMode="auto">
            <a:xfrm>
              <a:off x="4421" y="4669"/>
              <a:ext cx="438" cy="440"/>
              <a:chOff x="7593" y="3206"/>
              <a:chExt cx="438" cy="440"/>
            </a:xfrm>
          </p:grpSpPr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9" name="Group 9"/>
            <p:cNvGrpSpPr>
              <a:grpSpLocks/>
            </p:cNvGrpSpPr>
            <p:nvPr/>
          </p:nvGrpSpPr>
          <p:grpSpPr bwMode="auto">
            <a:xfrm>
              <a:off x="5504" y="4669"/>
              <a:ext cx="438" cy="440"/>
              <a:chOff x="7593" y="3206"/>
              <a:chExt cx="438" cy="440"/>
            </a:xfrm>
          </p:grpSpPr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8" name="Rectangle 10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6"/>
            <p:cNvGrpSpPr>
              <a:grpSpLocks/>
            </p:cNvGrpSpPr>
            <p:nvPr/>
          </p:nvGrpSpPr>
          <p:grpSpPr bwMode="auto">
            <a:xfrm>
              <a:off x="6549" y="4669"/>
              <a:ext cx="438" cy="440"/>
              <a:chOff x="7593" y="3206"/>
              <a:chExt cx="438" cy="440"/>
            </a:xfrm>
          </p:grpSpPr>
          <p:sp>
            <p:nvSpPr>
              <p:cNvPr id="65" name="Oval 8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6" name="Rectangle 7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395" y="3877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4347" y="2414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63" name="Oval 3"/>
            <p:cNvSpPr>
              <a:spLocks noChangeArrowheads="1"/>
            </p:cNvSpPr>
            <p:nvPr/>
          </p:nvSpPr>
          <p:spPr bwMode="auto">
            <a:xfrm>
              <a:off x="4877" y="928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64" name="Oval 2"/>
            <p:cNvSpPr>
              <a:spLocks noChangeArrowheads="1"/>
            </p:cNvSpPr>
            <p:nvPr/>
          </p:nvSpPr>
          <p:spPr bwMode="auto">
            <a:xfrm>
              <a:off x="6962" y="928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  <p:sp>
        <p:nvSpPr>
          <p:cNvPr id="105" name="Прямоугольник 104"/>
          <p:cNvSpPr/>
          <p:nvPr/>
        </p:nvSpPr>
        <p:spPr>
          <a:xfrm>
            <a:off x="914637" y="4542370"/>
            <a:ext cx="6096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754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  Ваня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своим первым ходом выставить дубль 22, при этом он всегда выиграет</a:t>
            </a:r>
          </a:p>
          <a:p>
            <a:pPr marL="63754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  Ваня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первым ходом выставить фишку 21, при этом получив ход в позиции, когда текущая цепочка заканчивается на 2, он выставляет дубль 22 и выигрывает</a:t>
            </a:r>
          </a:p>
        </p:txBody>
      </p:sp>
    </p:spTree>
    <p:extLst>
      <p:ext uri="{BB962C8B-B14F-4D97-AF65-F5344CB8AC3E}">
        <p14:creationId xmlns:p14="http://schemas.microsoft.com/office/powerpoint/2010/main" val="418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1       </a:t>
            </a:r>
            <a:r>
              <a:rPr lang="ru-RU" sz="3200" dirty="0"/>
              <a:t>(задание  </a:t>
            </a:r>
            <a:r>
              <a:rPr lang="ru-RU" sz="3200" dirty="0" smtClean="0"/>
              <a:t>2)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Задание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Пусть Петя первым ходом пошел 44. У кого из игроков есть выигрышная стратегия, позволяющая в этой ситуации выиграть своим четвертым ходом? Постройте в виде рисунка или таблицы дерево всех партий, возможных при реализации выигрывающим игроком этой стратегии. На рёбрах дерева указывайте ход, в узлах – цепочку фишек, получившуюся после этого хода.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9711" y="90474"/>
            <a:ext cx="10178322" cy="912862"/>
          </a:xfrm>
        </p:spPr>
        <p:txBody>
          <a:bodyPr/>
          <a:lstStyle/>
          <a:p>
            <a:r>
              <a:rPr lang="ru-RU" dirty="0" smtClean="0"/>
              <a:t>Задача 1       </a:t>
            </a:r>
            <a:r>
              <a:rPr lang="ru-RU" sz="3200" dirty="0"/>
              <a:t>(задание  </a:t>
            </a:r>
            <a:r>
              <a:rPr lang="ru-RU" sz="3200" dirty="0" smtClean="0"/>
              <a:t>2)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231" y="825911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построим дерево игры для случая, когда Петя в самом начале ходит фишкой 44, «забыв» пока про дубль 22: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3537284" y="2613378"/>
            <a:ext cx="157023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/>
          </a:p>
        </p:txBody>
      </p: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4612106" y="2282602"/>
            <a:ext cx="5622757" cy="4362755"/>
            <a:chOff x="3809" y="283"/>
            <a:chExt cx="6248" cy="4848"/>
          </a:xfrm>
        </p:grpSpPr>
        <p:sp>
          <p:nvSpPr>
            <p:cNvPr id="10" name="AutoShape 156"/>
            <p:cNvSpPr>
              <a:spLocks noChangeAspect="1" noChangeArrowheads="1" noTextEdit="1"/>
            </p:cNvSpPr>
            <p:nvPr/>
          </p:nvSpPr>
          <p:spPr bwMode="auto">
            <a:xfrm>
              <a:off x="3809" y="283"/>
              <a:ext cx="6248" cy="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1" name="Line 155"/>
            <p:cNvSpPr>
              <a:spLocks noChangeShapeType="1"/>
            </p:cNvSpPr>
            <p:nvPr/>
          </p:nvSpPr>
          <p:spPr bwMode="auto">
            <a:xfrm>
              <a:off x="4666" y="4892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2" name="Line 154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3" name="Line 153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4" name="Line 152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5" name="Line 151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6" name="Line 150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" name="Line 149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6237" y="286"/>
              <a:ext cx="438" cy="440"/>
              <a:chOff x="5876" y="1196"/>
              <a:chExt cx="438" cy="440"/>
            </a:xfrm>
          </p:grpSpPr>
          <p:sp>
            <p:nvSpPr>
              <p:cNvPr id="159" name="Oval 14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60" name="Rectangle 14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143"/>
            <p:cNvGrpSpPr>
              <a:grpSpLocks/>
            </p:cNvGrpSpPr>
            <p:nvPr/>
          </p:nvGrpSpPr>
          <p:grpSpPr bwMode="auto">
            <a:xfrm>
              <a:off x="5229" y="1003"/>
              <a:ext cx="438" cy="440"/>
              <a:chOff x="5876" y="1196"/>
              <a:chExt cx="438" cy="440"/>
            </a:xfrm>
          </p:grpSpPr>
          <p:sp>
            <p:nvSpPr>
              <p:cNvPr id="157" name="Oval 14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140"/>
            <p:cNvGrpSpPr>
              <a:grpSpLocks/>
            </p:cNvGrpSpPr>
            <p:nvPr/>
          </p:nvGrpSpPr>
          <p:grpSpPr bwMode="auto">
            <a:xfrm>
              <a:off x="7245" y="1003"/>
              <a:ext cx="438" cy="440"/>
              <a:chOff x="5876" y="1196"/>
              <a:chExt cx="438" cy="440"/>
            </a:xfrm>
          </p:grpSpPr>
          <p:sp>
            <p:nvSpPr>
              <p:cNvPr id="155" name="Oval 14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6" name="Rectangle 14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137"/>
            <p:cNvGrpSpPr>
              <a:grpSpLocks/>
            </p:cNvGrpSpPr>
            <p:nvPr/>
          </p:nvGrpSpPr>
          <p:grpSpPr bwMode="auto">
            <a:xfrm>
              <a:off x="4705" y="1758"/>
              <a:ext cx="438" cy="440"/>
              <a:chOff x="5876" y="1196"/>
              <a:chExt cx="438" cy="440"/>
            </a:xfrm>
          </p:grpSpPr>
          <p:sp>
            <p:nvSpPr>
              <p:cNvPr id="153" name="Oval 13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4" name="Rectangle 13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134"/>
            <p:cNvGrpSpPr>
              <a:grpSpLocks/>
            </p:cNvGrpSpPr>
            <p:nvPr/>
          </p:nvGrpSpPr>
          <p:grpSpPr bwMode="auto">
            <a:xfrm>
              <a:off x="5721" y="1758"/>
              <a:ext cx="438" cy="440"/>
              <a:chOff x="5876" y="1196"/>
              <a:chExt cx="438" cy="440"/>
            </a:xfrm>
          </p:grpSpPr>
          <p:sp>
            <p:nvSpPr>
              <p:cNvPr id="151" name="Oval 13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2" name="Rectangle 13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131"/>
            <p:cNvGrpSpPr>
              <a:grpSpLocks/>
            </p:cNvGrpSpPr>
            <p:nvPr/>
          </p:nvGrpSpPr>
          <p:grpSpPr bwMode="auto">
            <a:xfrm>
              <a:off x="6771" y="1758"/>
              <a:ext cx="438" cy="440"/>
              <a:chOff x="5876" y="1196"/>
              <a:chExt cx="438" cy="440"/>
            </a:xfrm>
          </p:grpSpPr>
          <p:sp>
            <p:nvSpPr>
              <p:cNvPr id="149" name="Oval 13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0" name="Rectangle 13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128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147" name="Oval 13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5721" y="2491"/>
              <a:ext cx="438" cy="440"/>
              <a:chOff x="5876" y="1196"/>
              <a:chExt cx="438" cy="440"/>
            </a:xfrm>
          </p:grpSpPr>
          <p:sp>
            <p:nvSpPr>
              <p:cNvPr id="145" name="Oval 12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6" name="Rectangle 12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122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143" name="Oval 12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4" name="Rectangle 12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119"/>
            <p:cNvGrpSpPr>
              <a:grpSpLocks/>
            </p:cNvGrpSpPr>
            <p:nvPr/>
          </p:nvGrpSpPr>
          <p:grpSpPr bwMode="auto">
            <a:xfrm>
              <a:off x="7739" y="2491"/>
              <a:ext cx="438" cy="440"/>
              <a:chOff x="5876" y="1196"/>
              <a:chExt cx="438" cy="440"/>
            </a:xfrm>
          </p:grpSpPr>
          <p:sp>
            <p:nvSpPr>
              <p:cNvPr id="141" name="Oval 12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2" name="Rectangle 12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116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139" name="Oval 11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0" name="Rectangle 11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113"/>
            <p:cNvGrpSpPr>
              <a:grpSpLocks/>
            </p:cNvGrpSpPr>
            <p:nvPr/>
          </p:nvGrpSpPr>
          <p:grpSpPr bwMode="auto">
            <a:xfrm>
              <a:off x="4953" y="3227"/>
              <a:ext cx="438" cy="440"/>
              <a:chOff x="5876" y="1196"/>
              <a:chExt cx="438" cy="440"/>
            </a:xfrm>
          </p:grpSpPr>
          <p:sp>
            <p:nvSpPr>
              <p:cNvPr id="137" name="Oval 11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Group 110"/>
            <p:cNvGrpSpPr>
              <a:grpSpLocks/>
            </p:cNvGrpSpPr>
            <p:nvPr/>
          </p:nvGrpSpPr>
          <p:grpSpPr bwMode="auto">
            <a:xfrm>
              <a:off x="6505" y="3227"/>
              <a:ext cx="438" cy="440"/>
              <a:chOff x="5876" y="1196"/>
              <a:chExt cx="438" cy="440"/>
            </a:xfrm>
          </p:grpSpPr>
          <p:sp>
            <p:nvSpPr>
              <p:cNvPr id="135" name="Oval 11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" name="Group 107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133" name="Oval 10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4" name="Rectangle 10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" name="Group 104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131" name="Oval 10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2" name="Rectangle 10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" name="Group 101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129" name="Oval 10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0" name="Rectangle 10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Rectangle 100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99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97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96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95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94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5544" y="629"/>
              <a:ext cx="739" cy="3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>
              <a:off x="6630" y="632"/>
              <a:ext cx="681" cy="4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7008" y="1395"/>
              <a:ext cx="302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6" name="Line 88"/>
            <p:cNvSpPr>
              <a:spLocks noChangeShapeType="1"/>
            </p:cNvSpPr>
            <p:nvPr/>
          </p:nvSpPr>
          <p:spPr bwMode="auto">
            <a:xfrm flipH="1">
              <a:off x="5690" y="2918"/>
              <a:ext cx="175" cy="30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7" name="Line 87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8" name="Line 86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 flipH="1">
              <a:off x="4642" y="2163"/>
              <a:ext cx="160" cy="3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1" name="Line 83"/>
            <p:cNvSpPr>
              <a:spLocks noChangeShapeType="1"/>
            </p:cNvSpPr>
            <p:nvPr/>
          </p:nvSpPr>
          <p:spPr bwMode="auto">
            <a:xfrm flipH="1">
              <a:off x="5939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 flipH="1">
              <a:off x="4938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3" name="Line 81"/>
            <p:cNvSpPr>
              <a:spLocks noChangeShapeType="1"/>
            </p:cNvSpPr>
            <p:nvPr/>
          </p:nvSpPr>
          <p:spPr bwMode="auto">
            <a:xfrm>
              <a:off x="5560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4" name="Line 80"/>
            <p:cNvSpPr>
              <a:spLocks noChangeShapeType="1"/>
            </p:cNvSpPr>
            <p:nvPr/>
          </p:nvSpPr>
          <p:spPr bwMode="auto">
            <a:xfrm flipH="1">
              <a:off x="6753" y="2175"/>
              <a:ext cx="145" cy="3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 flipH="1">
              <a:off x="4642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 flipH="1">
              <a:off x="5703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8" name="Line 76"/>
            <p:cNvSpPr>
              <a:spLocks noChangeShapeType="1"/>
            </p:cNvSpPr>
            <p:nvPr/>
          </p:nvSpPr>
          <p:spPr bwMode="auto">
            <a:xfrm flipH="1">
              <a:off x="7760" y="2922"/>
              <a:ext cx="143" cy="3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9" name="Rectangle 75"/>
            <p:cNvSpPr>
              <a:spLocks noChangeArrowheads="1"/>
            </p:cNvSpPr>
            <p:nvPr/>
          </p:nvSpPr>
          <p:spPr bwMode="auto">
            <a:xfrm>
              <a:off x="9016" y="4687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0" name="Group 72"/>
            <p:cNvGrpSpPr>
              <a:grpSpLocks/>
            </p:cNvGrpSpPr>
            <p:nvPr/>
          </p:nvGrpSpPr>
          <p:grpSpPr bwMode="auto">
            <a:xfrm>
              <a:off x="5470" y="3227"/>
              <a:ext cx="438" cy="440"/>
              <a:chOff x="5876" y="1196"/>
              <a:chExt cx="438" cy="440"/>
            </a:xfrm>
          </p:grpSpPr>
          <p:sp>
            <p:nvSpPr>
              <p:cNvPr id="127" name="Oval 7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8" name="Rectangle 7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" name="Group 69"/>
            <p:cNvGrpSpPr>
              <a:grpSpLocks/>
            </p:cNvGrpSpPr>
            <p:nvPr/>
          </p:nvGrpSpPr>
          <p:grpSpPr bwMode="auto">
            <a:xfrm>
              <a:off x="5988" y="3227"/>
              <a:ext cx="438" cy="440"/>
              <a:chOff x="5876" y="1196"/>
              <a:chExt cx="438" cy="440"/>
            </a:xfrm>
          </p:grpSpPr>
          <p:sp>
            <p:nvSpPr>
              <p:cNvPr id="125" name="Oval 7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6" name="Rectangle 7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7023" y="3227"/>
              <a:ext cx="438" cy="440"/>
              <a:chOff x="5876" y="1196"/>
              <a:chExt cx="438" cy="440"/>
            </a:xfrm>
          </p:grpSpPr>
          <p:sp>
            <p:nvSpPr>
              <p:cNvPr id="123" name="Oval 6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4" name="Rectangle 6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3" name="Group 63"/>
            <p:cNvGrpSpPr>
              <a:grpSpLocks/>
            </p:cNvGrpSpPr>
            <p:nvPr/>
          </p:nvGrpSpPr>
          <p:grpSpPr bwMode="auto">
            <a:xfrm>
              <a:off x="7540" y="3227"/>
              <a:ext cx="438" cy="440"/>
              <a:chOff x="5876" y="1196"/>
              <a:chExt cx="438" cy="440"/>
            </a:xfrm>
          </p:grpSpPr>
          <p:sp>
            <p:nvSpPr>
              <p:cNvPr id="121" name="Oval 6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2" name="Rectangle 6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" name="Group 60"/>
            <p:cNvGrpSpPr>
              <a:grpSpLocks/>
            </p:cNvGrpSpPr>
            <p:nvPr/>
          </p:nvGrpSpPr>
          <p:grpSpPr bwMode="auto">
            <a:xfrm>
              <a:off x="8058" y="3227"/>
              <a:ext cx="438" cy="440"/>
              <a:chOff x="5876" y="1196"/>
              <a:chExt cx="438" cy="440"/>
            </a:xfrm>
          </p:grpSpPr>
          <p:sp>
            <p:nvSpPr>
              <p:cNvPr id="119" name="Oval 6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0" name="Rectangle 6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5" name="Group 57"/>
            <p:cNvGrpSpPr>
              <a:grpSpLocks/>
            </p:cNvGrpSpPr>
            <p:nvPr/>
          </p:nvGrpSpPr>
          <p:grpSpPr bwMode="auto">
            <a:xfrm>
              <a:off x="4946" y="3950"/>
              <a:ext cx="438" cy="440"/>
              <a:chOff x="5876" y="1196"/>
              <a:chExt cx="438" cy="440"/>
            </a:xfrm>
          </p:grpSpPr>
          <p:sp>
            <p:nvSpPr>
              <p:cNvPr id="117" name="Oval 5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" name="Line 56"/>
            <p:cNvSpPr>
              <a:spLocks noChangeShapeType="1"/>
            </p:cNvSpPr>
            <p:nvPr/>
          </p:nvSpPr>
          <p:spPr bwMode="auto">
            <a:xfrm flipH="1">
              <a:off x="5167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67" name="Group 53"/>
            <p:cNvGrpSpPr>
              <a:grpSpLocks/>
            </p:cNvGrpSpPr>
            <p:nvPr/>
          </p:nvGrpSpPr>
          <p:grpSpPr bwMode="auto">
            <a:xfrm>
              <a:off x="7039" y="3950"/>
              <a:ext cx="438" cy="440"/>
              <a:chOff x="5876" y="1196"/>
              <a:chExt cx="438" cy="440"/>
            </a:xfrm>
          </p:grpSpPr>
          <p:sp>
            <p:nvSpPr>
              <p:cNvPr id="115" name="Oval 5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6" name="Rectangle 5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" name="Line 52"/>
            <p:cNvSpPr>
              <a:spLocks noChangeShapeType="1"/>
            </p:cNvSpPr>
            <p:nvPr/>
          </p:nvSpPr>
          <p:spPr bwMode="auto">
            <a:xfrm flipH="1">
              <a:off x="7257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69" name="Group 49"/>
            <p:cNvGrpSpPr>
              <a:grpSpLocks/>
            </p:cNvGrpSpPr>
            <p:nvPr/>
          </p:nvGrpSpPr>
          <p:grpSpPr bwMode="auto">
            <a:xfrm>
              <a:off x="7530" y="3950"/>
              <a:ext cx="438" cy="440"/>
              <a:chOff x="5876" y="1196"/>
              <a:chExt cx="438" cy="440"/>
            </a:xfrm>
          </p:grpSpPr>
          <p:sp>
            <p:nvSpPr>
              <p:cNvPr id="113" name="Oval 5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4" name="Rectangle 5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" name="Line 48"/>
            <p:cNvSpPr>
              <a:spLocks noChangeShapeType="1"/>
            </p:cNvSpPr>
            <p:nvPr/>
          </p:nvSpPr>
          <p:spPr bwMode="auto">
            <a:xfrm flipH="1">
              <a:off x="7748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1" name="Group 45"/>
            <p:cNvGrpSpPr>
              <a:grpSpLocks/>
            </p:cNvGrpSpPr>
            <p:nvPr/>
          </p:nvGrpSpPr>
          <p:grpSpPr bwMode="auto">
            <a:xfrm>
              <a:off x="6532" y="4686"/>
              <a:ext cx="438" cy="440"/>
              <a:chOff x="5876" y="1196"/>
              <a:chExt cx="438" cy="440"/>
            </a:xfrm>
          </p:grpSpPr>
          <p:sp>
            <p:nvSpPr>
              <p:cNvPr id="111" name="Oval 4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 flipH="1">
              <a:off x="7245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3" name="Group 41"/>
            <p:cNvGrpSpPr>
              <a:grpSpLocks/>
            </p:cNvGrpSpPr>
            <p:nvPr/>
          </p:nvGrpSpPr>
          <p:grpSpPr bwMode="auto">
            <a:xfrm>
              <a:off x="7030" y="4686"/>
              <a:ext cx="438" cy="440"/>
              <a:chOff x="5876" y="1196"/>
              <a:chExt cx="438" cy="440"/>
            </a:xfrm>
          </p:grpSpPr>
          <p:sp>
            <p:nvSpPr>
              <p:cNvPr id="109" name="Oval 4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flipH="1">
              <a:off x="7751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5" name="Group 37"/>
            <p:cNvGrpSpPr>
              <a:grpSpLocks/>
            </p:cNvGrpSpPr>
            <p:nvPr/>
          </p:nvGrpSpPr>
          <p:grpSpPr bwMode="auto">
            <a:xfrm>
              <a:off x="7536" y="4686"/>
              <a:ext cx="438" cy="440"/>
              <a:chOff x="5876" y="1196"/>
              <a:chExt cx="438" cy="440"/>
            </a:xfrm>
          </p:grpSpPr>
          <p:sp>
            <p:nvSpPr>
              <p:cNvPr id="107" name="Oval 3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8" name="Rectangle 3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" name="Group 34"/>
            <p:cNvGrpSpPr>
              <a:grpSpLocks/>
            </p:cNvGrpSpPr>
            <p:nvPr/>
          </p:nvGrpSpPr>
          <p:grpSpPr bwMode="auto">
            <a:xfrm>
              <a:off x="4436" y="4678"/>
              <a:ext cx="438" cy="440"/>
              <a:chOff x="5876" y="1196"/>
              <a:chExt cx="438" cy="440"/>
            </a:xfrm>
          </p:grpSpPr>
          <p:sp>
            <p:nvSpPr>
              <p:cNvPr id="105" name="Oval 3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6" name="Rectangle 3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>
              <a:off x="5156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8" name="Group 30"/>
            <p:cNvGrpSpPr>
              <a:grpSpLocks/>
            </p:cNvGrpSpPr>
            <p:nvPr/>
          </p:nvGrpSpPr>
          <p:grpSpPr bwMode="auto">
            <a:xfrm>
              <a:off x="4950" y="4678"/>
              <a:ext cx="438" cy="440"/>
              <a:chOff x="5876" y="1196"/>
              <a:chExt cx="438" cy="440"/>
            </a:xfrm>
          </p:grpSpPr>
          <p:sp>
            <p:nvSpPr>
              <p:cNvPr id="103" name="Oval 3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" name="Group 27"/>
            <p:cNvGrpSpPr>
              <a:grpSpLocks/>
            </p:cNvGrpSpPr>
            <p:nvPr/>
          </p:nvGrpSpPr>
          <p:grpSpPr bwMode="auto">
            <a:xfrm>
              <a:off x="5504" y="4678"/>
              <a:ext cx="438" cy="440"/>
              <a:chOff x="5876" y="1196"/>
              <a:chExt cx="438" cy="440"/>
            </a:xfrm>
          </p:grpSpPr>
          <p:sp>
            <p:nvSpPr>
              <p:cNvPr id="101" name="Oval 2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2" name="Rectangle 2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0" name="Group 24"/>
            <p:cNvGrpSpPr>
              <a:grpSpLocks/>
            </p:cNvGrpSpPr>
            <p:nvPr/>
          </p:nvGrpSpPr>
          <p:grpSpPr bwMode="auto">
            <a:xfrm>
              <a:off x="4958" y="2491"/>
              <a:ext cx="438" cy="440"/>
              <a:chOff x="5876" y="1196"/>
              <a:chExt cx="438" cy="440"/>
            </a:xfrm>
          </p:grpSpPr>
          <p:sp>
            <p:nvSpPr>
              <p:cNvPr id="99" name="Oval 2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5015" y="2164"/>
              <a:ext cx="149" cy="3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517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6040" y="2910"/>
              <a:ext cx="134" cy="3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84" name="Group 18"/>
            <p:cNvGrpSpPr>
              <a:grpSpLocks/>
            </p:cNvGrpSpPr>
            <p:nvPr/>
          </p:nvGrpSpPr>
          <p:grpSpPr bwMode="auto">
            <a:xfrm>
              <a:off x="7004" y="2491"/>
              <a:ext cx="438" cy="440"/>
              <a:chOff x="5876" y="1196"/>
              <a:chExt cx="438" cy="440"/>
            </a:xfrm>
          </p:grpSpPr>
          <p:sp>
            <p:nvSpPr>
              <p:cNvPr id="97" name="Oval 2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8" name="Rectangle 1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 flipH="1">
              <a:off x="7222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8046" y="2914"/>
              <a:ext cx="173" cy="3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87" name="Group 13"/>
            <p:cNvGrpSpPr>
              <a:grpSpLocks/>
            </p:cNvGrpSpPr>
            <p:nvPr/>
          </p:nvGrpSpPr>
          <p:grpSpPr bwMode="auto">
            <a:xfrm>
              <a:off x="7720" y="1758"/>
              <a:ext cx="438" cy="440"/>
              <a:chOff x="5876" y="1196"/>
              <a:chExt cx="438" cy="440"/>
            </a:xfrm>
          </p:grpSpPr>
          <p:sp>
            <p:nvSpPr>
              <p:cNvPr id="95" name="Oval 1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6" name="Rectangle 1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7587" y="1403"/>
              <a:ext cx="268" cy="3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7948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072" y="2175"/>
              <a:ext cx="117" cy="3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4330" y="2419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4871" y="2419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4859" y="3871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441" y="3869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27941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1       </a:t>
            </a:r>
            <a:r>
              <a:rPr lang="ru-RU" sz="3200" dirty="0"/>
              <a:t>(задание  </a:t>
            </a:r>
            <a:r>
              <a:rPr lang="ru-RU" sz="3200" dirty="0" smtClean="0"/>
              <a:t>2)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1494" y="2317186"/>
            <a:ext cx="10491537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дереву видим, что при игре без дубля 22 выигрывает Петя своим третьим или четвёртым ходом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Ваня может изменить ход игры дублем 22 только в выделенных узлах, поэтому</a:t>
            </a:r>
          </a:p>
          <a:p>
            <a:pPr marL="342900" lvl="0" indent="-342900" algn="r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Ваня походит фишкой 41, Петя должен ответить ходом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  <a:p>
            <a:pPr lvl="0" algn="r">
              <a:lnSpc>
                <a:spcPct val="115000"/>
              </a:lnSpc>
              <a:spcAft>
                <a:spcPts val="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Ваня походит фишкой 42, Петя должен ответить ходом 21</a:t>
            </a:r>
          </a:p>
        </p:txBody>
      </p:sp>
    </p:spTree>
    <p:extLst>
      <p:ext uri="{BB962C8B-B14F-4D97-AF65-F5344CB8AC3E}">
        <p14:creationId xmlns:p14="http://schemas.microsoft.com/office/powerpoint/2010/main" val="209770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1       </a:t>
            </a:r>
            <a:r>
              <a:rPr lang="ru-RU" sz="3200" dirty="0"/>
              <a:t>(задание  </a:t>
            </a:r>
            <a:r>
              <a:rPr lang="ru-RU" sz="3200" dirty="0" smtClean="0"/>
              <a:t>2)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4066674" y="1481202"/>
            <a:ext cx="191603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066674" y="1612232"/>
            <a:ext cx="3729789" cy="4837499"/>
            <a:chOff x="5697" y="283"/>
            <a:chExt cx="3738" cy="4848"/>
          </a:xfrm>
        </p:grpSpPr>
        <p:sp>
          <p:nvSpPr>
            <p:cNvPr id="6" name="AutoShape 84"/>
            <p:cNvSpPr>
              <a:spLocks noChangeAspect="1" noChangeArrowheads="1" noTextEdit="1"/>
            </p:cNvSpPr>
            <p:nvPr/>
          </p:nvSpPr>
          <p:spPr bwMode="auto">
            <a:xfrm>
              <a:off x="5697" y="283"/>
              <a:ext cx="3738" cy="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7" name="Line 83"/>
            <p:cNvSpPr>
              <a:spLocks noChangeShapeType="1"/>
            </p:cNvSpPr>
            <p:nvPr/>
          </p:nvSpPr>
          <p:spPr bwMode="auto">
            <a:xfrm>
              <a:off x="5758" y="4892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" name="Line 82"/>
            <p:cNvSpPr>
              <a:spLocks noChangeShapeType="1"/>
            </p:cNvSpPr>
            <p:nvPr/>
          </p:nvSpPr>
          <p:spPr bwMode="auto">
            <a:xfrm>
              <a:off x="5758" y="507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" name="Line 81"/>
            <p:cNvSpPr>
              <a:spLocks noChangeShapeType="1"/>
            </p:cNvSpPr>
            <p:nvPr/>
          </p:nvSpPr>
          <p:spPr bwMode="auto">
            <a:xfrm>
              <a:off x="5758" y="4181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>
              <a:off x="5758" y="3446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5758" y="2711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2" name="Line 78"/>
            <p:cNvSpPr>
              <a:spLocks noChangeShapeType="1"/>
            </p:cNvSpPr>
            <p:nvPr/>
          </p:nvSpPr>
          <p:spPr bwMode="auto">
            <a:xfrm>
              <a:off x="5758" y="1976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3" name="Line 77"/>
            <p:cNvSpPr>
              <a:spLocks noChangeShapeType="1"/>
            </p:cNvSpPr>
            <p:nvPr/>
          </p:nvSpPr>
          <p:spPr bwMode="auto">
            <a:xfrm>
              <a:off x="5758" y="1241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6237" y="286"/>
              <a:ext cx="438" cy="440"/>
              <a:chOff x="5876" y="1196"/>
              <a:chExt cx="438" cy="440"/>
            </a:xfrm>
          </p:grpSpPr>
          <p:sp>
            <p:nvSpPr>
              <p:cNvPr id="87" name="Oval 7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8" name="Rectangle 7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5702" y="1003"/>
              <a:ext cx="438" cy="440"/>
              <a:chOff x="5876" y="1196"/>
              <a:chExt cx="438" cy="440"/>
            </a:xfrm>
          </p:grpSpPr>
          <p:sp>
            <p:nvSpPr>
              <p:cNvPr id="85" name="Oval 7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6" name="Rectangle 7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6761" y="1003"/>
              <a:ext cx="438" cy="440"/>
              <a:chOff x="5876" y="1196"/>
              <a:chExt cx="438" cy="440"/>
            </a:xfrm>
          </p:grpSpPr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4" name="Rectangle 6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65"/>
            <p:cNvGrpSpPr>
              <a:grpSpLocks/>
            </p:cNvGrpSpPr>
            <p:nvPr/>
          </p:nvGrpSpPr>
          <p:grpSpPr bwMode="auto">
            <a:xfrm>
              <a:off x="5721" y="1758"/>
              <a:ext cx="438" cy="440"/>
              <a:chOff x="5876" y="1196"/>
              <a:chExt cx="438" cy="440"/>
            </a:xfrm>
          </p:grpSpPr>
          <p:sp>
            <p:nvSpPr>
              <p:cNvPr id="81" name="Oval 6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2" name="Rectangle 6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6771" y="1758"/>
              <a:ext cx="438" cy="440"/>
              <a:chOff x="5876" y="1196"/>
              <a:chExt cx="438" cy="440"/>
            </a:xfrm>
          </p:grpSpPr>
          <p:sp>
            <p:nvSpPr>
              <p:cNvPr id="79" name="Oval 6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0" name="Rectangle 6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5721" y="2491"/>
              <a:ext cx="438" cy="440"/>
              <a:chOff x="5876" y="1196"/>
              <a:chExt cx="438" cy="440"/>
            </a:xfrm>
          </p:grpSpPr>
          <p:sp>
            <p:nvSpPr>
              <p:cNvPr id="77" name="Oval 6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8" name="Rectangle 6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75" name="Oval 5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53"/>
            <p:cNvGrpSpPr>
              <a:grpSpLocks/>
            </p:cNvGrpSpPr>
            <p:nvPr/>
          </p:nvGrpSpPr>
          <p:grpSpPr bwMode="auto">
            <a:xfrm>
              <a:off x="6505" y="3227"/>
              <a:ext cx="438" cy="440"/>
              <a:chOff x="5876" y="1196"/>
              <a:chExt cx="438" cy="440"/>
            </a:xfrm>
          </p:grpSpPr>
          <p:sp>
            <p:nvSpPr>
              <p:cNvPr id="73" name="Oval 5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5736" y="3950"/>
              <a:ext cx="438" cy="440"/>
              <a:chOff x="5876" y="1196"/>
              <a:chExt cx="438" cy="440"/>
            </a:xfrm>
          </p:grpSpPr>
          <p:sp>
            <p:nvSpPr>
              <p:cNvPr id="71" name="Oval 5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2" name="Rectangle 5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47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0" name="Rectangle 4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46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5936" y="629"/>
              <a:ext cx="347" cy="3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630" y="632"/>
              <a:ext cx="267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6984" y="1431"/>
              <a:ext cx="1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59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H="1">
              <a:off x="5939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6753" y="2175"/>
              <a:ext cx="145" cy="3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5955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016" y="4687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2" name="Group 26"/>
            <p:cNvGrpSpPr>
              <a:grpSpLocks/>
            </p:cNvGrpSpPr>
            <p:nvPr/>
          </p:nvGrpSpPr>
          <p:grpSpPr bwMode="auto">
            <a:xfrm>
              <a:off x="5722" y="3227"/>
              <a:ext cx="438" cy="440"/>
              <a:chOff x="5876" y="1196"/>
              <a:chExt cx="438" cy="440"/>
            </a:xfrm>
          </p:grpSpPr>
          <p:sp>
            <p:nvSpPr>
              <p:cNvPr id="67" name="Oval 2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" name="Group 23"/>
            <p:cNvGrpSpPr>
              <a:grpSpLocks/>
            </p:cNvGrpSpPr>
            <p:nvPr/>
          </p:nvGrpSpPr>
          <p:grpSpPr bwMode="auto">
            <a:xfrm>
              <a:off x="7023" y="3227"/>
              <a:ext cx="438" cy="440"/>
              <a:chOff x="5876" y="1196"/>
              <a:chExt cx="438" cy="440"/>
            </a:xfrm>
          </p:grpSpPr>
          <p:sp>
            <p:nvSpPr>
              <p:cNvPr id="65" name="Oval 2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4" name="Group 20"/>
            <p:cNvGrpSpPr>
              <a:grpSpLocks/>
            </p:cNvGrpSpPr>
            <p:nvPr/>
          </p:nvGrpSpPr>
          <p:grpSpPr bwMode="auto">
            <a:xfrm>
              <a:off x="7039" y="3950"/>
              <a:ext cx="438" cy="440"/>
              <a:chOff x="5876" y="1196"/>
              <a:chExt cx="438" cy="440"/>
            </a:xfrm>
          </p:grpSpPr>
          <p:sp>
            <p:nvSpPr>
              <p:cNvPr id="63" name="Oval 2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7257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46" name="Group 16"/>
            <p:cNvGrpSpPr>
              <a:grpSpLocks/>
            </p:cNvGrpSpPr>
            <p:nvPr/>
          </p:nvGrpSpPr>
          <p:grpSpPr bwMode="auto">
            <a:xfrm>
              <a:off x="6532" y="4686"/>
              <a:ext cx="438" cy="440"/>
              <a:chOff x="5876" y="1196"/>
              <a:chExt cx="438" cy="440"/>
            </a:xfrm>
          </p:grpSpPr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 flipH="1">
              <a:off x="7245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48" name="Group 12"/>
            <p:cNvGrpSpPr>
              <a:grpSpLocks/>
            </p:cNvGrpSpPr>
            <p:nvPr/>
          </p:nvGrpSpPr>
          <p:grpSpPr bwMode="auto">
            <a:xfrm>
              <a:off x="7030" y="4686"/>
              <a:ext cx="438" cy="440"/>
              <a:chOff x="5876" y="1196"/>
              <a:chExt cx="438" cy="440"/>
            </a:xfrm>
          </p:grpSpPr>
          <p:sp>
            <p:nvSpPr>
              <p:cNvPr id="59" name="Oval 1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9"/>
            <p:cNvGrpSpPr>
              <a:grpSpLocks/>
            </p:cNvGrpSpPr>
            <p:nvPr/>
          </p:nvGrpSpPr>
          <p:grpSpPr bwMode="auto">
            <a:xfrm>
              <a:off x="5756" y="4678"/>
              <a:ext cx="438" cy="440"/>
              <a:chOff x="5876" y="1196"/>
              <a:chExt cx="438" cy="440"/>
            </a:xfrm>
          </p:grpSpPr>
          <p:sp>
            <p:nvSpPr>
              <p:cNvPr id="57" name="Oval 1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004" y="2491"/>
              <a:ext cx="438" cy="440"/>
              <a:chOff x="5876" y="1196"/>
              <a:chExt cx="438" cy="440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" name="Line 5"/>
            <p:cNvSpPr>
              <a:spLocks noChangeShapeType="1"/>
            </p:cNvSpPr>
            <p:nvPr/>
          </p:nvSpPr>
          <p:spPr bwMode="auto">
            <a:xfrm flipH="1">
              <a:off x="7222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>
              <a:off x="7072" y="2175"/>
              <a:ext cx="117" cy="3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3" name="Line 3"/>
            <p:cNvSpPr>
              <a:spLocks noChangeShapeType="1"/>
            </p:cNvSpPr>
            <p:nvPr/>
          </p:nvSpPr>
          <p:spPr bwMode="auto">
            <a:xfrm flipH="1">
              <a:off x="5924" y="1431"/>
              <a:ext cx="1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4" name="Line 2"/>
            <p:cNvSpPr>
              <a:spLocks noChangeShapeType="1"/>
            </p:cNvSpPr>
            <p:nvPr/>
          </p:nvSpPr>
          <p:spPr bwMode="auto">
            <a:xfrm flipH="1">
              <a:off x="593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181303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Задание </a:t>
            </a:r>
            <a:r>
              <a:rPr lang="ru-RU" sz="2400" b="1" dirty="0">
                <a:solidFill>
                  <a:schemeClr val="tx1"/>
                </a:solidFill>
              </a:rPr>
              <a:t>3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Укажите хотя бы один способ убрать 2 фишки из исходного набора так, чтобы всегда выигрывал не тот игрок, который имеет выигрышную стратегию в задании 2. Приведите пример партии для набора из 6 оставшихся фишек. 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4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       </a:t>
            </a:r>
            <a:r>
              <a:rPr lang="ru-RU" sz="3200" dirty="0"/>
              <a:t>(задание  </a:t>
            </a:r>
            <a:r>
              <a:rPr lang="ru-RU" sz="3200" dirty="0" smtClean="0"/>
              <a:t>3)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983671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200733" y="2169299"/>
            <a:ext cx="10699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заметим, что последней цифрой цепочки для данного набора фишек всегда будет 1, 2 или 4, поэтому можно построить такой граф возможных переходов (например, ребро перехода 1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 соответствует фишке 12, а петля у узла 2 – фишке 22):</a:t>
            </a: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743468" y="3791299"/>
            <a:ext cx="2742806" cy="2074970"/>
            <a:chOff x="3413" y="7901"/>
            <a:chExt cx="2782" cy="2104"/>
          </a:xfrm>
        </p:grpSpPr>
        <p:sp>
          <p:nvSpPr>
            <p:cNvPr id="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413" y="7901"/>
              <a:ext cx="2782" cy="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815" y="9079"/>
              <a:ext cx="438" cy="441"/>
              <a:chOff x="5876" y="1196"/>
              <a:chExt cx="438" cy="440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5279" y="9079"/>
              <a:ext cx="436" cy="441"/>
              <a:chOff x="5876" y="1196"/>
              <a:chExt cx="438" cy="440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508" y="7904"/>
              <a:ext cx="436" cy="441"/>
              <a:chOff x="5876" y="1196"/>
              <a:chExt cx="438" cy="440"/>
            </a:xfrm>
          </p:grpSpPr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96" y="8231"/>
              <a:ext cx="534" cy="835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 rot="7185012">
              <a:off x="4961" y="8193"/>
              <a:ext cx="499" cy="928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4323619">
              <a:off x="4453" y="8981"/>
              <a:ext cx="616" cy="971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116" y="8321"/>
              <a:ext cx="474" cy="785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rot="14422721">
              <a:off x="4502" y="8881"/>
              <a:ext cx="545" cy="919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 rot="7179786">
              <a:off x="4908" y="8248"/>
              <a:ext cx="438" cy="880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3418" y="9250"/>
              <a:ext cx="812" cy="750"/>
            </a:xfrm>
            <a:custGeom>
              <a:avLst/>
              <a:gdLst>
                <a:gd name="T0" fmla="*/ 751 w 812"/>
                <a:gd name="T1" fmla="*/ 233 h 750"/>
                <a:gd name="T2" fmla="*/ 276 w 812"/>
                <a:gd name="T3" fmla="*/ 514 h 750"/>
                <a:gd name="T4" fmla="*/ 408 w 812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2" h="750">
                  <a:moveTo>
                    <a:pt x="751" y="233"/>
                  </a:moveTo>
                  <a:cubicBezTo>
                    <a:pt x="812" y="430"/>
                    <a:pt x="552" y="750"/>
                    <a:pt x="276" y="514"/>
                  </a:cubicBezTo>
                  <a:cubicBezTo>
                    <a:pt x="0" y="278"/>
                    <a:pt x="222" y="20"/>
                    <a:pt x="408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7" name="Freeform 2"/>
            <p:cNvSpPr>
              <a:spLocks/>
            </p:cNvSpPr>
            <p:nvPr/>
          </p:nvSpPr>
          <p:spPr bwMode="auto">
            <a:xfrm rot="-4773515">
              <a:off x="5388" y="9200"/>
              <a:ext cx="812" cy="750"/>
            </a:xfrm>
            <a:custGeom>
              <a:avLst/>
              <a:gdLst>
                <a:gd name="T0" fmla="*/ 751 w 812"/>
                <a:gd name="T1" fmla="*/ 233 h 750"/>
                <a:gd name="T2" fmla="*/ 276 w 812"/>
                <a:gd name="T3" fmla="*/ 514 h 750"/>
                <a:gd name="T4" fmla="*/ 408 w 812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2" h="750">
                  <a:moveTo>
                    <a:pt x="751" y="233"/>
                  </a:moveTo>
                  <a:cubicBezTo>
                    <a:pt x="812" y="430"/>
                    <a:pt x="552" y="750"/>
                    <a:pt x="276" y="514"/>
                  </a:cubicBezTo>
                  <a:cubicBezTo>
                    <a:pt x="0" y="278"/>
                    <a:pt x="222" y="20"/>
                    <a:pt x="408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236958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       </a:t>
            </a:r>
            <a:r>
              <a:rPr lang="ru-RU" sz="3200" dirty="0"/>
              <a:t>(задание  </a:t>
            </a:r>
            <a:r>
              <a:rPr lang="ru-RU" sz="3200" dirty="0" smtClean="0"/>
              <a:t>3)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983671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123341" y="2301193"/>
            <a:ext cx="1069969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ru-RU" sz="2400" dirty="0" smtClean="0"/>
              <a:t>если </a:t>
            </a:r>
            <a:r>
              <a:rPr lang="ru-RU" sz="2400" dirty="0"/>
              <a:t>убрать два дубля, то всегда будут выставлены 4 или все 6 фишек, поскольку 4 и 6 – чётные числа, то всегда выиграет Ваня, потому что он делает все ходы с чётными номерами; например, при первом ходе Пети 12 возможны партии</a:t>
            </a:r>
            <a:r>
              <a:rPr lang="ru-RU" sz="2400" dirty="0" smtClean="0"/>
              <a:t>:</a:t>
            </a:r>
          </a:p>
          <a:p>
            <a:pPr lvl="0"/>
            <a:endParaRPr lang="ru-RU" sz="2400" dirty="0"/>
          </a:p>
          <a:p>
            <a:pPr algn="ctr"/>
            <a:r>
              <a:rPr lang="ru-RU" sz="2400" dirty="0" smtClean="0"/>
              <a:t>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– 21 – 14 – 41    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/>
              <a:t>или          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– 24 – 41 – 14 – 42 – 21.</a:t>
            </a:r>
          </a:p>
        </p:txBody>
      </p:sp>
    </p:spTree>
    <p:extLst>
      <p:ext uri="{BB962C8B-B14F-4D97-AF65-F5344CB8AC3E}">
        <p14:creationId xmlns:p14="http://schemas.microsoft.com/office/powerpoint/2010/main" val="37540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знать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1046" y="1280851"/>
            <a:ext cx="10908238" cy="5577149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>
                <a:solidFill>
                  <a:schemeClr val="tx1"/>
                </a:solidFill>
              </a:rPr>
              <a:t>в простых играх можно найти выигрышную стратегию, просто перебрав все возможные варианты ходов </a:t>
            </a:r>
            <a:r>
              <a:rPr lang="ru-RU" sz="2800" dirty="0" smtClean="0">
                <a:solidFill>
                  <a:schemeClr val="tx1"/>
                </a:solidFill>
              </a:rPr>
              <a:t>соперников</a:t>
            </a: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</a:rPr>
              <a:t>полный </a:t>
            </a:r>
            <a:r>
              <a:rPr lang="ru-RU" sz="2800" dirty="0">
                <a:solidFill>
                  <a:schemeClr val="tx1"/>
                </a:solidFill>
              </a:rPr>
              <a:t>перебор вариантов реально выполнить только для очень простых игр; например, в шахматах сделать это за приемлемое время не удается </a:t>
            </a:r>
            <a:endParaRPr lang="ru-RU" sz="2800" dirty="0" smtClean="0">
              <a:solidFill>
                <a:schemeClr val="tx1"/>
              </a:solidFill>
            </a:endParaRP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</a:rPr>
              <a:t>все </a:t>
            </a:r>
            <a:r>
              <a:rPr lang="ru-RU" sz="2800" dirty="0">
                <a:solidFill>
                  <a:schemeClr val="tx1"/>
                </a:solidFill>
              </a:rPr>
              <a:t>позиции в простых играх делятся на выигрышные и проигрышные</a:t>
            </a:r>
          </a:p>
          <a:p>
            <a:pPr lvl="0" algn="just"/>
            <a:endParaRPr lang="ru-RU" sz="2800" dirty="0">
              <a:solidFill>
                <a:schemeClr val="tx1"/>
              </a:solidFill>
            </a:endParaRPr>
          </a:p>
          <a:p>
            <a:pPr algn="just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Два </a:t>
            </a:r>
            <a:r>
              <a:rPr lang="ru-RU" sz="2400" dirty="0">
                <a:solidFill>
                  <a:schemeClr val="tx1"/>
                </a:solidFill>
              </a:rPr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а) </a:t>
            </a:r>
            <a:r>
              <a:rPr lang="ru-RU" sz="2400" b="1" dirty="0">
                <a:solidFill>
                  <a:schemeClr val="tx1"/>
                </a:solidFill>
              </a:rPr>
              <a:t>добавить в кучу один камень</a:t>
            </a:r>
            <a:r>
              <a:rPr lang="ru-RU" sz="2400" dirty="0">
                <a:solidFill>
                  <a:schemeClr val="tx1"/>
                </a:solidFill>
              </a:rPr>
              <a:t> или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б) </a:t>
            </a:r>
            <a:r>
              <a:rPr lang="ru-RU" sz="2400" b="1" dirty="0">
                <a:solidFill>
                  <a:schemeClr val="tx1"/>
                </a:solidFill>
              </a:rPr>
              <a:t>увеличить количество камней в куче в два раза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Игра завершается в тот момент, когда количество камней в куче становится не менее 24. Если при этом в куче оказалось не более 38 камней, то победителем считается игрок, сделавший последний ход. В противном случае победителем становится его противник. Например, если в куче был 21 камень и Петя удвоит количество камней в куче, то игра закончится и победителем будет Ваня. В начальный момент в куче было S камней, 1 &lt;S</a:t>
            </a:r>
            <a:r>
              <a:rPr lang="ru-RU" sz="24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ru-RU" sz="2400" dirty="0">
                <a:solidFill>
                  <a:schemeClr val="tx1"/>
                </a:solidFill>
              </a:rPr>
              <a:t> 23.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8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</a:rPr>
              <a:t>Задание 1. </a:t>
            </a:r>
            <a:r>
              <a:rPr lang="ru-RU" sz="2400" dirty="0">
                <a:solidFill>
                  <a:schemeClr val="tx1"/>
                </a:solidFill>
              </a:rPr>
              <a:t>а) При каких значениях числа S Петя может выиграть в один ход? Укажите все такие значения и соответствующие ходы Пети.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б) У кого из игроков есть выигрышная стратегия при S = 22, 21, 20? Опишите выигрышные стратегии для этих случаев.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</a:rPr>
              <a:t>Задание 2</a:t>
            </a:r>
            <a:r>
              <a:rPr lang="ru-RU" sz="2400" dirty="0">
                <a:solidFill>
                  <a:schemeClr val="tx1"/>
                </a:solidFill>
              </a:rPr>
              <a:t>. У кого из игроков есть выигрышная стратегия при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11, 10? Опишите соответствующие выигрышные стратегии.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</a:rPr>
              <a:t>Задание 3</a:t>
            </a:r>
            <a:r>
              <a:rPr lang="ru-RU" sz="2400" dirty="0">
                <a:solidFill>
                  <a:schemeClr val="tx1"/>
                </a:solidFill>
              </a:rPr>
              <a:t>. У кого из игроков есть выигрышная стратегия при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9? Постройте дерево всех партий, возможных при этой выигрышной стратегии (в виде рисунка или таблицы). На рёбрах дерева указывайте, кто делает ход; в узлах – количество камней в позиции.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7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      </a:t>
            </a:r>
            <a:r>
              <a:rPr lang="ru-RU" sz="4000" dirty="0" smtClean="0"/>
              <a:t>(задание  1)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а)</a:t>
            </a:r>
            <a:endParaRPr lang="ru-RU" sz="3600" b="1" dirty="0">
              <a:solidFill>
                <a:srgbClr val="FF0000"/>
              </a:solidFill>
            </a:endParaRPr>
          </a:p>
          <a:p>
            <a:pPr lvl="0" algn="just"/>
            <a:r>
              <a:rPr lang="ru-RU" sz="2400" dirty="0" smtClean="0">
                <a:solidFill>
                  <a:schemeClr val="tx1"/>
                </a:solidFill>
              </a:rPr>
              <a:t>Сложность </a:t>
            </a:r>
            <a:r>
              <a:rPr lang="ru-RU" sz="2400" dirty="0">
                <a:solidFill>
                  <a:schemeClr val="tx1"/>
                </a:solidFill>
              </a:rPr>
              <a:t>состоит в том, что Петя проиграет, если в результате его хода количество камней станет больше, чем 38. Он может сделать ход «+1» или «*2». Ходом «+1» он сможет получить 24 камня в куче (и таким образом выиграет!) из позиции S = 23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Теперь проверим ход «*2». Для выигрыша Пети количество камней в результате этого хода должно стать от 24 до 38, поэтому Петя выиграет этим ходом при S от 12 до 19.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2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      </a:t>
            </a:r>
            <a:r>
              <a:rPr lang="ru-RU" sz="4000" dirty="0" smtClean="0"/>
              <a:t>(задание  1)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б)</a:t>
            </a:r>
            <a:endParaRPr lang="ru-RU" sz="3600" b="1" dirty="0">
              <a:solidFill>
                <a:srgbClr val="FF0000"/>
              </a:solidFill>
            </a:endParaRP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При S = 22 возможные ходы дают кучи в 23 и 44 камня. В первом случае (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23) противник оказывается в выигрышной позиции (см. предыдущий пункт), во втором случае тот, кто ходит, проигрывает, потому что 44 &gt; 38. Поэтому позиция S = 22 – проигрышная, Петя проиграет, у Вани есть выигрышная стратегия: в случае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23 сделать ход «+1» 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При S = 21 Петя может перевести игру в позицию S = 22, она, как мы только что показали, проигрышная для Вани. Поэтому у Пети есть выигрышная стратегия.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При S = 20 ходом «+1» Петя переведет игру в выигрышную (для Вани) позицию, а при ходе «*3» он сразу проиграет, получив 40 &gt; 38 камней. Поэтому выигрышная стратегия есть у Вани.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3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2       </a:t>
            </a:r>
            <a:r>
              <a:rPr lang="ru-RU" sz="3200" dirty="0"/>
              <a:t>(задание  </a:t>
            </a:r>
            <a:r>
              <a:rPr lang="ru-RU" sz="3200" dirty="0" smtClean="0"/>
              <a:t>2)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03552" y="1660359"/>
            <a:ext cx="10178322" cy="359359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При S = 11 или S = 10 Петя может ходом «*2» перевести игру в позиции S = 22 и S = 20, обе они, как мы показали в предыдущем пункте, проигрышные. Поэтому выигрышную стратегию имеет Петя.</a:t>
            </a:r>
          </a:p>
        </p:txBody>
      </p:sp>
    </p:spTree>
    <p:extLst>
      <p:ext uri="{BB962C8B-B14F-4D97-AF65-F5344CB8AC3E}">
        <p14:creationId xmlns:p14="http://schemas.microsoft.com/office/powerpoint/2010/main" val="306882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2       </a:t>
            </a:r>
            <a:r>
              <a:rPr lang="ru-RU" sz="3200" dirty="0"/>
              <a:t>(задание  </a:t>
            </a:r>
            <a:r>
              <a:rPr lang="ru-RU" sz="3200" dirty="0" smtClean="0"/>
              <a:t>3)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03551" y="1386643"/>
            <a:ext cx="10507185" cy="21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При S = 9 возможно 2 хода: ход «+1» приводит к позиции S = 10, она выигрышная (см. предыдущий пункт); ход «*2» приводит к позиции S = 18, она тоже выигрышная (см. первый пункт). Таким образом, все возможные ходы ведут в выигрышные для соперника позиции, и позиция S = 9 – проигрышная (для Пети). Выигрышную стратегию имеет Ваня. </a:t>
            </a:r>
          </a:p>
        </p:txBody>
      </p:sp>
    </p:spTree>
    <p:extLst>
      <p:ext uri="{BB962C8B-B14F-4D97-AF65-F5344CB8AC3E}">
        <p14:creationId xmlns:p14="http://schemas.microsoft.com/office/powerpoint/2010/main" val="198065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2       </a:t>
            </a:r>
            <a:r>
              <a:rPr lang="ru-RU" sz="3200" dirty="0"/>
              <a:t>(задание  </a:t>
            </a:r>
            <a:r>
              <a:rPr lang="ru-RU" sz="3200" dirty="0" smtClean="0"/>
              <a:t>3)</a:t>
            </a:r>
            <a:endParaRPr lang="ru-RU" sz="3200" dirty="0"/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2366210" y="1327416"/>
            <a:ext cx="26038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366211" y="1580713"/>
            <a:ext cx="9055769" cy="4766907"/>
            <a:chOff x="3043" y="6876"/>
            <a:chExt cx="6677" cy="3516"/>
          </a:xfrm>
        </p:grpSpPr>
        <p:sp>
          <p:nvSpPr>
            <p:cNvPr id="6" name="AutoShape 55"/>
            <p:cNvSpPr>
              <a:spLocks noChangeAspect="1" noChangeArrowheads="1" noTextEdit="1"/>
            </p:cNvSpPr>
            <p:nvPr/>
          </p:nvSpPr>
          <p:spPr bwMode="auto">
            <a:xfrm>
              <a:off x="3043" y="6876"/>
              <a:ext cx="6677" cy="3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5069" y="7258"/>
              <a:ext cx="1" cy="23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6025" y="7753"/>
              <a:ext cx="1" cy="19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7096" y="8445"/>
              <a:ext cx="1" cy="120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8202" y="8065"/>
              <a:ext cx="1" cy="15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9192" y="8779"/>
              <a:ext cx="1" cy="8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2" name="Line 49"/>
            <p:cNvSpPr>
              <a:spLocks noChangeShapeType="1"/>
            </p:cNvSpPr>
            <p:nvPr/>
          </p:nvSpPr>
          <p:spPr bwMode="auto">
            <a:xfrm>
              <a:off x="4101" y="7258"/>
              <a:ext cx="1" cy="23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3065" y="7488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3043" y="7463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46"/>
            <p:cNvSpPr>
              <a:spLocks noChangeArrowheads="1"/>
            </p:cNvSpPr>
            <p:nvPr/>
          </p:nvSpPr>
          <p:spPr bwMode="auto">
            <a:xfrm>
              <a:off x="3917" y="7916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3917" y="7061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3884" y="7009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43"/>
            <p:cNvSpPr>
              <a:spLocks noChangeShapeType="1"/>
            </p:cNvSpPr>
            <p:nvPr/>
          </p:nvSpPr>
          <p:spPr bwMode="auto">
            <a:xfrm>
              <a:off x="3445" y="7678"/>
              <a:ext cx="472" cy="42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" name="AutoShape 42"/>
            <p:cNvSpPr>
              <a:spLocks noChangeShapeType="1"/>
            </p:cNvSpPr>
            <p:nvPr/>
          </p:nvSpPr>
          <p:spPr bwMode="auto">
            <a:xfrm flipV="1">
              <a:off x="3445" y="7251"/>
              <a:ext cx="472" cy="42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4874" y="7916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4874" y="7061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" name="AutoShape 39"/>
            <p:cNvSpPr>
              <a:spLocks noChangeShapeType="1"/>
            </p:cNvSpPr>
            <p:nvPr/>
          </p:nvSpPr>
          <p:spPr bwMode="auto">
            <a:xfrm>
              <a:off x="4297" y="7251"/>
              <a:ext cx="577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" name="AutoShape 38"/>
            <p:cNvSpPr>
              <a:spLocks noChangeShapeType="1"/>
            </p:cNvSpPr>
            <p:nvPr/>
          </p:nvSpPr>
          <p:spPr bwMode="auto">
            <a:xfrm>
              <a:off x="4297" y="8106"/>
              <a:ext cx="577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5830" y="8260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4849" y="7878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5830" y="7568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5805" y="7532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6901" y="8260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9" name="AutoShape 32"/>
            <p:cNvSpPr>
              <a:spLocks noChangeShapeType="1"/>
            </p:cNvSpPr>
            <p:nvPr/>
          </p:nvSpPr>
          <p:spPr bwMode="auto">
            <a:xfrm>
              <a:off x="5254" y="8106"/>
              <a:ext cx="576" cy="34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0" name="AutoShape 31"/>
            <p:cNvSpPr>
              <a:spLocks noChangeShapeType="1"/>
            </p:cNvSpPr>
            <p:nvPr/>
          </p:nvSpPr>
          <p:spPr bwMode="auto">
            <a:xfrm flipV="1">
              <a:off x="5254" y="7758"/>
              <a:ext cx="576" cy="34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1" name="AutoShape 30"/>
            <p:cNvSpPr>
              <a:spLocks noChangeShapeType="1"/>
            </p:cNvSpPr>
            <p:nvPr/>
          </p:nvSpPr>
          <p:spPr bwMode="auto">
            <a:xfrm>
              <a:off x="6210" y="8450"/>
              <a:ext cx="691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8007" y="8596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8007" y="7880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4" name="AutoShape 27"/>
            <p:cNvSpPr>
              <a:spLocks noChangeShapeType="1"/>
            </p:cNvSpPr>
            <p:nvPr/>
          </p:nvSpPr>
          <p:spPr bwMode="auto">
            <a:xfrm>
              <a:off x="7281" y="8450"/>
              <a:ext cx="726" cy="33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5" name="AutoShape 26"/>
            <p:cNvSpPr>
              <a:spLocks noChangeShapeType="1"/>
            </p:cNvSpPr>
            <p:nvPr/>
          </p:nvSpPr>
          <p:spPr bwMode="auto">
            <a:xfrm flipV="1">
              <a:off x="7281" y="8070"/>
              <a:ext cx="726" cy="38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auto">
            <a:xfrm>
              <a:off x="8987" y="8596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7" name="AutoShape 24"/>
            <p:cNvSpPr>
              <a:spLocks noChangeShapeType="1"/>
            </p:cNvSpPr>
            <p:nvPr/>
          </p:nvSpPr>
          <p:spPr bwMode="auto">
            <a:xfrm>
              <a:off x="8387" y="8786"/>
              <a:ext cx="600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84" y="7876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5806" y="8236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3354" y="7834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6877" y="8223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22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7971" y="8557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8963" y="8558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7983" y="7857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44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850" y="7035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36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66" y="8180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326" y="8411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7397" y="8526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8491" y="8699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396" y="7950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5239" y="7603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4363" y="6876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430" y="7049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503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Петя (все ходы)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5530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Петя (все ходы)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7707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Петя (все ходы)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4549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Ваня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6564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Ваня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8648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Ваня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715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552" y="382385"/>
            <a:ext cx="10178322" cy="1492132"/>
          </a:xfrm>
        </p:spPr>
        <p:txBody>
          <a:bodyPr/>
          <a:lstStyle/>
          <a:p>
            <a:r>
              <a:rPr lang="ru-RU" dirty="0" smtClean="0"/>
              <a:t>Задача 2       </a:t>
            </a:r>
            <a:r>
              <a:rPr lang="ru-RU" sz="3200" dirty="0"/>
              <a:t>(задание  </a:t>
            </a:r>
            <a:r>
              <a:rPr lang="ru-RU" sz="3200" dirty="0" smtClean="0"/>
              <a:t>3)</a:t>
            </a:r>
            <a:endParaRPr lang="ru-RU" sz="3200" dirty="0"/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2366210" y="1327416"/>
            <a:ext cx="26038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sp>
        <p:nvSpPr>
          <p:cNvPr id="4" name="Прямоугольник 3"/>
          <p:cNvSpPr/>
          <p:nvPr/>
        </p:nvSpPr>
        <p:spPr>
          <a:xfrm>
            <a:off x="1203552" y="1460529"/>
            <a:ext cx="369549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754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записать в виде таблицы</a:t>
            </a:r>
          </a:p>
        </p:txBody>
      </p:sp>
      <p:graphicFrame>
        <p:nvGraphicFramePr>
          <p:cNvPr id="60" name="Таблица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89731"/>
              </p:ext>
            </p:extLst>
          </p:nvPr>
        </p:nvGraphicFramePr>
        <p:xfrm>
          <a:off x="1155033" y="2058242"/>
          <a:ext cx="10603831" cy="1934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6681">
                  <a:extLst>
                    <a:ext uri="{9D8B030D-6E8A-4147-A177-3AD203B41FA5}">
                      <a16:colId xmlns:a16="http://schemas.microsoft.com/office/drawing/2014/main" val="2605800219"/>
                    </a:ext>
                  </a:extLst>
                </a:gridCol>
                <a:gridCol w="1540419">
                  <a:extLst>
                    <a:ext uri="{9D8B030D-6E8A-4147-A177-3AD203B41FA5}">
                      <a16:colId xmlns:a16="http://schemas.microsoft.com/office/drawing/2014/main" val="2339731785"/>
                    </a:ext>
                  </a:extLst>
                </a:gridCol>
                <a:gridCol w="1370709">
                  <a:extLst>
                    <a:ext uri="{9D8B030D-6E8A-4147-A177-3AD203B41FA5}">
                      <a16:colId xmlns:a16="http://schemas.microsoft.com/office/drawing/2014/main" val="3055855110"/>
                    </a:ext>
                  </a:extLst>
                </a:gridCol>
                <a:gridCol w="1592625">
                  <a:extLst>
                    <a:ext uri="{9D8B030D-6E8A-4147-A177-3AD203B41FA5}">
                      <a16:colId xmlns:a16="http://schemas.microsoft.com/office/drawing/2014/main" val="892682734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2084489314"/>
                    </a:ext>
                  </a:extLst>
                </a:gridCol>
                <a:gridCol w="2099098">
                  <a:extLst>
                    <a:ext uri="{9D8B030D-6E8A-4147-A177-3AD203B41FA5}">
                      <a16:colId xmlns:a16="http://schemas.microsoft.com/office/drawing/2014/main" val="3524285252"/>
                    </a:ext>
                  </a:extLst>
                </a:gridCol>
                <a:gridCol w="1514833">
                  <a:extLst>
                    <a:ext uri="{9D8B030D-6E8A-4147-A177-3AD203B41FA5}">
                      <a16:colId xmlns:a16="http://schemas.microsoft.com/office/drawing/2014/main" val="2907292537"/>
                    </a:ext>
                  </a:extLst>
                </a:gridCol>
              </a:tblGrid>
              <a:tr h="29820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Петя 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732572"/>
                  </a:ext>
                </a:extLst>
              </a:tr>
              <a:tr h="296933">
                <a:tc row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9*2=</a:t>
                      </a: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18*2=36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885482"/>
                  </a:ext>
                </a:extLst>
              </a:tr>
              <a:tr h="2969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9+1=10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10*2=20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20*2=40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500138"/>
                  </a:ext>
                </a:extLst>
              </a:tr>
              <a:tr h="2969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20+1=21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21+1=22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22+1=23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23+1=24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55416"/>
                  </a:ext>
                </a:extLst>
              </a:tr>
              <a:tr h="2969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22*2=44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3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9172" y="1128451"/>
            <a:ext cx="10844069" cy="5561107"/>
          </a:xfrm>
        </p:spPr>
        <p:txBody>
          <a:bodyPr>
            <a:normAutofit/>
          </a:bodyPr>
          <a:lstStyle/>
          <a:p>
            <a:pPr lvl="0" algn="just"/>
            <a:r>
              <a:rPr lang="ru-RU" sz="2400" b="1" dirty="0">
                <a:solidFill>
                  <a:schemeClr val="tx1"/>
                </a:solidFill>
              </a:rPr>
              <a:t>выигрышная позиция</a:t>
            </a:r>
            <a:r>
              <a:rPr lang="ru-RU" sz="2400" dirty="0">
                <a:solidFill>
                  <a:schemeClr val="tx1"/>
                </a:solidFill>
              </a:rPr>
              <a:t> – это такая позиция, в которой игрок, делающий первый ход, может гарантированно выиграть при любой игре соперника, если не сделает ошибку; при этом говорят,  что у него есть выигрышная стратегия – алгоритм выбора очередного хода, позволяющий ему выиграть</a:t>
            </a: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если игрок начинает играть в </a:t>
            </a:r>
            <a:r>
              <a:rPr lang="ru-RU" sz="2400" b="1" dirty="0">
                <a:solidFill>
                  <a:schemeClr val="tx1"/>
                </a:solidFill>
              </a:rPr>
              <a:t>проигрышной</a:t>
            </a:r>
            <a:r>
              <a:rPr lang="ru-RU" sz="2400" dirty="0">
                <a:solidFill>
                  <a:schemeClr val="tx1"/>
                </a:solidFill>
              </a:rPr>
              <a:t> позиции, он обязательно проиграет, если ошибку не сделает его соперник; в этом случае говорят, что у него нет выигрышной стратегии; таким образом, общая стратегия игры состоит в том, чтобы своим ходом создать проигрышную позицию для </a:t>
            </a:r>
            <a:r>
              <a:rPr lang="ru-RU" sz="2400" dirty="0" smtClean="0">
                <a:solidFill>
                  <a:schemeClr val="tx1"/>
                </a:solidFill>
              </a:rPr>
              <a:t>соперника.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1256" y="1323475"/>
            <a:ext cx="10747817" cy="4644188"/>
          </a:xfrm>
        </p:spPr>
        <p:txBody>
          <a:bodyPr>
            <a:normAutofit/>
          </a:bodyPr>
          <a:lstStyle/>
          <a:p>
            <a:pPr lvl="0" algn="just"/>
            <a:r>
              <a:rPr lang="ru-RU" sz="2400" dirty="0">
                <a:solidFill>
                  <a:schemeClr val="tx1"/>
                </a:solidFill>
              </a:rPr>
              <a:t>выигрышные и проигрышные позиции можно охарактеризовать так:</a:t>
            </a:r>
          </a:p>
          <a:p>
            <a:pPr lvl="1" algn="just"/>
            <a:r>
              <a:rPr lang="ru-RU" sz="2400" dirty="0">
                <a:solidFill>
                  <a:schemeClr val="tx1"/>
                </a:solidFill>
              </a:rPr>
              <a:t>позиция, из которой все возможные ходы ведут в выигрышные позиции – </a:t>
            </a:r>
            <a:r>
              <a:rPr lang="ru-RU" sz="2400" b="1" dirty="0">
                <a:solidFill>
                  <a:schemeClr val="tx1"/>
                </a:solidFill>
              </a:rPr>
              <a:t>проигрышная</a:t>
            </a:r>
            <a:r>
              <a:rPr lang="ru-RU" sz="2400" dirty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ru-RU" sz="2400" dirty="0">
                <a:solidFill>
                  <a:schemeClr val="tx1"/>
                </a:solidFill>
              </a:rPr>
              <a:t>позиция, из которой хотя бы один из возможных ходов ведет в проигрышную позицию - </a:t>
            </a:r>
            <a:r>
              <a:rPr lang="ru-RU" sz="2400" b="1" dirty="0">
                <a:solidFill>
                  <a:schemeClr val="tx1"/>
                </a:solidFill>
              </a:rPr>
              <a:t>выигрышная</a:t>
            </a:r>
            <a:r>
              <a:rPr lang="ru-RU" sz="2400" dirty="0">
                <a:solidFill>
                  <a:schemeClr val="tx1"/>
                </a:solidFill>
              </a:rPr>
              <a:t>, при этом стратегия игрока состоит в том, чтобы перевести игру в эту проигрышную (для соперника) позицию</a:t>
            </a:r>
          </a:p>
        </p:txBody>
      </p:sp>
    </p:spTree>
    <p:extLst>
      <p:ext uri="{BB962C8B-B14F-4D97-AF65-F5344CB8AC3E}">
        <p14:creationId xmlns:p14="http://schemas.microsoft.com/office/powerpoint/2010/main" val="16828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Игра состоит в том, что </a:t>
            </a:r>
            <a:r>
              <a:rPr lang="ru-RU" sz="2400" dirty="0" smtClean="0">
                <a:solidFill>
                  <a:schemeClr val="tx1"/>
                </a:solidFill>
              </a:rPr>
              <a:t>игроки поочередно </a:t>
            </a:r>
            <a:r>
              <a:rPr lang="ru-RU" sz="2400" dirty="0">
                <a:solidFill>
                  <a:schemeClr val="tx1"/>
                </a:solidFill>
              </a:rPr>
              <a:t>берут из кучки по одной фишке и выкладывают в цепочку на стол лицевой стороной вверх таким образом, что каждая новая фишка ставится правее предыдущей и ближайшие цифры соседних фишек совпадают. </a:t>
            </a:r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Пример</a:t>
            </a:r>
            <a:r>
              <a:rPr lang="ru-RU" sz="2400" b="1" dirty="0">
                <a:solidFill>
                  <a:schemeClr val="tx1"/>
                </a:solidFill>
              </a:rPr>
              <a:t>.</a:t>
            </a:r>
            <a:r>
              <a:rPr lang="ru-RU" sz="2400" dirty="0">
                <a:solidFill>
                  <a:schemeClr val="tx1"/>
                </a:solidFill>
              </a:rPr>
              <a:t> Пусть на столе в кучке лежат фишки: 11, 12, 13, 21, 22, 23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Пусть первый ход Пети 12. Ваня может поставить 21, 22 или 23. Предположим, он ставит 21. Получим цепочку 12-21. Петя может поставить 11 или 13. Предположим, он ставит 11. Получим цепочку 12-21-11. Ваня может поставить только фишку со значением 13. Получим цепочку 12-21-11-13. Перед Петей в кучке остались только фишки 22 и 23, то есть нет фишек, которые он мог бы добавить в цепочку. Таким образом, партия закончена, Ваня выиграл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>
                <a:solidFill>
                  <a:schemeClr val="tx1"/>
                </a:solidFill>
              </a:rPr>
              <a:t>Задание 1. 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а) Приведите пример самой короткой партии, возможной при данном наборе фишек. Если таких партий несколько, достаточно привести одну.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б) Пусть Петя первым ходом пошел 42. У кого из игроков есть выигрышная стратегия в этой ситуации? Укажите первый ход, который должен сделать выигрывающий игрок, играющий по этой стратегии. Приведите пример одной из партий, возможных при реализации выигрывающим игроком этой стратегии.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      </a:t>
            </a:r>
            <a:r>
              <a:rPr lang="ru-RU" sz="4000" dirty="0" smtClean="0"/>
              <a:t>(задание  1)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r>
              <a:rPr lang="ru-RU" sz="3600" b="1" dirty="0" smtClean="0">
                <a:solidFill>
                  <a:srgbClr val="FF0000"/>
                </a:solidFill>
              </a:rPr>
              <a:t>а)</a:t>
            </a:r>
            <a:endParaRPr lang="ru-RU" sz="3600" b="1" dirty="0">
              <a:solidFill>
                <a:srgbClr val="FF0000"/>
              </a:solidFill>
            </a:endParaRP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меньше всего фишек заданного набора начинается с цифры 1 (только 12 и 14), поэтому самой короткой партией, вероятно, будет партия, которая заканчивается на цифре 1 (фишкой 21 или 41), при этом фишки 12 и 14 должны быть выставлены;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21 – 14 –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ru-RU" sz="2400" dirty="0" smtClean="0">
                <a:solidFill>
                  <a:schemeClr val="tx1"/>
                </a:solidFill>
              </a:rPr>
              <a:t>           и            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– 41 – 12 –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В ответе достаточно привести одну из них.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      </a:t>
            </a:r>
            <a:r>
              <a:rPr lang="ru-RU" sz="4000" dirty="0" smtClean="0"/>
              <a:t>(задание  1)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920" y="1112409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lvl="0"/>
            <a:r>
              <a:rPr lang="ru-RU" sz="3200" b="1" dirty="0" smtClean="0">
                <a:solidFill>
                  <a:srgbClr val="FF0000"/>
                </a:solidFill>
              </a:rPr>
              <a:t>б)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пока построим дерево без учёта дублей, то есть для набора </a:t>
            </a:r>
            <a:r>
              <a:rPr lang="ru-RU" sz="2400" dirty="0" smtClean="0">
                <a:solidFill>
                  <a:schemeClr val="tx1"/>
                </a:solidFill>
              </a:rPr>
              <a:t>фишек    12</a:t>
            </a:r>
            <a:r>
              <a:rPr lang="ru-RU" sz="2400" dirty="0">
                <a:solidFill>
                  <a:schemeClr val="tx1"/>
                </a:solidFill>
              </a:rPr>
              <a:t>, 14, 21, 24, 41 и 42</a:t>
            </a:r>
          </a:p>
          <a:p>
            <a:pPr marL="0" indent="0">
              <a:buNone/>
            </a:pPr>
            <a:endParaRPr lang="ru-RU" sz="3200" b="1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52400" y="1363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692316" y="2906714"/>
            <a:ext cx="4429840" cy="3654507"/>
            <a:chOff x="4431" y="283"/>
            <a:chExt cx="4984" cy="4112"/>
          </a:xfrm>
        </p:grpSpPr>
        <p:sp>
          <p:nvSpPr>
            <p:cNvPr id="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4431" y="283"/>
              <a:ext cx="4984" cy="4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9" name="Line 75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0" name="Line 74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1" name="Line 73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2" name="Line 72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grpSp>
          <p:nvGrpSpPr>
            <p:cNvPr id="13" name="Group 69"/>
            <p:cNvGrpSpPr>
              <a:grpSpLocks/>
            </p:cNvGrpSpPr>
            <p:nvPr/>
          </p:nvGrpSpPr>
          <p:grpSpPr bwMode="auto">
            <a:xfrm>
              <a:off x="6008" y="286"/>
              <a:ext cx="438" cy="440"/>
              <a:chOff x="5876" y="1196"/>
              <a:chExt cx="438" cy="440"/>
            </a:xfrm>
          </p:grpSpPr>
          <p:sp>
            <p:nvSpPr>
              <p:cNvPr id="81" name="Oval 7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82" name="Rectangle 7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Group 66"/>
            <p:cNvGrpSpPr>
              <a:grpSpLocks/>
            </p:cNvGrpSpPr>
            <p:nvPr/>
          </p:nvGrpSpPr>
          <p:grpSpPr bwMode="auto">
            <a:xfrm>
              <a:off x="4960" y="1003"/>
              <a:ext cx="438" cy="440"/>
              <a:chOff x="5876" y="1196"/>
              <a:chExt cx="438" cy="440"/>
            </a:xfrm>
          </p:grpSpPr>
          <p:sp>
            <p:nvSpPr>
              <p:cNvPr id="79" name="Oval 6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80" name="Rectangle 6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7056" y="1003"/>
              <a:ext cx="438" cy="440"/>
              <a:chOff x="5876" y="1196"/>
              <a:chExt cx="438" cy="440"/>
            </a:xfrm>
          </p:grpSpPr>
          <p:sp>
            <p:nvSpPr>
              <p:cNvPr id="77" name="Oval 6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436" y="1758"/>
              <a:ext cx="438" cy="440"/>
              <a:chOff x="5876" y="1196"/>
              <a:chExt cx="438" cy="440"/>
            </a:xfrm>
          </p:grpSpPr>
          <p:sp>
            <p:nvSpPr>
              <p:cNvPr id="75" name="Oval 6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6" name="Rectangle 6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5484" y="1758"/>
              <a:ext cx="438" cy="440"/>
              <a:chOff x="5876" y="1196"/>
              <a:chExt cx="438" cy="440"/>
            </a:xfrm>
          </p:grpSpPr>
          <p:sp>
            <p:nvSpPr>
              <p:cNvPr id="73" name="Oval 5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4" name="Rectangle 5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7056" y="1758"/>
              <a:ext cx="438" cy="440"/>
              <a:chOff x="5876" y="1196"/>
              <a:chExt cx="438" cy="440"/>
            </a:xfrm>
          </p:grpSpPr>
          <p:sp>
            <p:nvSpPr>
              <p:cNvPr id="71" name="Oval 5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69" name="Oval 5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5484" y="2491"/>
              <a:ext cx="438" cy="440"/>
              <a:chOff x="5876" y="1196"/>
              <a:chExt cx="438" cy="440"/>
            </a:xfrm>
          </p:grpSpPr>
          <p:sp>
            <p:nvSpPr>
              <p:cNvPr id="67" name="Oval 5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65" name="Oval 4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7581" y="2491"/>
              <a:ext cx="438" cy="440"/>
              <a:chOff x="5876" y="1196"/>
              <a:chExt cx="438" cy="440"/>
            </a:xfrm>
          </p:grpSpPr>
          <p:sp>
            <p:nvSpPr>
              <p:cNvPr id="63" name="Oval 4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39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61" name="Oval 4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36"/>
            <p:cNvGrpSpPr>
              <a:grpSpLocks/>
            </p:cNvGrpSpPr>
            <p:nvPr/>
          </p:nvGrpSpPr>
          <p:grpSpPr bwMode="auto">
            <a:xfrm>
              <a:off x="5484" y="3227"/>
              <a:ext cx="438" cy="440"/>
              <a:chOff x="5876" y="1196"/>
              <a:chExt cx="438" cy="440"/>
            </a:xfrm>
          </p:grpSpPr>
          <p:sp>
            <p:nvSpPr>
              <p:cNvPr id="59" name="Oval 3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6532" y="3227"/>
              <a:ext cx="438" cy="440"/>
              <a:chOff x="5876" y="1196"/>
              <a:chExt cx="438" cy="440"/>
            </a:xfrm>
          </p:grpSpPr>
          <p:sp>
            <p:nvSpPr>
              <p:cNvPr id="57" name="Oval 3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8" name="Rectangle 3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30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55" name="Oval 3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6" name="Rectangle 3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53" name="Oval 2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51" name="Oval 2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5323" y="621"/>
              <a:ext cx="702" cy="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6405" y="598"/>
              <a:ext cx="715" cy="4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H="1">
              <a:off x="7269" y="145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569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>
              <a:off x="464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570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H="1">
              <a:off x="4701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5323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9" name="Line 3"/>
            <p:cNvSpPr>
              <a:spLocks noChangeShapeType="1"/>
            </p:cNvSpPr>
            <p:nvPr/>
          </p:nvSpPr>
          <p:spPr bwMode="auto">
            <a:xfrm>
              <a:off x="7397" y="2154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50" name="Line 2"/>
            <p:cNvSpPr>
              <a:spLocks noChangeShapeType="1"/>
            </p:cNvSpPr>
            <p:nvPr/>
          </p:nvSpPr>
          <p:spPr bwMode="auto">
            <a:xfrm flipH="1">
              <a:off x="6856" y="2143"/>
              <a:ext cx="28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val="19212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69</TotalTime>
  <Words>2209</Words>
  <Application>Microsoft Office PowerPoint</Application>
  <PresentationFormat>Широкоэкранный</PresentationFormat>
  <Paragraphs>298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Gill Sans MT</vt:lpstr>
      <vt:lpstr>Impact</vt:lpstr>
      <vt:lpstr>Symbol</vt:lpstr>
      <vt:lpstr>Times New Roman</vt:lpstr>
      <vt:lpstr>Badge</vt:lpstr>
      <vt:lpstr>Теория Игр</vt:lpstr>
      <vt:lpstr>Что нужно знать</vt:lpstr>
      <vt:lpstr>Что нужно знать</vt:lpstr>
      <vt:lpstr>Что нужно знать</vt:lpstr>
      <vt:lpstr>Задача 1</vt:lpstr>
      <vt:lpstr>Задача 1</vt:lpstr>
      <vt:lpstr>Задача 1</vt:lpstr>
      <vt:lpstr>Задача 1      (задание  1)</vt:lpstr>
      <vt:lpstr>Задача 1      (задание  1)</vt:lpstr>
      <vt:lpstr>Задача 1      (задание  1)</vt:lpstr>
      <vt:lpstr>Задача 1      (задание  1)</vt:lpstr>
      <vt:lpstr>Задача 1       (задание  2)</vt:lpstr>
      <vt:lpstr>Задача 1       (задание  2)</vt:lpstr>
      <vt:lpstr>Задача 1       (задание  2)</vt:lpstr>
      <vt:lpstr>Задача 1       (задание  2)</vt:lpstr>
      <vt:lpstr>Задача 1</vt:lpstr>
      <vt:lpstr>Задача 1       (задание  3)</vt:lpstr>
      <vt:lpstr>Задача 1       (задание  3)</vt:lpstr>
      <vt:lpstr>Задача 2</vt:lpstr>
      <vt:lpstr>Задача 2</vt:lpstr>
      <vt:lpstr>Задача 2</vt:lpstr>
      <vt:lpstr>Задача 2      (задание  1)</vt:lpstr>
      <vt:lpstr>Задача 2      (задание  1)</vt:lpstr>
      <vt:lpstr>Задача 2       (задание  2)</vt:lpstr>
      <vt:lpstr>Задача 2       (задание  3)</vt:lpstr>
      <vt:lpstr>Задача 2       (задание  3)</vt:lpstr>
      <vt:lpstr>Задача 2       (задание 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Игр</dc:title>
  <dc:creator>Елена Манушкина</dc:creator>
  <cp:lastModifiedBy>Владимир</cp:lastModifiedBy>
  <cp:revision>23</cp:revision>
  <dcterms:created xsi:type="dcterms:W3CDTF">2019-04-16T20:36:38Z</dcterms:created>
  <dcterms:modified xsi:type="dcterms:W3CDTF">2020-12-02T05:28:49Z</dcterms:modified>
</cp:coreProperties>
</file>