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6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4" r:id="rId9"/>
    <p:sldId id="265" r:id="rId10"/>
    <p:sldId id="266" r:id="rId11"/>
    <p:sldId id="267" r:id="rId12"/>
    <p:sldId id="262" r:id="rId13"/>
    <p:sldId id="268" r:id="rId14"/>
    <p:sldId id="269" r:id="rId15"/>
    <p:sldId id="270" r:id="rId16"/>
    <p:sldId id="263" r:id="rId17"/>
    <p:sldId id="271" r:id="rId18"/>
    <p:sldId id="272" r:id="rId19"/>
    <p:sldId id="274" r:id="rId20"/>
    <p:sldId id="273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24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334D819-9F07-4261-B09B-9E467E5D9002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334D819-9F07-4261-B09B-9E467E5D9002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334D819-9F07-4261-B09B-9E467E5D9002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334D819-9F07-4261-B09B-9E467E5D9002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2067608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92749"/>
            <a:ext cx="12192000" cy="71939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3600" y="287739"/>
            <a:ext cx="8315325" cy="1472184"/>
          </a:xfrm>
        </p:spPr>
        <p:txBody>
          <a:bodyPr>
            <a:noAutofit/>
          </a:bodyPr>
          <a:lstStyle/>
          <a:p>
            <a:r>
              <a:rPr lang="ru-RU" sz="8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Теория  Игр</a:t>
            </a:r>
            <a:endParaRPr lang="ru-RU" sz="8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9001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-182562"/>
            <a:ext cx="9956800" cy="1143000"/>
          </a:xfrm>
        </p:spPr>
        <p:txBody>
          <a:bodyPr/>
          <a:lstStyle/>
          <a:p>
            <a:r>
              <a:rPr lang="ru-RU" b="1" dirty="0" smtClean="0"/>
              <a:t>Задача 1      </a:t>
            </a:r>
            <a:r>
              <a:rPr lang="ru-RU" sz="4000" b="1" dirty="0" smtClean="0"/>
              <a:t>(задание  1)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962920" y="1128451"/>
            <a:ext cx="10860112" cy="54488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если </a:t>
            </a:r>
            <a:r>
              <a:rPr lang="ru-RU" sz="2400" dirty="0">
                <a:solidFill>
                  <a:schemeClr val="tx1"/>
                </a:solidFill>
              </a:rPr>
              <a:t>Ваня в ходе игры не выставит дубль</a:t>
            </a:r>
            <a:r>
              <a:rPr lang="ru-RU" sz="2400" dirty="0" smtClean="0">
                <a:solidFill>
                  <a:schemeClr val="tx1"/>
                </a:solidFill>
              </a:rPr>
              <a:t>,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то </a:t>
            </a:r>
            <a:r>
              <a:rPr lang="ru-RU" sz="2400" dirty="0">
                <a:solidFill>
                  <a:schemeClr val="tx1"/>
                </a:solidFill>
              </a:rPr>
              <a:t>в конце каждой ветки Петя может </a:t>
            </a:r>
            <a:endParaRPr lang="ru-RU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выставить </a:t>
            </a:r>
            <a:r>
              <a:rPr lang="ru-RU" sz="2400" dirty="0">
                <a:solidFill>
                  <a:schemeClr val="tx1"/>
                </a:solidFill>
              </a:rPr>
              <a:t>дубль 44 и выиграть</a:t>
            </a:r>
          </a:p>
          <a:p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Rectangle 99"/>
          <p:cNvSpPr>
            <a:spLocks noChangeArrowheads="1"/>
          </p:cNvSpPr>
          <p:nvPr/>
        </p:nvSpPr>
        <p:spPr bwMode="auto">
          <a:xfrm flipV="1">
            <a:off x="4644190" y="3471077"/>
            <a:ext cx="1831484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600"/>
          </a:p>
        </p:txBody>
      </p:sp>
      <p:grpSp>
        <p:nvGrpSpPr>
          <p:cNvPr id="7" name="Group 3"/>
          <p:cNvGrpSpPr>
            <a:grpSpLocks noChangeAspect="1"/>
          </p:cNvGrpSpPr>
          <p:nvPr/>
        </p:nvGrpSpPr>
        <p:grpSpPr bwMode="auto">
          <a:xfrm>
            <a:off x="6638321" y="1874517"/>
            <a:ext cx="4788568" cy="4621636"/>
            <a:chOff x="4416" y="283"/>
            <a:chExt cx="5019" cy="4844"/>
          </a:xfrm>
        </p:grpSpPr>
        <p:sp>
          <p:nvSpPr>
            <p:cNvPr id="8" name="AutoShape 98"/>
            <p:cNvSpPr>
              <a:spLocks noChangeAspect="1" noChangeArrowheads="1" noTextEdit="1"/>
            </p:cNvSpPr>
            <p:nvPr/>
          </p:nvSpPr>
          <p:spPr bwMode="auto">
            <a:xfrm>
              <a:off x="4416" y="283"/>
              <a:ext cx="5019" cy="4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9" name="Line 97"/>
            <p:cNvSpPr>
              <a:spLocks noChangeShapeType="1"/>
            </p:cNvSpPr>
            <p:nvPr/>
          </p:nvSpPr>
          <p:spPr bwMode="auto">
            <a:xfrm>
              <a:off x="4666" y="4892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0" name="Line 96"/>
            <p:cNvSpPr>
              <a:spLocks noChangeShapeType="1"/>
            </p:cNvSpPr>
            <p:nvPr/>
          </p:nvSpPr>
          <p:spPr bwMode="auto">
            <a:xfrm>
              <a:off x="4666" y="507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1" name="Line 95"/>
            <p:cNvSpPr>
              <a:spLocks noChangeShapeType="1"/>
            </p:cNvSpPr>
            <p:nvPr/>
          </p:nvSpPr>
          <p:spPr bwMode="auto">
            <a:xfrm>
              <a:off x="4666" y="4181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2" name="Line 94"/>
            <p:cNvSpPr>
              <a:spLocks noChangeShapeType="1"/>
            </p:cNvSpPr>
            <p:nvPr/>
          </p:nvSpPr>
          <p:spPr bwMode="auto">
            <a:xfrm>
              <a:off x="4666" y="3446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3" name="Line 93"/>
            <p:cNvSpPr>
              <a:spLocks noChangeShapeType="1"/>
            </p:cNvSpPr>
            <p:nvPr/>
          </p:nvSpPr>
          <p:spPr bwMode="auto">
            <a:xfrm>
              <a:off x="4666" y="2711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4" name="Line 92"/>
            <p:cNvSpPr>
              <a:spLocks noChangeShapeType="1"/>
            </p:cNvSpPr>
            <p:nvPr/>
          </p:nvSpPr>
          <p:spPr bwMode="auto">
            <a:xfrm>
              <a:off x="4666" y="1976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5" name="Line 91"/>
            <p:cNvSpPr>
              <a:spLocks noChangeShapeType="1"/>
            </p:cNvSpPr>
            <p:nvPr/>
          </p:nvSpPr>
          <p:spPr bwMode="auto">
            <a:xfrm>
              <a:off x="4666" y="1241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grpSp>
          <p:nvGrpSpPr>
            <p:cNvPr id="16" name="Group 88"/>
            <p:cNvGrpSpPr>
              <a:grpSpLocks/>
            </p:cNvGrpSpPr>
            <p:nvPr/>
          </p:nvGrpSpPr>
          <p:grpSpPr bwMode="auto">
            <a:xfrm>
              <a:off x="6008" y="286"/>
              <a:ext cx="438" cy="440"/>
              <a:chOff x="5876" y="1196"/>
              <a:chExt cx="438" cy="440"/>
            </a:xfrm>
          </p:grpSpPr>
          <p:sp>
            <p:nvSpPr>
              <p:cNvPr id="101" name="Oval 90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00"/>
              </a:p>
            </p:txBody>
          </p:sp>
          <p:sp>
            <p:nvSpPr>
              <p:cNvPr id="102" name="Rectangle 89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42</a:t>
                </a:r>
                <a:endPara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7" name="Group 85"/>
            <p:cNvGrpSpPr>
              <a:grpSpLocks/>
            </p:cNvGrpSpPr>
            <p:nvPr/>
          </p:nvGrpSpPr>
          <p:grpSpPr bwMode="auto">
            <a:xfrm>
              <a:off x="4960" y="1003"/>
              <a:ext cx="438" cy="440"/>
              <a:chOff x="5876" y="1196"/>
              <a:chExt cx="438" cy="440"/>
            </a:xfrm>
          </p:grpSpPr>
          <p:sp>
            <p:nvSpPr>
              <p:cNvPr id="99" name="Oval 87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00"/>
              </a:p>
            </p:txBody>
          </p:sp>
          <p:sp>
            <p:nvSpPr>
              <p:cNvPr id="100" name="Rectangle 86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endPara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8" name="Group 82"/>
            <p:cNvGrpSpPr>
              <a:grpSpLocks/>
            </p:cNvGrpSpPr>
            <p:nvPr/>
          </p:nvGrpSpPr>
          <p:grpSpPr bwMode="auto">
            <a:xfrm>
              <a:off x="7056" y="1003"/>
              <a:ext cx="438" cy="440"/>
              <a:chOff x="5876" y="1196"/>
              <a:chExt cx="438" cy="440"/>
            </a:xfrm>
          </p:grpSpPr>
          <p:sp>
            <p:nvSpPr>
              <p:cNvPr id="97" name="Oval 84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00"/>
              </a:p>
            </p:txBody>
          </p:sp>
          <p:sp>
            <p:nvSpPr>
              <p:cNvPr id="98" name="Rectangle 83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endPara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9" name="Group 79"/>
            <p:cNvGrpSpPr>
              <a:grpSpLocks/>
            </p:cNvGrpSpPr>
            <p:nvPr/>
          </p:nvGrpSpPr>
          <p:grpSpPr bwMode="auto">
            <a:xfrm>
              <a:off x="4436" y="1758"/>
              <a:ext cx="438" cy="440"/>
              <a:chOff x="5876" y="1196"/>
              <a:chExt cx="438" cy="440"/>
            </a:xfrm>
          </p:grpSpPr>
          <p:sp>
            <p:nvSpPr>
              <p:cNvPr id="95" name="Oval 81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00"/>
              </a:p>
            </p:txBody>
          </p:sp>
          <p:sp>
            <p:nvSpPr>
              <p:cNvPr id="96" name="Rectangle 80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endPara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0" name="Group 76"/>
            <p:cNvGrpSpPr>
              <a:grpSpLocks/>
            </p:cNvGrpSpPr>
            <p:nvPr/>
          </p:nvGrpSpPr>
          <p:grpSpPr bwMode="auto">
            <a:xfrm>
              <a:off x="5484" y="1758"/>
              <a:ext cx="438" cy="440"/>
              <a:chOff x="5876" y="1196"/>
              <a:chExt cx="438" cy="440"/>
            </a:xfrm>
          </p:grpSpPr>
          <p:sp>
            <p:nvSpPr>
              <p:cNvPr id="93" name="Oval 78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00"/>
              </a:p>
            </p:txBody>
          </p:sp>
          <p:sp>
            <p:nvSpPr>
              <p:cNvPr id="94" name="Rectangle 77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</a:t>
                </a:r>
                <a:endPara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" name="Group 73"/>
            <p:cNvGrpSpPr>
              <a:grpSpLocks/>
            </p:cNvGrpSpPr>
            <p:nvPr/>
          </p:nvGrpSpPr>
          <p:grpSpPr bwMode="auto">
            <a:xfrm>
              <a:off x="7056" y="1758"/>
              <a:ext cx="438" cy="440"/>
              <a:chOff x="5876" y="1196"/>
              <a:chExt cx="438" cy="440"/>
            </a:xfrm>
          </p:grpSpPr>
          <p:sp>
            <p:nvSpPr>
              <p:cNvPr id="91" name="Oval 75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00"/>
              </a:p>
            </p:txBody>
          </p:sp>
          <p:sp>
            <p:nvSpPr>
              <p:cNvPr id="92" name="Rectangle 74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41</a:t>
                </a:r>
                <a:endPara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2" name="Group 70"/>
            <p:cNvGrpSpPr>
              <a:grpSpLocks/>
            </p:cNvGrpSpPr>
            <p:nvPr/>
          </p:nvGrpSpPr>
          <p:grpSpPr bwMode="auto">
            <a:xfrm>
              <a:off x="4436" y="2491"/>
              <a:ext cx="438" cy="440"/>
              <a:chOff x="5876" y="1196"/>
              <a:chExt cx="438" cy="440"/>
            </a:xfrm>
          </p:grpSpPr>
          <p:sp>
            <p:nvSpPr>
              <p:cNvPr id="89" name="Oval 72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00"/>
              </a:p>
            </p:txBody>
          </p:sp>
          <p:sp>
            <p:nvSpPr>
              <p:cNvPr id="90" name="Rectangle 71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endPara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3" name="Group 67"/>
            <p:cNvGrpSpPr>
              <a:grpSpLocks/>
            </p:cNvGrpSpPr>
            <p:nvPr/>
          </p:nvGrpSpPr>
          <p:grpSpPr bwMode="auto">
            <a:xfrm>
              <a:off x="5484" y="2491"/>
              <a:ext cx="438" cy="440"/>
              <a:chOff x="5876" y="1196"/>
              <a:chExt cx="438" cy="440"/>
            </a:xfrm>
          </p:grpSpPr>
          <p:sp>
            <p:nvSpPr>
              <p:cNvPr id="87" name="Oval 69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00"/>
              </a:p>
            </p:txBody>
          </p:sp>
          <p:sp>
            <p:nvSpPr>
              <p:cNvPr id="88" name="Rectangle 68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41</a:t>
                </a:r>
                <a:endPara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4" name="Group 64"/>
            <p:cNvGrpSpPr>
              <a:grpSpLocks/>
            </p:cNvGrpSpPr>
            <p:nvPr/>
          </p:nvGrpSpPr>
          <p:grpSpPr bwMode="auto">
            <a:xfrm>
              <a:off x="6532" y="2491"/>
              <a:ext cx="438" cy="440"/>
              <a:chOff x="5876" y="1196"/>
              <a:chExt cx="438" cy="440"/>
            </a:xfrm>
          </p:grpSpPr>
          <p:sp>
            <p:nvSpPr>
              <p:cNvPr id="85" name="Oval 66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00"/>
              </a:p>
            </p:txBody>
          </p:sp>
          <p:sp>
            <p:nvSpPr>
              <p:cNvPr id="86" name="Rectangle 65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endPara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61"/>
            <p:cNvGrpSpPr>
              <a:grpSpLocks/>
            </p:cNvGrpSpPr>
            <p:nvPr/>
          </p:nvGrpSpPr>
          <p:grpSpPr bwMode="auto">
            <a:xfrm>
              <a:off x="7581" y="2491"/>
              <a:ext cx="438" cy="440"/>
              <a:chOff x="5876" y="1196"/>
              <a:chExt cx="438" cy="440"/>
            </a:xfrm>
          </p:grpSpPr>
          <p:sp>
            <p:nvSpPr>
              <p:cNvPr id="83" name="Oval 63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00"/>
              </a:p>
            </p:txBody>
          </p:sp>
          <p:sp>
            <p:nvSpPr>
              <p:cNvPr id="84" name="Rectangle 62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</a:t>
                </a:r>
                <a:endPara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" name="Group 58"/>
            <p:cNvGrpSpPr>
              <a:grpSpLocks/>
            </p:cNvGrpSpPr>
            <p:nvPr/>
          </p:nvGrpSpPr>
          <p:grpSpPr bwMode="auto">
            <a:xfrm>
              <a:off x="4436" y="3227"/>
              <a:ext cx="438" cy="440"/>
              <a:chOff x="5876" y="1196"/>
              <a:chExt cx="438" cy="440"/>
            </a:xfrm>
          </p:grpSpPr>
          <p:sp>
            <p:nvSpPr>
              <p:cNvPr id="81" name="Oval 60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00"/>
              </a:p>
            </p:txBody>
          </p:sp>
          <p:sp>
            <p:nvSpPr>
              <p:cNvPr id="82" name="Rectangle 59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41</a:t>
                </a:r>
                <a:endPara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7" name="Group 55"/>
            <p:cNvGrpSpPr>
              <a:grpSpLocks/>
            </p:cNvGrpSpPr>
            <p:nvPr/>
          </p:nvGrpSpPr>
          <p:grpSpPr bwMode="auto">
            <a:xfrm>
              <a:off x="5484" y="3227"/>
              <a:ext cx="438" cy="440"/>
              <a:chOff x="5876" y="1196"/>
              <a:chExt cx="438" cy="440"/>
            </a:xfrm>
          </p:grpSpPr>
          <p:sp>
            <p:nvSpPr>
              <p:cNvPr id="79" name="Oval 57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00"/>
              </a:p>
            </p:txBody>
          </p:sp>
          <p:sp>
            <p:nvSpPr>
              <p:cNvPr id="80" name="Rectangle 56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endPara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8" name="Group 52"/>
            <p:cNvGrpSpPr>
              <a:grpSpLocks/>
            </p:cNvGrpSpPr>
            <p:nvPr/>
          </p:nvGrpSpPr>
          <p:grpSpPr bwMode="auto">
            <a:xfrm>
              <a:off x="6532" y="3227"/>
              <a:ext cx="438" cy="440"/>
              <a:chOff x="5876" y="1196"/>
              <a:chExt cx="438" cy="440"/>
            </a:xfrm>
          </p:grpSpPr>
          <p:sp>
            <p:nvSpPr>
              <p:cNvPr id="77" name="Oval 54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00"/>
              </a:p>
            </p:txBody>
          </p:sp>
          <p:sp>
            <p:nvSpPr>
              <p:cNvPr id="78" name="Rectangle 53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21</a:t>
                </a:r>
                <a:endPara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9" name="Group 49"/>
            <p:cNvGrpSpPr>
              <a:grpSpLocks/>
            </p:cNvGrpSpPr>
            <p:nvPr/>
          </p:nvGrpSpPr>
          <p:grpSpPr bwMode="auto">
            <a:xfrm>
              <a:off x="4436" y="3950"/>
              <a:ext cx="438" cy="440"/>
              <a:chOff x="5876" y="1196"/>
              <a:chExt cx="438" cy="440"/>
            </a:xfrm>
          </p:grpSpPr>
          <p:sp>
            <p:nvSpPr>
              <p:cNvPr id="75" name="Oval 51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00"/>
              </a:p>
            </p:txBody>
          </p:sp>
          <p:sp>
            <p:nvSpPr>
              <p:cNvPr id="76" name="Rectangle 50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</a:t>
                </a:r>
                <a:endPara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0" name="Group 46"/>
            <p:cNvGrpSpPr>
              <a:grpSpLocks/>
            </p:cNvGrpSpPr>
            <p:nvPr/>
          </p:nvGrpSpPr>
          <p:grpSpPr bwMode="auto">
            <a:xfrm>
              <a:off x="5484" y="3950"/>
              <a:ext cx="438" cy="440"/>
              <a:chOff x="5876" y="1196"/>
              <a:chExt cx="438" cy="440"/>
            </a:xfrm>
          </p:grpSpPr>
          <p:sp>
            <p:nvSpPr>
              <p:cNvPr id="73" name="Oval 48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00"/>
              </a:p>
            </p:txBody>
          </p:sp>
          <p:sp>
            <p:nvSpPr>
              <p:cNvPr id="74" name="Rectangle 47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endPara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1" name="Group 43"/>
            <p:cNvGrpSpPr>
              <a:grpSpLocks/>
            </p:cNvGrpSpPr>
            <p:nvPr/>
          </p:nvGrpSpPr>
          <p:grpSpPr bwMode="auto">
            <a:xfrm>
              <a:off x="6532" y="3950"/>
              <a:ext cx="438" cy="440"/>
              <a:chOff x="5876" y="1196"/>
              <a:chExt cx="438" cy="440"/>
            </a:xfrm>
          </p:grpSpPr>
          <p:sp>
            <p:nvSpPr>
              <p:cNvPr id="71" name="Oval 45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00"/>
              </a:p>
            </p:txBody>
          </p:sp>
          <p:sp>
            <p:nvSpPr>
              <p:cNvPr id="72" name="Rectangle 44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</a:t>
                </a:r>
                <a:endPara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2" name="Rectangle 42"/>
            <p:cNvSpPr>
              <a:spLocks noChangeArrowheads="1"/>
            </p:cNvSpPr>
            <p:nvPr/>
          </p:nvSpPr>
          <p:spPr bwMode="auto">
            <a:xfrm>
              <a:off x="8996" y="286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41"/>
            <p:cNvSpPr>
              <a:spLocks noChangeArrowheads="1"/>
            </p:cNvSpPr>
            <p:nvPr/>
          </p:nvSpPr>
          <p:spPr bwMode="auto">
            <a:xfrm>
              <a:off x="8996" y="1012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40"/>
            <p:cNvSpPr>
              <a:spLocks noChangeArrowheads="1"/>
            </p:cNvSpPr>
            <p:nvPr/>
          </p:nvSpPr>
          <p:spPr bwMode="auto">
            <a:xfrm>
              <a:off x="8996" y="1726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9"/>
            <p:cNvSpPr>
              <a:spLocks noChangeArrowheads="1"/>
            </p:cNvSpPr>
            <p:nvPr/>
          </p:nvSpPr>
          <p:spPr bwMode="auto">
            <a:xfrm>
              <a:off x="8996" y="2452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8996" y="3213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8996" y="3939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6002" y="1497"/>
              <a:ext cx="34" cy="12"/>
            </a:xfrm>
            <a:custGeom>
              <a:avLst/>
              <a:gdLst>
                <a:gd name="T0" fmla="*/ 34 w 34"/>
                <a:gd name="T1" fmla="*/ 0 h 12"/>
                <a:gd name="T2" fmla="*/ 0 w 34"/>
                <a:gd name="T3" fmla="*/ 12 h 12"/>
                <a:gd name="T4" fmla="*/ 34 w 34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12">
                  <a:moveTo>
                    <a:pt x="34" y="0"/>
                  </a:moveTo>
                  <a:cubicBezTo>
                    <a:pt x="23" y="4"/>
                    <a:pt x="0" y="12"/>
                    <a:pt x="0" y="12"/>
                  </a:cubicBezTo>
                  <a:cubicBezTo>
                    <a:pt x="0" y="12"/>
                    <a:pt x="23" y="4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 flipH="1">
              <a:off x="5323" y="621"/>
              <a:ext cx="702" cy="4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6405" y="598"/>
              <a:ext cx="715" cy="46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41" name="Line 33"/>
            <p:cNvSpPr>
              <a:spLocks noChangeShapeType="1"/>
            </p:cNvSpPr>
            <p:nvPr/>
          </p:nvSpPr>
          <p:spPr bwMode="auto">
            <a:xfrm flipH="1">
              <a:off x="7269" y="1450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42" name="Line 32"/>
            <p:cNvSpPr>
              <a:spLocks noChangeShapeType="1"/>
            </p:cNvSpPr>
            <p:nvPr/>
          </p:nvSpPr>
          <p:spPr bwMode="auto">
            <a:xfrm flipH="1">
              <a:off x="6750" y="2925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43" name="Line 31"/>
            <p:cNvSpPr>
              <a:spLocks noChangeShapeType="1"/>
            </p:cNvSpPr>
            <p:nvPr/>
          </p:nvSpPr>
          <p:spPr bwMode="auto">
            <a:xfrm flipH="1">
              <a:off x="6750" y="3674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44" name="Line 30"/>
            <p:cNvSpPr>
              <a:spLocks noChangeShapeType="1"/>
            </p:cNvSpPr>
            <p:nvPr/>
          </p:nvSpPr>
          <p:spPr bwMode="auto">
            <a:xfrm flipH="1">
              <a:off x="5690" y="2925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45" name="Line 29"/>
            <p:cNvSpPr>
              <a:spLocks noChangeShapeType="1"/>
            </p:cNvSpPr>
            <p:nvPr/>
          </p:nvSpPr>
          <p:spPr bwMode="auto">
            <a:xfrm flipH="1">
              <a:off x="5690" y="3674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46" name="Line 28"/>
            <p:cNvSpPr>
              <a:spLocks noChangeShapeType="1"/>
            </p:cNvSpPr>
            <p:nvPr/>
          </p:nvSpPr>
          <p:spPr bwMode="auto">
            <a:xfrm flipH="1">
              <a:off x="4642" y="2925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47" name="Line 27"/>
            <p:cNvSpPr>
              <a:spLocks noChangeShapeType="1"/>
            </p:cNvSpPr>
            <p:nvPr/>
          </p:nvSpPr>
          <p:spPr bwMode="auto">
            <a:xfrm flipH="1">
              <a:off x="4642" y="3674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48" name="Line 26"/>
            <p:cNvSpPr>
              <a:spLocks noChangeShapeType="1"/>
            </p:cNvSpPr>
            <p:nvPr/>
          </p:nvSpPr>
          <p:spPr bwMode="auto">
            <a:xfrm flipH="1">
              <a:off x="4642" y="2211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49" name="Line 25"/>
            <p:cNvSpPr>
              <a:spLocks noChangeShapeType="1"/>
            </p:cNvSpPr>
            <p:nvPr/>
          </p:nvSpPr>
          <p:spPr bwMode="auto">
            <a:xfrm flipH="1">
              <a:off x="5702" y="2211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50" name="Line 24"/>
            <p:cNvSpPr>
              <a:spLocks noChangeShapeType="1"/>
            </p:cNvSpPr>
            <p:nvPr/>
          </p:nvSpPr>
          <p:spPr bwMode="auto">
            <a:xfrm flipH="1">
              <a:off x="4701" y="1393"/>
              <a:ext cx="345" cy="36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51" name="Line 23"/>
            <p:cNvSpPr>
              <a:spLocks noChangeShapeType="1"/>
            </p:cNvSpPr>
            <p:nvPr/>
          </p:nvSpPr>
          <p:spPr bwMode="auto">
            <a:xfrm>
              <a:off x="5323" y="1405"/>
              <a:ext cx="288" cy="3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>
              <a:off x="7397" y="2154"/>
              <a:ext cx="288" cy="3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 flipH="1">
              <a:off x="6856" y="2143"/>
              <a:ext cx="288" cy="40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54" name="Line 20"/>
            <p:cNvSpPr>
              <a:spLocks noChangeShapeType="1"/>
            </p:cNvSpPr>
            <p:nvPr/>
          </p:nvSpPr>
          <p:spPr bwMode="auto">
            <a:xfrm flipH="1">
              <a:off x="4642" y="4386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55" name="Line 19"/>
            <p:cNvSpPr>
              <a:spLocks noChangeShapeType="1"/>
            </p:cNvSpPr>
            <p:nvPr/>
          </p:nvSpPr>
          <p:spPr bwMode="auto">
            <a:xfrm flipH="1">
              <a:off x="5703" y="4386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56" name="Line 18"/>
            <p:cNvSpPr>
              <a:spLocks noChangeShapeType="1"/>
            </p:cNvSpPr>
            <p:nvPr/>
          </p:nvSpPr>
          <p:spPr bwMode="auto">
            <a:xfrm flipH="1">
              <a:off x="6747" y="4386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grpSp>
          <p:nvGrpSpPr>
            <p:cNvPr id="57" name="Group 15"/>
            <p:cNvGrpSpPr>
              <a:grpSpLocks/>
            </p:cNvGrpSpPr>
            <p:nvPr/>
          </p:nvGrpSpPr>
          <p:grpSpPr bwMode="auto">
            <a:xfrm>
              <a:off x="7593" y="3206"/>
              <a:ext cx="438" cy="440"/>
              <a:chOff x="7593" y="3206"/>
              <a:chExt cx="438" cy="440"/>
            </a:xfrm>
          </p:grpSpPr>
          <p:sp>
            <p:nvSpPr>
              <p:cNvPr id="69" name="Oval 17"/>
              <p:cNvSpPr>
                <a:spLocks noChangeArrowheads="1"/>
              </p:cNvSpPr>
              <p:nvPr/>
            </p:nvSpPr>
            <p:spPr bwMode="auto">
              <a:xfrm>
                <a:off x="7593" y="3208"/>
                <a:ext cx="438" cy="438"/>
              </a:xfrm>
              <a:prstGeom prst="ellipse">
                <a:avLst/>
              </a:prstGeom>
              <a:solidFill>
                <a:srgbClr val="92D05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00"/>
              </a:p>
            </p:txBody>
          </p:sp>
          <p:sp>
            <p:nvSpPr>
              <p:cNvPr id="70" name="Rectangle 16"/>
              <p:cNvSpPr>
                <a:spLocks noChangeArrowheads="1"/>
              </p:cNvSpPr>
              <p:nvPr/>
            </p:nvSpPr>
            <p:spPr bwMode="auto">
              <a:xfrm>
                <a:off x="7603" y="320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44</a:t>
                </a:r>
                <a:endPara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8" name="Line 14"/>
            <p:cNvSpPr>
              <a:spLocks noChangeShapeType="1"/>
            </p:cNvSpPr>
            <p:nvPr/>
          </p:nvSpPr>
          <p:spPr bwMode="auto">
            <a:xfrm flipH="1">
              <a:off x="7799" y="2930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grpSp>
          <p:nvGrpSpPr>
            <p:cNvPr id="59" name="Group 11"/>
            <p:cNvGrpSpPr>
              <a:grpSpLocks/>
            </p:cNvGrpSpPr>
            <p:nvPr/>
          </p:nvGrpSpPr>
          <p:grpSpPr bwMode="auto">
            <a:xfrm>
              <a:off x="4421" y="4669"/>
              <a:ext cx="438" cy="440"/>
              <a:chOff x="7593" y="3206"/>
              <a:chExt cx="438" cy="440"/>
            </a:xfrm>
          </p:grpSpPr>
          <p:sp>
            <p:nvSpPr>
              <p:cNvPr id="67" name="Oval 13"/>
              <p:cNvSpPr>
                <a:spLocks noChangeArrowheads="1"/>
              </p:cNvSpPr>
              <p:nvPr/>
            </p:nvSpPr>
            <p:spPr bwMode="auto">
              <a:xfrm>
                <a:off x="7593" y="3208"/>
                <a:ext cx="438" cy="438"/>
              </a:xfrm>
              <a:prstGeom prst="ellipse">
                <a:avLst/>
              </a:prstGeom>
              <a:solidFill>
                <a:srgbClr val="92D05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00"/>
              </a:p>
            </p:txBody>
          </p:sp>
          <p:sp>
            <p:nvSpPr>
              <p:cNvPr id="68" name="Rectangle 12"/>
              <p:cNvSpPr>
                <a:spLocks noChangeArrowheads="1"/>
              </p:cNvSpPr>
              <p:nvPr/>
            </p:nvSpPr>
            <p:spPr bwMode="auto">
              <a:xfrm>
                <a:off x="7603" y="320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44</a:t>
                </a:r>
                <a:endPara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0" name="Group 8"/>
            <p:cNvGrpSpPr>
              <a:grpSpLocks/>
            </p:cNvGrpSpPr>
            <p:nvPr/>
          </p:nvGrpSpPr>
          <p:grpSpPr bwMode="auto">
            <a:xfrm>
              <a:off x="5504" y="4669"/>
              <a:ext cx="438" cy="440"/>
              <a:chOff x="7593" y="3206"/>
              <a:chExt cx="438" cy="440"/>
            </a:xfrm>
          </p:grpSpPr>
          <p:sp>
            <p:nvSpPr>
              <p:cNvPr id="65" name="Oval 10"/>
              <p:cNvSpPr>
                <a:spLocks noChangeArrowheads="1"/>
              </p:cNvSpPr>
              <p:nvPr/>
            </p:nvSpPr>
            <p:spPr bwMode="auto">
              <a:xfrm>
                <a:off x="7593" y="3208"/>
                <a:ext cx="438" cy="438"/>
              </a:xfrm>
              <a:prstGeom prst="ellipse">
                <a:avLst/>
              </a:prstGeom>
              <a:solidFill>
                <a:srgbClr val="92D05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00"/>
              </a:p>
            </p:txBody>
          </p:sp>
          <p:sp>
            <p:nvSpPr>
              <p:cNvPr id="66" name="Rectangle 9"/>
              <p:cNvSpPr>
                <a:spLocks noChangeArrowheads="1"/>
              </p:cNvSpPr>
              <p:nvPr/>
            </p:nvSpPr>
            <p:spPr bwMode="auto">
              <a:xfrm>
                <a:off x="7603" y="320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44</a:t>
                </a:r>
                <a:endPara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" name="Group 5"/>
            <p:cNvGrpSpPr>
              <a:grpSpLocks/>
            </p:cNvGrpSpPr>
            <p:nvPr/>
          </p:nvGrpSpPr>
          <p:grpSpPr bwMode="auto">
            <a:xfrm>
              <a:off x="6549" y="4669"/>
              <a:ext cx="438" cy="440"/>
              <a:chOff x="7593" y="3206"/>
              <a:chExt cx="438" cy="440"/>
            </a:xfrm>
          </p:grpSpPr>
          <p:sp>
            <p:nvSpPr>
              <p:cNvPr id="63" name="Oval 7"/>
              <p:cNvSpPr>
                <a:spLocks noChangeArrowheads="1"/>
              </p:cNvSpPr>
              <p:nvPr/>
            </p:nvSpPr>
            <p:spPr bwMode="auto">
              <a:xfrm>
                <a:off x="7593" y="3208"/>
                <a:ext cx="438" cy="438"/>
              </a:xfrm>
              <a:prstGeom prst="ellipse">
                <a:avLst/>
              </a:prstGeom>
              <a:solidFill>
                <a:srgbClr val="92D05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00"/>
              </a:p>
            </p:txBody>
          </p:sp>
          <p:sp>
            <p:nvSpPr>
              <p:cNvPr id="64" name="Rectangle 6"/>
              <p:cNvSpPr>
                <a:spLocks noChangeArrowheads="1"/>
              </p:cNvSpPr>
              <p:nvPr/>
            </p:nvSpPr>
            <p:spPr bwMode="auto">
              <a:xfrm>
                <a:off x="7603" y="320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44</a:t>
                </a:r>
                <a:endPara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2" name="Rectangle 4"/>
            <p:cNvSpPr>
              <a:spLocks noChangeArrowheads="1"/>
            </p:cNvSpPr>
            <p:nvPr/>
          </p:nvSpPr>
          <p:spPr bwMode="auto">
            <a:xfrm>
              <a:off x="9016" y="4687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04365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5865" y="-746066"/>
            <a:ext cx="10178322" cy="1492132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Задача 1      </a:t>
            </a:r>
            <a:r>
              <a:rPr lang="ru-RU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(задание  1)</a:t>
            </a:r>
            <a:endParaRPr lang="ru-RU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62920" y="2045616"/>
            <a:ext cx="6096000" cy="262200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Теперь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посмотрим, где Ваня может изменить игру дублями; Ване нет смысла ставить дубль 44, потому что во всех вариантах партий он уже есть (с выигрышем для Пети), так что выставление дубля 44 просто перемещает его в середину цепочки, не изменяя её длину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Вани в распоряжении есть еще дубль 22; на следующем рисунке выделены ходы, где Ваня может поставить этот дубль:</a:t>
            </a:r>
          </a:p>
        </p:txBody>
      </p:sp>
      <p:sp>
        <p:nvSpPr>
          <p:cNvPr id="5" name="Rectangle 100"/>
          <p:cNvSpPr>
            <a:spLocks noChangeArrowheads="1"/>
          </p:cNvSpPr>
          <p:nvPr/>
        </p:nvSpPr>
        <p:spPr bwMode="auto">
          <a:xfrm>
            <a:off x="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6" name="Group 1"/>
          <p:cNvGrpSpPr>
            <a:grpSpLocks noChangeAspect="1"/>
          </p:cNvGrpSpPr>
          <p:nvPr/>
        </p:nvGrpSpPr>
        <p:grpSpPr bwMode="auto">
          <a:xfrm>
            <a:off x="6862820" y="2029228"/>
            <a:ext cx="4807812" cy="4262823"/>
            <a:chOff x="3967" y="283"/>
            <a:chExt cx="5448" cy="4831"/>
          </a:xfrm>
        </p:grpSpPr>
        <p:sp>
          <p:nvSpPr>
            <p:cNvPr id="7" name="AutoShape 99"/>
            <p:cNvSpPr>
              <a:spLocks noChangeAspect="1" noChangeArrowheads="1" noTextEdit="1"/>
            </p:cNvSpPr>
            <p:nvPr/>
          </p:nvSpPr>
          <p:spPr bwMode="auto">
            <a:xfrm>
              <a:off x="3967" y="283"/>
              <a:ext cx="5448" cy="4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8" name="Line 98"/>
            <p:cNvSpPr>
              <a:spLocks noChangeShapeType="1"/>
            </p:cNvSpPr>
            <p:nvPr/>
          </p:nvSpPr>
          <p:spPr bwMode="auto">
            <a:xfrm>
              <a:off x="4666" y="4891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9" name="Line 97"/>
            <p:cNvSpPr>
              <a:spLocks noChangeShapeType="1"/>
            </p:cNvSpPr>
            <p:nvPr/>
          </p:nvSpPr>
          <p:spPr bwMode="auto">
            <a:xfrm>
              <a:off x="4666" y="507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0" name="Line 96"/>
            <p:cNvSpPr>
              <a:spLocks noChangeShapeType="1"/>
            </p:cNvSpPr>
            <p:nvPr/>
          </p:nvSpPr>
          <p:spPr bwMode="auto">
            <a:xfrm>
              <a:off x="4666" y="4181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1" name="Line 95"/>
            <p:cNvSpPr>
              <a:spLocks noChangeShapeType="1"/>
            </p:cNvSpPr>
            <p:nvPr/>
          </p:nvSpPr>
          <p:spPr bwMode="auto">
            <a:xfrm>
              <a:off x="4666" y="3446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2" name="Line 94"/>
            <p:cNvSpPr>
              <a:spLocks noChangeShapeType="1"/>
            </p:cNvSpPr>
            <p:nvPr/>
          </p:nvSpPr>
          <p:spPr bwMode="auto">
            <a:xfrm>
              <a:off x="4666" y="2711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3" name="Line 93"/>
            <p:cNvSpPr>
              <a:spLocks noChangeShapeType="1"/>
            </p:cNvSpPr>
            <p:nvPr/>
          </p:nvSpPr>
          <p:spPr bwMode="auto">
            <a:xfrm>
              <a:off x="4666" y="1976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4" name="Line 92"/>
            <p:cNvSpPr>
              <a:spLocks noChangeShapeType="1"/>
            </p:cNvSpPr>
            <p:nvPr/>
          </p:nvSpPr>
          <p:spPr bwMode="auto">
            <a:xfrm>
              <a:off x="4666" y="1241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grpSp>
          <p:nvGrpSpPr>
            <p:cNvPr id="15" name="Group 89"/>
            <p:cNvGrpSpPr>
              <a:grpSpLocks/>
            </p:cNvGrpSpPr>
            <p:nvPr/>
          </p:nvGrpSpPr>
          <p:grpSpPr bwMode="auto">
            <a:xfrm>
              <a:off x="6008" y="286"/>
              <a:ext cx="438" cy="440"/>
              <a:chOff x="5876" y="1196"/>
              <a:chExt cx="438" cy="440"/>
            </a:xfrm>
          </p:grpSpPr>
          <p:sp>
            <p:nvSpPr>
              <p:cNvPr id="103" name="Oval 91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04" name="Rectangle 90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42</a:t>
                </a:r>
                <a:endPara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6" name="Group 86"/>
            <p:cNvGrpSpPr>
              <a:grpSpLocks/>
            </p:cNvGrpSpPr>
            <p:nvPr/>
          </p:nvGrpSpPr>
          <p:grpSpPr bwMode="auto">
            <a:xfrm>
              <a:off x="4960" y="1003"/>
              <a:ext cx="438" cy="440"/>
              <a:chOff x="5876" y="1196"/>
              <a:chExt cx="438" cy="440"/>
            </a:xfrm>
          </p:grpSpPr>
          <p:sp>
            <p:nvSpPr>
              <p:cNvPr id="101" name="Oval 88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02" name="Rectangle 87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7" name="Group 83"/>
            <p:cNvGrpSpPr>
              <a:grpSpLocks/>
            </p:cNvGrpSpPr>
            <p:nvPr/>
          </p:nvGrpSpPr>
          <p:grpSpPr bwMode="auto">
            <a:xfrm>
              <a:off x="7056" y="1003"/>
              <a:ext cx="438" cy="440"/>
              <a:chOff x="5876" y="1196"/>
              <a:chExt cx="438" cy="440"/>
            </a:xfrm>
          </p:grpSpPr>
          <p:sp>
            <p:nvSpPr>
              <p:cNvPr id="99" name="Oval 85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00" name="Rectangle 84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8" name="Group 80"/>
            <p:cNvGrpSpPr>
              <a:grpSpLocks/>
            </p:cNvGrpSpPr>
            <p:nvPr/>
          </p:nvGrpSpPr>
          <p:grpSpPr bwMode="auto">
            <a:xfrm>
              <a:off x="4436" y="1758"/>
              <a:ext cx="438" cy="440"/>
              <a:chOff x="5876" y="1196"/>
              <a:chExt cx="438" cy="440"/>
            </a:xfrm>
          </p:grpSpPr>
          <p:sp>
            <p:nvSpPr>
              <p:cNvPr id="97" name="Oval 82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98" name="Rectangle 81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9" name="Group 77"/>
            <p:cNvGrpSpPr>
              <a:grpSpLocks/>
            </p:cNvGrpSpPr>
            <p:nvPr/>
          </p:nvGrpSpPr>
          <p:grpSpPr bwMode="auto">
            <a:xfrm>
              <a:off x="5484" y="1758"/>
              <a:ext cx="438" cy="440"/>
              <a:chOff x="5876" y="1196"/>
              <a:chExt cx="438" cy="440"/>
            </a:xfrm>
          </p:grpSpPr>
          <p:sp>
            <p:nvSpPr>
              <p:cNvPr id="95" name="Oval 79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96" name="Rectangle 78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0" name="Group 74"/>
            <p:cNvGrpSpPr>
              <a:grpSpLocks/>
            </p:cNvGrpSpPr>
            <p:nvPr/>
          </p:nvGrpSpPr>
          <p:grpSpPr bwMode="auto">
            <a:xfrm>
              <a:off x="7056" y="1758"/>
              <a:ext cx="438" cy="440"/>
              <a:chOff x="5876" y="1196"/>
              <a:chExt cx="438" cy="440"/>
            </a:xfrm>
          </p:grpSpPr>
          <p:sp>
            <p:nvSpPr>
              <p:cNvPr id="93" name="Oval 76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94" name="Rectangle 75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41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" name="Group 71"/>
            <p:cNvGrpSpPr>
              <a:grpSpLocks/>
            </p:cNvGrpSpPr>
            <p:nvPr/>
          </p:nvGrpSpPr>
          <p:grpSpPr bwMode="auto">
            <a:xfrm>
              <a:off x="4436" y="2491"/>
              <a:ext cx="438" cy="440"/>
              <a:chOff x="5876" y="1196"/>
              <a:chExt cx="438" cy="440"/>
            </a:xfrm>
          </p:grpSpPr>
          <p:sp>
            <p:nvSpPr>
              <p:cNvPr id="91" name="Oval 73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92" name="Rectangle 72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endPara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2" name="Group 68"/>
            <p:cNvGrpSpPr>
              <a:grpSpLocks/>
            </p:cNvGrpSpPr>
            <p:nvPr/>
          </p:nvGrpSpPr>
          <p:grpSpPr bwMode="auto">
            <a:xfrm>
              <a:off x="5484" y="2491"/>
              <a:ext cx="438" cy="440"/>
              <a:chOff x="5876" y="1196"/>
              <a:chExt cx="438" cy="440"/>
            </a:xfrm>
          </p:grpSpPr>
          <p:sp>
            <p:nvSpPr>
              <p:cNvPr id="89" name="Oval 70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90" name="Rectangle 69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41</a:t>
                </a:r>
                <a:endPara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3" name="Group 65"/>
            <p:cNvGrpSpPr>
              <a:grpSpLocks/>
            </p:cNvGrpSpPr>
            <p:nvPr/>
          </p:nvGrpSpPr>
          <p:grpSpPr bwMode="auto">
            <a:xfrm>
              <a:off x="6532" y="2491"/>
              <a:ext cx="438" cy="440"/>
              <a:chOff x="5876" y="1196"/>
              <a:chExt cx="438" cy="440"/>
            </a:xfrm>
          </p:grpSpPr>
          <p:sp>
            <p:nvSpPr>
              <p:cNvPr id="87" name="Oval 67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88" name="Rectangle 66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4" name="Group 62"/>
            <p:cNvGrpSpPr>
              <a:grpSpLocks/>
            </p:cNvGrpSpPr>
            <p:nvPr/>
          </p:nvGrpSpPr>
          <p:grpSpPr bwMode="auto">
            <a:xfrm>
              <a:off x="7581" y="2491"/>
              <a:ext cx="438" cy="440"/>
              <a:chOff x="5876" y="1196"/>
              <a:chExt cx="438" cy="440"/>
            </a:xfrm>
          </p:grpSpPr>
          <p:sp>
            <p:nvSpPr>
              <p:cNvPr id="85" name="Oval 64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86" name="Rectangle 63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59"/>
            <p:cNvGrpSpPr>
              <a:grpSpLocks/>
            </p:cNvGrpSpPr>
            <p:nvPr/>
          </p:nvGrpSpPr>
          <p:grpSpPr bwMode="auto">
            <a:xfrm>
              <a:off x="4436" y="3227"/>
              <a:ext cx="438" cy="440"/>
              <a:chOff x="5876" y="1196"/>
              <a:chExt cx="438" cy="440"/>
            </a:xfrm>
          </p:grpSpPr>
          <p:sp>
            <p:nvSpPr>
              <p:cNvPr id="83" name="Oval 61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84" name="Rectangle 60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41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" name="Group 56"/>
            <p:cNvGrpSpPr>
              <a:grpSpLocks/>
            </p:cNvGrpSpPr>
            <p:nvPr/>
          </p:nvGrpSpPr>
          <p:grpSpPr bwMode="auto">
            <a:xfrm>
              <a:off x="5484" y="3227"/>
              <a:ext cx="438" cy="440"/>
              <a:chOff x="5876" y="1196"/>
              <a:chExt cx="438" cy="440"/>
            </a:xfrm>
          </p:grpSpPr>
          <p:sp>
            <p:nvSpPr>
              <p:cNvPr id="81" name="Oval 58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82" name="Rectangle 57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7" name="Group 53"/>
            <p:cNvGrpSpPr>
              <a:grpSpLocks/>
            </p:cNvGrpSpPr>
            <p:nvPr/>
          </p:nvGrpSpPr>
          <p:grpSpPr bwMode="auto">
            <a:xfrm>
              <a:off x="6532" y="3227"/>
              <a:ext cx="438" cy="440"/>
              <a:chOff x="5876" y="1196"/>
              <a:chExt cx="438" cy="440"/>
            </a:xfrm>
          </p:grpSpPr>
          <p:sp>
            <p:nvSpPr>
              <p:cNvPr id="79" name="Oval 55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80" name="Rectangle 54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21</a:t>
                </a:r>
                <a:endPara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8" name="Group 50"/>
            <p:cNvGrpSpPr>
              <a:grpSpLocks/>
            </p:cNvGrpSpPr>
            <p:nvPr/>
          </p:nvGrpSpPr>
          <p:grpSpPr bwMode="auto">
            <a:xfrm>
              <a:off x="4436" y="3950"/>
              <a:ext cx="438" cy="440"/>
              <a:chOff x="5876" y="1196"/>
              <a:chExt cx="438" cy="440"/>
            </a:xfrm>
          </p:grpSpPr>
          <p:sp>
            <p:nvSpPr>
              <p:cNvPr id="77" name="Oval 52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78" name="Rectangle 51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9" name="Group 47"/>
            <p:cNvGrpSpPr>
              <a:grpSpLocks/>
            </p:cNvGrpSpPr>
            <p:nvPr/>
          </p:nvGrpSpPr>
          <p:grpSpPr bwMode="auto">
            <a:xfrm>
              <a:off x="5484" y="3950"/>
              <a:ext cx="438" cy="440"/>
              <a:chOff x="5876" y="1196"/>
              <a:chExt cx="438" cy="440"/>
            </a:xfrm>
          </p:grpSpPr>
          <p:sp>
            <p:nvSpPr>
              <p:cNvPr id="75" name="Oval 49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76" name="Rectangle 48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0" name="Group 44"/>
            <p:cNvGrpSpPr>
              <a:grpSpLocks/>
            </p:cNvGrpSpPr>
            <p:nvPr/>
          </p:nvGrpSpPr>
          <p:grpSpPr bwMode="auto">
            <a:xfrm>
              <a:off x="6532" y="3950"/>
              <a:ext cx="438" cy="440"/>
              <a:chOff x="5876" y="1196"/>
              <a:chExt cx="438" cy="440"/>
            </a:xfrm>
          </p:grpSpPr>
          <p:sp>
            <p:nvSpPr>
              <p:cNvPr id="73" name="Oval 46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74" name="Rectangle 45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1" name="Rectangle 43"/>
            <p:cNvSpPr>
              <a:spLocks noChangeArrowheads="1"/>
            </p:cNvSpPr>
            <p:nvPr/>
          </p:nvSpPr>
          <p:spPr bwMode="auto">
            <a:xfrm>
              <a:off x="8996" y="286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</a:t>
              </a:r>
              <a:endPara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42"/>
            <p:cNvSpPr>
              <a:spLocks noChangeArrowheads="1"/>
            </p:cNvSpPr>
            <p:nvPr/>
          </p:nvSpPr>
          <p:spPr bwMode="auto">
            <a:xfrm>
              <a:off x="8996" y="1012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</a:t>
              </a:r>
              <a:endPara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41"/>
            <p:cNvSpPr>
              <a:spLocks noChangeArrowheads="1"/>
            </p:cNvSpPr>
            <p:nvPr/>
          </p:nvSpPr>
          <p:spPr bwMode="auto">
            <a:xfrm>
              <a:off x="8996" y="1726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</a:t>
              </a:r>
              <a:endPara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40"/>
            <p:cNvSpPr>
              <a:spLocks noChangeArrowheads="1"/>
            </p:cNvSpPr>
            <p:nvPr/>
          </p:nvSpPr>
          <p:spPr bwMode="auto">
            <a:xfrm>
              <a:off x="8996" y="2452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</a:t>
              </a:r>
              <a:endPara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9"/>
            <p:cNvSpPr>
              <a:spLocks noChangeArrowheads="1"/>
            </p:cNvSpPr>
            <p:nvPr/>
          </p:nvSpPr>
          <p:spPr bwMode="auto">
            <a:xfrm>
              <a:off x="8996" y="3213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</a:t>
              </a:r>
              <a:endPara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8996" y="3939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</a:t>
              </a:r>
              <a:endPara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6002" y="1497"/>
              <a:ext cx="34" cy="12"/>
            </a:xfrm>
            <a:custGeom>
              <a:avLst/>
              <a:gdLst>
                <a:gd name="T0" fmla="*/ 34 w 34"/>
                <a:gd name="T1" fmla="*/ 0 h 12"/>
                <a:gd name="T2" fmla="*/ 0 w 34"/>
                <a:gd name="T3" fmla="*/ 12 h 12"/>
                <a:gd name="T4" fmla="*/ 34 w 34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12">
                  <a:moveTo>
                    <a:pt x="34" y="0"/>
                  </a:moveTo>
                  <a:cubicBezTo>
                    <a:pt x="23" y="4"/>
                    <a:pt x="0" y="12"/>
                    <a:pt x="0" y="12"/>
                  </a:cubicBezTo>
                  <a:cubicBezTo>
                    <a:pt x="0" y="12"/>
                    <a:pt x="23" y="4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 flipH="1">
              <a:off x="5323" y="621"/>
              <a:ext cx="702" cy="4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6405" y="598"/>
              <a:ext cx="715" cy="46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 flipH="1">
              <a:off x="7269" y="1450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41" name="Line 33"/>
            <p:cNvSpPr>
              <a:spLocks noChangeShapeType="1"/>
            </p:cNvSpPr>
            <p:nvPr/>
          </p:nvSpPr>
          <p:spPr bwMode="auto">
            <a:xfrm flipH="1">
              <a:off x="6750" y="2925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42" name="Line 32"/>
            <p:cNvSpPr>
              <a:spLocks noChangeShapeType="1"/>
            </p:cNvSpPr>
            <p:nvPr/>
          </p:nvSpPr>
          <p:spPr bwMode="auto">
            <a:xfrm flipH="1">
              <a:off x="6750" y="3674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43" name="Line 31"/>
            <p:cNvSpPr>
              <a:spLocks noChangeShapeType="1"/>
            </p:cNvSpPr>
            <p:nvPr/>
          </p:nvSpPr>
          <p:spPr bwMode="auto">
            <a:xfrm flipH="1">
              <a:off x="5690" y="2925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44" name="Line 30"/>
            <p:cNvSpPr>
              <a:spLocks noChangeShapeType="1"/>
            </p:cNvSpPr>
            <p:nvPr/>
          </p:nvSpPr>
          <p:spPr bwMode="auto">
            <a:xfrm flipH="1">
              <a:off x="5690" y="3674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45" name="Line 29"/>
            <p:cNvSpPr>
              <a:spLocks noChangeShapeType="1"/>
            </p:cNvSpPr>
            <p:nvPr/>
          </p:nvSpPr>
          <p:spPr bwMode="auto">
            <a:xfrm flipH="1">
              <a:off x="4642" y="2925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46" name="Line 28"/>
            <p:cNvSpPr>
              <a:spLocks noChangeShapeType="1"/>
            </p:cNvSpPr>
            <p:nvPr/>
          </p:nvSpPr>
          <p:spPr bwMode="auto">
            <a:xfrm flipH="1">
              <a:off x="4642" y="3674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47" name="Line 27"/>
            <p:cNvSpPr>
              <a:spLocks noChangeShapeType="1"/>
            </p:cNvSpPr>
            <p:nvPr/>
          </p:nvSpPr>
          <p:spPr bwMode="auto">
            <a:xfrm flipH="1">
              <a:off x="4642" y="2211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48" name="Line 26"/>
            <p:cNvSpPr>
              <a:spLocks noChangeShapeType="1"/>
            </p:cNvSpPr>
            <p:nvPr/>
          </p:nvSpPr>
          <p:spPr bwMode="auto">
            <a:xfrm flipH="1">
              <a:off x="5702" y="2211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49" name="Line 25"/>
            <p:cNvSpPr>
              <a:spLocks noChangeShapeType="1"/>
            </p:cNvSpPr>
            <p:nvPr/>
          </p:nvSpPr>
          <p:spPr bwMode="auto">
            <a:xfrm flipH="1">
              <a:off x="4701" y="1393"/>
              <a:ext cx="345" cy="36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50" name="Line 24"/>
            <p:cNvSpPr>
              <a:spLocks noChangeShapeType="1"/>
            </p:cNvSpPr>
            <p:nvPr/>
          </p:nvSpPr>
          <p:spPr bwMode="auto">
            <a:xfrm>
              <a:off x="5323" y="1405"/>
              <a:ext cx="288" cy="3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51" name="Line 23"/>
            <p:cNvSpPr>
              <a:spLocks noChangeShapeType="1"/>
            </p:cNvSpPr>
            <p:nvPr/>
          </p:nvSpPr>
          <p:spPr bwMode="auto">
            <a:xfrm>
              <a:off x="7397" y="2154"/>
              <a:ext cx="288" cy="3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 flipH="1">
              <a:off x="6856" y="2143"/>
              <a:ext cx="288" cy="40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 flipH="1">
              <a:off x="4642" y="4386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54" name="Line 20"/>
            <p:cNvSpPr>
              <a:spLocks noChangeShapeType="1"/>
            </p:cNvSpPr>
            <p:nvPr/>
          </p:nvSpPr>
          <p:spPr bwMode="auto">
            <a:xfrm flipH="1">
              <a:off x="5703" y="4386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55" name="Line 19"/>
            <p:cNvSpPr>
              <a:spLocks noChangeShapeType="1"/>
            </p:cNvSpPr>
            <p:nvPr/>
          </p:nvSpPr>
          <p:spPr bwMode="auto">
            <a:xfrm flipH="1">
              <a:off x="6747" y="4386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grpSp>
          <p:nvGrpSpPr>
            <p:cNvPr id="56" name="Group 16"/>
            <p:cNvGrpSpPr>
              <a:grpSpLocks/>
            </p:cNvGrpSpPr>
            <p:nvPr/>
          </p:nvGrpSpPr>
          <p:grpSpPr bwMode="auto">
            <a:xfrm>
              <a:off x="7593" y="3206"/>
              <a:ext cx="438" cy="440"/>
              <a:chOff x="7593" y="3206"/>
              <a:chExt cx="438" cy="440"/>
            </a:xfrm>
          </p:grpSpPr>
          <p:sp>
            <p:nvSpPr>
              <p:cNvPr id="71" name="Oval 18"/>
              <p:cNvSpPr>
                <a:spLocks noChangeArrowheads="1"/>
              </p:cNvSpPr>
              <p:nvPr/>
            </p:nvSpPr>
            <p:spPr bwMode="auto">
              <a:xfrm>
                <a:off x="7593" y="3208"/>
                <a:ext cx="438" cy="438"/>
              </a:xfrm>
              <a:prstGeom prst="ellipse">
                <a:avLst/>
              </a:prstGeom>
              <a:solidFill>
                <a:srgbClr val="92D05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72" name="Rectangle 17"/>
              <p:cNvSpPr>
                <a:spLocks noChangeArrowheads="1"/>
              </p:cNvSpPr>
              <p:nvPr/>
            </p:nvSpPr>
            <p:spPr bwMode="auto">
              <a:xfrm>
                <a:off x="7603" y="320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7" name="Line 15"/>
            <p:cNvSpPr>
              <a:spLocks noChangeShapeType="1"/>
            </p:cNvSpPr>
            <p:nvPr/>
          </p:nvSpPr>
          <p:spPr bwMode="auto">
            <a:xfrm flipH="1">
              <a:off x="7799" y="2930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grpSp>
          <p:nvGrpSpPr>
            <p:cNvPr id="58" name="Group 12"/>
            <p:cNvGrpSpPr>
              <a:grpSpLocks/>
            </p:cNvGrpSpPr>
            <p:nvPr/>
          </p:nvGrpSpPr>
          <p:grpSpPr bwMode="auto">
            <a:xfrm>
              <a:off x="4421" y="4669"/>
              <a:ext cx="438" cy="440"/>
              <a:chOff x="7593" y="3206"/>
              <a:chExt cx="438" cy="440"/>
            </a:xfrm>
          </p:grpSpPr>
          <p:sp>
            <p:nvSpPr>
              <p:cNvPr id="69" name="Oval 14"/>
              <p:cNvSpPr>
                <a:spLocks noChangeArrowheads="1"/>
              </p:cNvSpPr>
              <p:nvPr/>
            </p:nvSpPr>
            <p:spPr bwMode="auto">
              <a:xfrm>
                <a:off x="7593" y="3208"/>
                <a:ext cx="438" cy="438"/>
              </a:xfrm>
              <a:prstGeom prst="ellipse">
                <a:avLst/>
              </a:prstGeom>
              <a:solidFill>
                <a:srgbClr val="92D05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70" name="Rectangle 13"/>
              <p:cNvSpPr>
                <a:spLocks noChangeArrowheads="1"/>
              </p:cNvSpPr>
              <p:nvPr/>
            </p:nvSpPr>
            <p:spPr bwMode="auto">
              <a:xfrm>
                <a:off x="7603" y="320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9" name="Group 9"/>
            <p:cNvGrpSpPr>
              <a:grpSpLocks/>
            </p:cNvGrpSpPr>
            <p:nvPr/>
          </p:nvGrpSpPr>
          <p:grpSpPr bwMode="auto">
            <a:xfrm>
              <a:off x="5504" y="4669"/>
              <a:ext cx="438" cy="440"/>
              <a:chOff x="7593" y="3206"/>
              <a:chExt cx="438" cy="440"/>
            </a:xfrm>
          </p:grpSpPr>
          <p:sp>
            <p:nvSpPr>
              <p:cNvPr id="67" name="Oval 11"/>
              <p:cNvSpPr>
                <a:spLocks noChangeArrowheads="1"/>
              </p:cNvSpPr>
              <p:nvPr/>
            </p:nvSpPr>
            <p:spPr bwMode="auto">
              <a:xfrm>
                <a:off x="7593" y="3208"/>
                <a:ext cx="438" cy="438"/>
              </a:xfrm>
              <a:prstGeom prst="ellipse">
                <a:avLst/>
              </a:prstGeom>
              <a:solidFill>
                <a:srgbClr val="92D05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68" name="Rectangle 10"/>
              <p:cNvSpPr>
                <a:spLocks noChangeArrowheads="1"/>
              </p:cNvSpPr>
              <p:nvPr/>
            </p:nvSpPr>
            <p:spPr bwMode="auto">
              <a:xfrm>
                <a:off x="7603" y="320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0" name="Group 6"/>
            <p:cNvGrpSpPr>
              <a:grpSpLocks/>
            </p:cNvGrpSpPr>
            <p:nvPr/>
          </p:nvGrpSpPr>
          <p:grpSpPr bwMode="auto">
            <a:xfrm>
              <a:off x="6549" y="4669"/>
              <a:ext cx="438" cy="440"/>
              <a:chOff x="7593" y="3206"/>
              <a:chExt cx="438" cy="440"/>
            </a:xfrm>
          </p:grpSpPr>
          <p:sp>
            <p:nvSpPr>
              <p:cNvPr id="65" name="Oval 8"/>
              <p:cNvSpPr>
                <a:spLocks noChangeArrowheads="1"/>
              </p:cNvSpPr>
              <p:nvPr/>
            </p:nvSpPr>
            <p:spPr bwMode="auto">
              <a:xfrm>
                <a:off x="7593" y="3208"/>
                <a:ext cx="438" cy="438"/>
              </a:xfrm>
              <a:prstGeom prst="ellipse">
                <a:avLst/>
              </a:prstGeom>
              <a:solidFill>
                <a:srgbClr val="92D05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66" name="Rectangle 7"/>
              <p:cNvSpPr>
                <a:spLocks noChangeArrowheads="1"/>
              </p:cNvSpPr>
              <p:nvPr/>
            </p:nvSpPr>
            <p:spPr bwMode="auto">
              <a:xfrm>
                <a:off x="7603" y="320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1" name="Oval 5"/>
            <p:cNvSpPr>
              <a:spLocks noChangeArrowheads="1"/>
            </p:cNvSpPr>
            <p:nvPr/>
          </p:nvSpPr>
          <p:spPr bwMode="auto">
            <a:xfrm>
              <a:off x="5395" y="3877"/>
              <a:ext cx="598" cy="59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4347" y="2414"/>
              <a:ext cx="598" cy="59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63" name="Oval 3"/>
            <p:cNvSpPr>
              <a:spLocks noChangeArrowheads="1"/>
            </p:cNvSpPr>
            <p:nvPr/>
          </p:nvSpPr>
          <p:spPr bwMode="auto">
            <a:xfrm>
              <a:off x="4877" y="928"/>
              <a:ext cx="598" cy="59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64" name="Oval 2"/>
            <p:cNvSpPr>
              <a:spLocks noChangeArrowheads="1"/>
            </p:cNvSpPr>
            <p:nvPr/>
          </p:nvSpPr>
          <p:spPr bwMode="auto">
            <a:xfrm>
              <a:off x="6962" y="928"/>
              <a:ext cx="598" cy="59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</p:grpSp>
      <p:sp>
        <p:nvSpPr>
          <p:cNvPr id="105" name="Прямоугольник 104"/>
          <p:cNvSpPr/>
          <p:nvPr/>
        </p:nvSpPr>
        <p:spPr>
          <a:xfrm>
            <a:off x="914637" y="4542370"/>
            <a:ext cx="6096000" cy="20036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637540" algn="just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  Ваня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может своим первым ходом выставить дубль 22, при этом он всегда выиграет</a:t>
            </a:r>
          </a:p>
          <a:p>
            <a:pPr marL="637540" algn="just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  Ваня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может первым ходом выставить фишку 21, при этом получив ход в позиции, когда текущая цепочка заканчивается на 2, он выставляет дубль 22 и выигрывает</a:t>
            </a:r>
          </a:p>
        </p:txBody>
      </p:sp>
      <p:sp>
        <p:nvSpPr>
          <p:cNvPr id="106" name="Содержимое 10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8311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1043" y="-430415"/>
            <a:ext cx="10178322" cy="1492132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Задача 1       </a:t>
            </a: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(задание  </a:t>
            </a:r>
            <a:r>
              <a:rPr lang="ru-RU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2)</a:t>
            </a:r>
            <a:endParaRPr lang="ru-RU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584229" y="1193106"/>
            <a:ext cx="10860112" cy="5448812"/>
          </a:xfrm>
        </p:spPr>
        <p:txBody>
          <a:bodyPr>
            <a:normAutofit/>
          </a:bodyPr>
          <a:lstStyle/>
          <a:p>
            <a:pPr algn="just"/>
            <a:r>
              <a:rPr lang="ru-RU" sz="2400" b="1" dirty="0" smtClean="0">
                <a:solidFill>
                  <a:schemeClr val="tx1"/>
                </a:solidFill>
              </a:rPr>
              <a:t>Выполните </a:t>
            </a:r>
            <a:r>
              <a:rPr lang="ru-RU" sz="2400" b="1" dirty="0">
                <a:solidFill>
                  <a:schemeClr val="tx1"/>
                </a:solidFill>
              </a:rPr>
              <a:t>следующие три задания при исходном наборе фишек {12, 14, 21, 22, 24, 41, 42, 44</a:t>
            </a:r>
            <a:r>
              <a:rPr lang="ru-RU" sz="2400" b="1" dirty="0" smtClean="0">
                <a:solidFill>
                  <a:schemeClr val="tx1"/>
                </a:solidFill>
              </a:rPr>
              <a:t>}.</a:t>
            </a:r>
          </a:p>
          <a:p>
            <a:pPr algn="just"/>
            <a:endParaRPr lang="ru-RU" sz="2400" dirty="0">
              <a:solidFill>
                <a:schemeClr val="tx1"/>
              </a:solidFill>
            </a:endParaRPr>
          </a:p>
          <a:p>
            <a:pPr algn="just"/>
            <a:r>
              <a:rPr lang="ru-RU" sz="2400" b="1" dirty="0" smtClean="0">
                <a:solidFill>
                  <a:schemeClr val="tx1"/>
                </a:solidFill>
              </a:rPr>
              <a:t>Задание </a:t>
            </a:r>
            <a:r>
              <a:rPr lang="ru-RU" sz="2400" b="1" dirty="0">
                <a:solidFill>
                  <a:schemeClr val="tx1"/>
                </a:solidFill>
              </a:rPr>
              <a:t>2</a:t>
            </a:r>
            <a:endParaRPr lang="ru-RU" sz="2400" dirty="0">
              <a:solidFill>
                <a:schemeClr val="tx1"/>
              </a:solidFill>
            </a:endParaRPr>
          </a:p>
          <a:p>
            <a:pPr algn="just"/>
            <a:r>
              <a:rPr lang="ru-RU" sz="2400" dirty="0">
                <a:solidFill>
                  <a:schemeClr val="tx1"/>
                </a:solidFill>
              </a:rPr>
              <a:t>Пусть Петя первым ходом пошел 44. У кого из игроков есть выигрышная стратегия, позволяющая в этой ситуации выиграть своим четвертым ходом? Постройте в виде рисунка или таблицы дерево всех партий, возможных при реализации выигрывающим игроком этой стратегии. На рёбрах дерева указывайте ход, в узлах – цепочку фишек, получившуюся после этого хода.</a:t>
            </a:r>
          </a:p>
          <a:p>
            <a:pPr algn="just"/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401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3986" y="0"/>
            <a:ext cx="10178322" cy="912862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Задача 1       </a:t>
            </a: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(задание  </a:t>
            </a:r>
            <a:r>
              <a:rPr lang="ru-RU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2)</a:t>
            </a:r>
            <a:endParaRPr lang="ru-RU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700056" y="930686"/>
            <a:ext cx="10860112" cy="5448812"/>
          </a:xfrm>
        </p:spPr>
        <p:txBody>
          <a:bodyPr>
            <a:normAutofit/>
          </a:bodyPr>
          <a:lstStyle/>
          <a:p>
            <a:pPr algn="just"/>
            <a:r>
              <a:rPr lang="ru-RU" sz="2400" b="1" dirty="0" smtClean="0">
                <a:solidFill>
                  <a:schemeClr val="tx1"/>
                </a:solidFill>
              </a:rPr>
              <a:t>Выполните </a:t>
            </a:r>
            <a:r>
              <a:rPr lang="ru-RU" sz="2400" b="1" dirty="0">
                <a:solidFill>
                  <a:schemeClr val="tx1"/>
                </a:solidFill>
              </a:rPr>
              <a:t>следующие три задания при исходном наборе фишек {12, 14, 21, 22, 24, 41, 42, 44</a:t>
            </a:r>
            <a:r>
              <a:rPr lang="ru-RU" sz="2400" b="1" dirty="0" smtClean="0">
                <a:solidFill>
                  <a:schemeClr val="tx1"/>
                </a:solidFill>
              </a:rPr>
              <a:t>}.</a:t>
            </a:r>
          </a:p>
          <a:p>
            <a:pPr marL="0" lvl="0" indent="0" algn="just">
              <a:buNone/>
            </a:pPr>
            <a:r>
              <a:rPr lang="ru-RU" sz="2400" dirty="0">
                <a:solidFill>
                  <a:schemeClr val="tx1"/>
                </a:solidFill>
              </a:rPr>
              <a:t>построим дерево игры для случая, когда Петя в самом начале ходит фишкой 44, «забыв» пока про дубль 22:</a:t>
            </a:r>
          </a:p>
          <a:p>
            <a:pPr marL="0" indent="0" algn="just">
              <a:buNone/>
            </a:pP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auto">
          <a:xfrm>
            <a:off x="3537284" y="2613378"/>
            <a:ext cx="157023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400"/>
          </a:p>
        </p:txBody>
      </p:sp>
      <p:grpSp>
        <p:nvGrpSpPr>
          <p:cNvPr id="9" name="Group 5"/>
          <p:cNvGrpSpPr>
            <a:grpSpLocks noChangeAspect="1"/>
          </p:cNvGrpSpPr>
          <p:nvPr/>
        </p:nvGrpSpPr>
        <p:grpSpPr bwMode="auto">
          <a:xfrm>
            <a:off x="4612106" y="2282602"/>
            <a:ext cx="5622757" cy="4362755"/>
            <a:chOff x="3809" y="283"/>
            <a:chExt cx="6248" cy="4848"/>
          </a:xfrm>
        </p:grpSpPr>
        <p:sp>
          <p:nvSpPr>
            <p:cNvPr id="10" name="AutoShape 156"/>
            <p:cNvSpPr>
              <a:spLocks noChangeAspect="1" noChangeArrowheads="1" noTextEdit="1"/>
            </p:cNvSpPr>
            <p:nvPr/>
          </p:nvSpPr>
          <p:spPr bwMode="auto">
            <a:xfrm>
              <a:off x="3809" y="283"/>
              <a:ext cx="6248" cy="4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1" name="Line 155"/>
            <p:cNvSpPr>
              <a:spLocks noChangeShapeType="1"/>
            </p:cNvSpPr>
            <p:nvPr/>
          </p:nvSpPr>
          <p:spPr bwMode="auto">
            <a:xfrm>
              <a:off x="4666" y="4892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2" name="Line 154"/>
            <p:cNvSpPr>
              <a:spLocks noChangeShapeType="1"/>
            </p:cNvSpPr>
            <p:nvPr/>
          </p:nvSpPr>
          <p:spPr bwMode="auto">
            <a:xfrm>
              <a:off x="4666" y="507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3" name="Line 153"/>
            <p:cNvSpPr>
              <a:spLocks noChangeShapeType="1"/>
            </p:cNvSpPr>
            <p:nvPr/>
          </p:nvSpPr>
          <p:spPr bwMode="auto">
            <a:xfrm>
              <a:off x="4666" y="4181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4" name="Line 152"/>
            <p:cNvSpPr>
              <a:spLocks noChangeShapeType="1"/>
            </p:cNvSpPr>
            <p:nvPr/>
          </p:nvSpPr>
          <p:spPr bwMode="auto">
            <a:xfrm>
              <a:off x="4666" y="3446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5" name="Line 151"/>
            <p:cNvSpPr>
              <a:spLocks noChangeShapeType="1"/>
            </p:cNvSpPr>
            <p:nvPr/>
          </p:nvSpPr>
          <p:spPr bwMode="auto">
            <a:xfrm>
              <a:off x="4666" y="2711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6" name="Line 150"/>
            <p:cNvSpPr>
              <a:spLocks noChangeShapeType="1"/>
            </p:cNvSpPr>
            <p:nvPr/>
          </p:nvSpPr>
          <p:spPr bwMode="auto">
            <a:xfrm>
              <a:off x="4666" y="1976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7" name="Line 149"/>
            <p:cNvSpPr>
              <a:spLocks noChangeShapeType="1"/>
            </p:cNvSpPr>
            <p:nvPr/>
          </p:nvSpPr>
          <p:spPr bwMode="auto">
            <a:xfrm>
              <a:off x="4666" y="1241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grpSp>
          <p:nvGrpSpPr>
            <p:cNvPr id="18" name="Group 146"/>
            <p:cNvGrpSpPr>
              <a:grpSpLocks/>
            </p:cNvGrpSpPr>
            <p:nvPr/>
          </p:nvGrpSpPr>
          <p:grpSpPr bwMode="auto">
            <a:xfrm>
              <a:off x="6237" y="286"/>
              <a:ext cx="438" cy="440"/>
              <a:chOff x="5876" y="1196"/>
              <a:chExt cx="438" cy="440"/>
            </a:xfrm>
          </p:grpSpPr>
          <p:sp>
            <p:nvSpPr>
              <p:cNvPr id="159" name="Oval 148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60" name="Rectangle 147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44</a:t>
                </a:r>
                <a:endPara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9" name="Group 143"/>
            <p:cNvGrpSpPr>
              <a:grpSpLocks/>
            </p:cNvGrpSpPr>
            <p:nvPr/>
          </p:nvGrpSpPr>
          <p:grpSpPr bwMode="auto">
            <a:xfrm>
              <a:off x="5229" y="1003"/>
              <a:ext cx="438" cy="440"/>
              <a:chOff x="5876" y="1196"/>
              <a:chExt cx="438" cy="440"/>
            </a:xfrm>
          </p:grpSpPr>
          <p:sp>
            <p:nvSpPr>
              <p:cNvPr id="157" name="Oval 145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58" name="Rectangle 144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0" name="Group 140"/>
            <p:cNvGrpSpPr>
              <a:grpSpLocks/>
            </p:cNvGrpSpPr>
            <p:nvPr/>
          </p:nvGrpSpPr>
          <p:grpSpPr bwMode="auto">
            <a:xfrm>
              <a:off x="7245" y="1003"/>
              <a:ext cx="438" cy="440"/>
              <a:chOff x="5876" y="1196"/>
              <a:chExt cx="438" cy="440"/>
            </a:xfrm>
          </p:grpSpPr>
          <p:sp>
            <p:nvSpPr>
              <p:cNvPr id="155" name="Oval 142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56" name="Rectangle 141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42</a:t>
                </a:r>
                <a:endPara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" name="Group 137"/>
            <p:cNvGrpSpPr>
              <a:grpSpLocks/>
            </p:cNvGrpSpPr>
            <p:nvPr/>
          </p:nvGrpSpPr>
          <p:grpSpPr bwMode="auto">
            <a:xfrm>
              <a:off x="4705" y="1758"/>
              <a:ext cx="438" cy="440"/>
              <a:chOff x="5876" y="1196"/>
              <a:chExt cx="438" cy="440"/>
            </a:xfrm>
          </p:grpSpPr>
          <p:sp>
            <p:nvSpPr>
              <p:cNvPr id="153" name="Oval 139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54" name="Rectangle 138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2" name="Group 134"/>
            <p:cNvGrpSpPr>
              <a:grpSpLocks/>
            </p:cNvGrpSpPr>
            <p:nvPr/>
          </p:nvGrpSpPr>
          <p:grpSpPr bwMode="auto">
            <a:xfrm>
              <a:off x="5721" y="1758"/>
              <a:ext cx="438" cy="440"/>
              <a:chOff x="5876" y="1196"/>
              <a:chExt cx="438" cy="440"/>
            </a:xfrm>
          </p:grpSpPr>
          <p:sp>
            <p:nvSpPr>
              <p:cNvPr id="151" name="Oval 136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52" name="Rectangle 135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3" name="Group 131"/>
            <p:cNvGrpSpPr>
              <a:grpSpLocks/>
            </p:cNvGrpSpPr>
            <p:nvPr/>
          </p:nvGrpSpPr>
          <p:grpSpPr bwMode="auto">
            <a:xfrm>
              <a:off x="6771" y="1758"/>
              <a:ext cx="438" cy="440"/>
              <a:chOff x="5876" y="1196"/>
              <a:chExt cx="438" cy="440"/>
            </a:xfrm>
          </p:grpSpPr>
          <p:sp>
            <p:nvSpPr>
              <p:cNvPr id="149" name="Oval 133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50" name="Rectangle 132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4" name="Group 128"/>
            <p:cNvGrpSpPr>
              <a:grpSpLocks/>
            </p:cNvGrpSpPr>
            <p:nvPr/>
          </p:nvGrpSpPr>
          <p:grpSpPr bwMode="auto">
            <a:xfrm>
              <a:off x="4436" y="2491"/>
              <a:ext cx="438" cy="440"/>
              <a:chOff x="5876" y="1196"/>
              <a:chExt cx="438" cy="440"/>
            </a:xfrm>
          </p:grpSpPr>
          <p:sp>
            <p:nvSpPr>
              <p:cNvPr id="147" name="Oval 130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48" name="Rectangle 129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125"/>
            <p:cNvGrpSpPr>
              <a:grpSpLocks/>
            </p:cNvGrpSpPr>
            <p:nvPr/>
          </p:nvGrpSpPr>
          <p:grpSpPr bwMode="auto">
            <a:xfrm>
              <a:off x="5721" y="2491"/>
              <a:ext cx="438" cy="440"/>
              <a:chOff x="5876" y="1196"/>
              <a:chExt cx="438" cy="440"/>
            </a:xfrm>
          </p:grpSpPr>
          <p:sp>
            <p:nvSpPr>
              <p:cNvPr id="145" name="Oval 127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46" name="Rectangle 126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" name="Group 122"/>
            <p:cNvGrpSpPr>
              <a:grpSpLocks/>
            </p:cNvGrpSpPr>
            <p:nvPr/>
          </p:nvGrpSpPr>
          <p:grpSpPr bwMode="auto">
            <a:xfrm>
              <a:off x="6532" y="2491"/>
              <a:ext cx="438" cy="440"/>
              <a:chOff x="5876" y="1196"/>
              <a:chExt cx="438" cy="440"/>
            </a:xfrm>
          </p:grpSpPr>
          <p:sp>
            <p:nvSpPr>
              <p:cNvPr id="143" name="Oval 124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44" name="Rectangle 123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7" name="Group 119"/>
            <p:cNvGrpSpPr>
              <a:grpSpLocks/>
            </p:cNvGrpSpPr>
            <p:nvPr/>
          </p:nvGrpSpPr>
          <p:grpSpPr bwMode="auto">
            <a:xfrm>
              <a:off x="7739" y="2491"/>
              <a:ext cx="438" cy="440"/>
              <a:chOff x="5876" y="1196"/>
              <a:chExt cx="438" cy="440"/>
            </a:xfrm>
          </p:grpSpPr>
          <p:sp>
            <p:nvSpPr>
              <p:cNvPr id="141" name="Oval 121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42" name="Rectangle 120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41</a:t>
                </a:r>
                <a:endPara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8" name="Group 116"/>
            <p:cNvGrpSpPr>
              <a:grpSpLocks/>
            </p:cNvGrpSpPr>
            <p:nvPr/>
          </p:nvGrpSpPr>
          <p:grpSpPr bwMode="auto">
            <a:xfrm>
              <a:off x="4436" y="3227"/>
              <a:ext cx="438" cy="440"/>
              <a:chOff x="5876" y="1196"/>
              <a:chExt cx="438" cy="440"/>
            </a:xfrm>
          </p:grpSpPr>
          <p:sp>
            <p:nvSpPr>
              <p:cNvPr id="139" name="Oval 118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40" name="Rectangle 117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9" name="Group 113"/>
            <p:cNvGrpSpPr>
              <a:grpSpLocks/>
            </p:cNvGrpSpPr>
            <p:nvPr/>
          </p:nvGrpSpPr>
          <p:grpSpPr bwMode="auto">
            <a:xfrm>
              <a:off x="4953" y="3227"/>
              <a:ext cx="438" cy="440"/>
              <a:chOff x="5876" y="1196"/>
              <a:chExt cx="438" cy="440"/>
            </a:xfrm>
          </p:grpSpPr>
          <p:sp>
            <p:nvSpPr>
              <p:cNvPr id="137" name="Oval 115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38" name="Rectangle 114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42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0" name="Group 110"/>
            <p:cNvGrpSpPr>
              <a:grpSpLocks/>
            </p:cNvGrpSpPr>
            <p:nvPr/>
          </p:nvGrpSpPr>
          <p:grpSpPr bwMode="auto">
            <a:xfrm>
              <a:off x="6505" y="3227"/>
              <a:ext cx="438" cy="440"/>
              <a:chOff x="5876" y="1196"/>
              <a:chExt cx="438" cy="440"/>
            </a:xfrm>
          </p:grpSpPr>
          <p:sp>
            <p:nvSpPr>
              <p:cNvPr id="135" name="Oval 112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36" name="Rectangle 111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1" name="Group 107"/>
            <p:cNvGrpSpPr>
              <a:grpSpLocks/>
            </p:cNvGrpSpPr>
            <p:nvPr/>
          </p:nvGrpSpPr>
          <p:grpSpPr bwMode="auto">
            <a:xfrm>
              <a:off x="4436" y="3950"/>
              <a:ext cx="438" cy="440"/>
              <a:chOff x="5876" y="1196"/>
              <a:chExt cx="438" cy="440"/>
            </a:xfrm>
          </p:grpSpPr>
          <p:sp>
            <p:nvSpPr>
              <p:cNvPr id="133" name="Oval 109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34" name="Rectangle 108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42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2" name="Group 104"/>
            <p:cNvGrpSpPr>
              <a:grpSpLocks/>
            </p:cNvGrpSpPr>
            <p:nvPr/>
          </p:nvGrpSpPr>
          <p:grpSpPr bwMode="auto">
            <a:xfrm>
              <a:off x="5484" y="3950"/>
              <a:ext cx="438" cy="440"/>
              <a:chOff x="5876" y="1196"/>
              <a:chExt cx="438" cy="440"/>
            </a:xfrm>
          </p:grpSpPr>
          <p:sp>
            <p:nvSpPr>
              <p:cNvPr id="131" name="Oval 106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32" name="Rectangle 105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3" name="Group 101"/>
            <p:cNvGrpSpPr>
              <a:grpSpLocks/>
            </p:cNvGrpSpPr>
            <p:nvPr/>
          </p:nvGrpSpPr>
          <p:grpSpPr bwMode="auto">
            <a:xfrm>
              <a:off x="6532" y="3950"/>
              <a:ext cx="438" cy="440"/>
              <a:chOff x="5876" y="1196"/>
              <a:chExt cx="438" cy="440"/>
            </a:xfrm>
          </p:grpSpPr>
          <p:sp>
            <p:nvSpPr>
              <p:cNvPr id="129" name="Oval 103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30" name="Rectangle 102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41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4" name="Rectangle 100"/>
            <p:cNvSpPr>
              <a:spLocks noChangeArrowheads="1"/>
            </p:cNvSpPr>
            <p:nvPr/>
          </p:nvSpPr>
          <p:spPr bwMode="auto">
            <a:xfrm>
              <a:off x="8996" y="286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</a:t>
              </a:r>
              <a:endPara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99"/>
            <p:cNvSpPr>
              <a:spLocks noChangeArrowheads="1"/>
            </p:cNvSpPr>
            <p:nvPr/>
          </p:nvSpPr>
          <p:spPr bwMode="auto">
            <a:xfrm>
              <a:off x="8996" y="1012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</a:t>
              </a:r>
              <a:endPara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98"/>
            <p:cNvSpPr>
              <a:spLocks noChangeArrowheads="1"/>
            </p:cNvSpPr>
            <p:nvPr/>
          </p:nvSpPr>
          <p:spPr bwMode="auto">
            <a:xfrm>
              <a:off x="8996" y="1726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</a:t>
              </a:r>
              <a:endPara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97"/>
            <p:cNvSpPr>
              <a:spLocks noChangeArrowheads="1"/>
            </p:cNvSpPr>
            <p:nvPr/>
          </p:nvSpPr>
          <p:spPr bwMode="auto">
            <a:xfrm>
              <a:off x="8996" y="2452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</a:t>
              </a:r>
              <a:endPara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96"/>
            <p:cNvSpPr>
              <a:spLocks noChangeArrowheads="1"/>
            </p:cNvSpPr>
            <p:nvPr/>
          </p:nvSpPr>
          <p:spPr bwMode="auto">
            <a:xfrm>
              <a:off x="8996" y="3213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</a:t>
              </a:r>
              <a:endPara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95"/>
            <p:cNvSpPr>
              <a:spLocks noChangeArrowheads="1"/>
            </p:cNvSpPr>
            <p:nvPr/>
          </p:nvSpPr>
          <p:spPr bwMode="auto">
            <a:xfrm>
              <a:off x="8996" y="3939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</a:t>
              </a:r>
              <a:endPara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Freeform 94"/>
            <p:cNvSpPr>
              <a:spLocks/>
            </p:cNvSpPr>
            <p:nvPr/>
          </p:nvSpPr>
          <p:spPr bwMode="auto">
            <a:xfrm>
              <a:off x="6002" y="1497"/>
              <a:ext cx="34" cy="12"/>
            </a:xfrm>
            <a:custGeom>
              <a:avLst/>
              <a:gdLst>
                <a:gd name="T0" fmla="*/ 34 w 34"/>
                <a:gd name="T1" fmla="*/ 0 h 12"/>
                <a:gd name="T2" fmla="*/ 0 w 34"/>
                <a:gd name="T3" fmla="*/ 12 h 12"/>
                <a:gd name="T4" fmla="*/ 34 w 34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12">
                  <a:moveTo>
                    <a:pt x="34" y="0"/>
                  </a:moveTo>
                  <a:cubicBezTo>
                    <a:pt x="23" y="4"/>
                    <a:pt x="0" y="12"/>
                    <a:pt x="0" y="12"/>
                  </a:cubicBezTo>
                  <a:cubicBezTo>
                    <a:pt x="0" y="12"/>
                    <a:pt x="23" y="4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41" name="Line 93"/>
            <p:cNvSpPr>
              <a:spLocks noChangeShapeType="1"/>
            </p:cNvSpPr>
            <p:nvPr/>
          </p:nvSpPr>
          <p:spPr bwMode="auto">
            <a:xfrm flipH="1">
              <a:off x="5544" y="629"/>
              <a:ext cx="739" cy="39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42" name="Line 92"/>
            <p:cNvSpPr>
              <a:spLocks noChangeShapeType="1"/>
            </p:cNvSpPr>
            <p:nvPr/>
          </p:nvSpPr>
          <p:spPr bwMode="auto">
            <a:xfrm>
              <a:off x="6630" y="632"/>
              <a:ext cx="681" cy="4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43" name="Line 91"/>
            <p:cNvSpPr>
              <a:spLocks noChangeShapeType="1"/>
            </p:cNvSpPr>
            <p:nvPr/>
          </p:nvSpPr>
          <p:spPr bwMode="auto">
            <a:xfrm flipH="1">
              <a:off x="7008" y="1395"/>
              <a:ext cx="302" cy="37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44" name="Line 90"/>
            <p:cNvSpPr>
              <a:spLocks noChangeShapeType="1"/>
            </p:cNvSpPr>
            <p:nvPr/>
          </p:nvSpPr>
          <p:spPr bwMode="auto">
            <a:xfrm flipH="1">
              <a:off x="6750" y="2925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45" name="Line 89"/>
            <p:cNvSpPr>
              <a:spLocks noChangeShapeType="1"/>
            </p:cNvSpPr>
            <p:nvPr/>
          </p:nvSpPr>
          <p:spPr bwMode="auto">
            <a:xfrm flipH="1">
              <a:off x="6750" y="3674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46" name="Line 88"/>
            <p:cNvSpPr>
              <a:spLocks noChangeShapeType="1"/>
            </p:cNvSpPr>
            <p:nvPr/>
          </p:nvSpPr>
          <p:spPr bwMode="auto">
            <a:xfrm flipH="1">
              <a:off x="5690" y="2918"/>
              <a:ext cx="175" cy="30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47" name="Line 87"/>
            <p:cNvSpPr>
              <a:spLocks noChangeShapeType="1"/>
            </p:cNvSpPr>
            <p:nvPr/>
          </p:nvSpPr>
          <p:spPr bwMode="auto">
            <a:xfrm flipH="1">
              <a:off x="5690" y="3674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48" name="Line 86"/>
            <p:cNvSpPr>
              <a:spLocks noChangeShapeType="1"/>
            </p:cNvSpPr>
            <p:nvPr/>
          </p:nvSpPr>
          <p:spPr bwMode="auto">
            <a:xfrm flipH="1">
              <a:off x="4642" y="2925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49" name="Line 85"/>
            <p:cNvSpPr>
              <a:spLocks noChangeShapeType="1"/>
            </p:cNvSpPr>
            <p:nvPr/>
          </p:nvSpPr>
          <p:spPr bwMode="auto">
            <a:xfrm flipH="1">
              <a:off x="4642" y="3674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50" name="Line 84"/>
            <p:cNvSpPr>
              <a:spLocks noChangeShapeType="1"/>
            </p:cNvSpPr>
            <p:nvPr/>
          </p:nvSpPr>
          <p:spPr bwMode="auto">
            <a:xfrm flipH="1">
              <a:off x="4642" y="2163"/>
              <a:ext cx="160" cy="34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51" name="Line 83"/>
            <p:cNvSpPr>
              <a:spLocks noChangeShapeType="1"/>
            </p:cNvSpPr>
            <p:nvPr/>
          </p:nvSpPr>
          <p:spPr bwMode="auto">
            <a:xfrm flipH="1">
              <a:off x="5939" y="2211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52" name="Line 82"/>
            <p:cNvSpPr>
              <a:spLocks noChangeShapeType="1"/>
            </p:cNvSpPr>
            <p:nvPr/>
          </p:nvSpPr>
          <p:spPr bwMode="auto">
            <a:xfrm flipH="1">
              <a:off x="4938" y="1393"/>
              <a:ext cx="345" cy="36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53" name="Line 81"/>
            <p:cNvSpPr>
              <a:spLocks noChangeShapeType="1"/>
            </p:cNvSpPr>
            <p:nvPr/>
          </p:nvSpPr>
          <p:spPr bwMode="auto">
            <a:xfrm>
              <a:off x="5560" y="1405"/>
              <a:ext cx="288" cy="3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54" name="Line 80"/>
            <p:cNvSpPr>
              <a:spLocks noChangeShapeType="1"/>
            </p:cNvSpPr>
            <p:nvPr/>
          </p:nvSpPr>
          <p:spPr bwMode="auto">
            <a:xfrm flipH="1">
              <a:off x="6753" y="2175"/>
              <a:ext cx="145" cy="32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55" name="Line 79"/>
            <p:cNvSpPr>
              <a:spLocks noChangeShapeType="1"/>
            </p:cNvSpPr>
            <p:nvPr/>
          </p:nvSpPr>
          <p:spPr bwMode="auto">
            <a:xfrm flipH="1">
              <a:off x="4642" y="4386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56" name="Line 78"/>
            <p:cNvSpPr>
              <a:spLocks noChangeShapeType="1"/>
            </p:cNvSpPr>
            <p:nvPr/>
          </p:nvSpPr>
          <p:spPr bwMode="auto">
            <a:xfrm flipH="1">
              <a:off x="5703" y="4386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57" name="Line 77"/>
            <p:cNvSpPr>
              <a:spLocks noChangeShapeType="1"/>
            </p:cNvSpPr>
            <p:nvPr/>
          </p:nvSpPr>
          <p:spPr bwMode="auto">
            <a:xfrm flipH="1">
              <a:off x="6747" y="4386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58" name="Line 76"/>
            <p:cNvSpPr>
              <a:spLocks noChangeShapeType="1"/>
            </p:cNvSpPr>
            <p:nvPr/>
          </p:nvSpPr>
          <p:spPr bwMode="auto">
            <a:xfrm flipH="1">
              <a:off x="7760" y="2922"/>
              <a:ext cx="143" cy="30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59" name="Rectangle 75"/>
            <p:cNvSpPr>
              <a:spLocks noChangeArrowheads="1"/>
            </p:cNvSpPr>
            <p:nvPr/>
          </p:nvSpPr>
          <p:spPr bwMode="auto">
            <a:xfrm>
              <a:off x="9016" y="4687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</a:t>
              </a:r>
              <a:endPara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60" name="Group 72"/>
            <p:cNvGrpSpPr>
              <a:grpSpLocks/>
            </p:cNvGrpSpPr>
            <p:nvPr/>
          </p:nvGrpSpPr>
          <p:grpSpPr bwMode="auto">
            <a:xfrm>
              <a:off x="5470" y="3227"/>
              <a:ext cx="438" cy="440"/>
              <a:chOff x="5876" y="1196"/>
              <a:chExt cx="438" cy="440"/>
            </a:xfrm>
          </p:grpSpPr>
          <p:sp>
            <p:nvSpPr>
              <p:cNvPr id="127" name="Oval 74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28" name="Rectangle 73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21</a:t>
                </a:r>
                <a:endPara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" name="Group 69"/>
            <p:cNvGrpSpPr>
              <a:grpSpLocks/>
            </p:cNvGrpSpPr>
            <p:nvPr/>
          </p:nvGrpSpPr>
          <p:grpSpPr bwMode="auto">
            <a:xfrm>
              <a:off x="5988" y="3227"/>
              <a:ext cx="438" cy="440"/>
              <a:chOff x="5876" y="1196"/>
              <a:chExt cx="438" cy="440"/>
            </a:xfrm>
          </p:grpSpPr>
          <p:sp>
            <p:nvSpPr>
              <p:cNvPr id="125" name="Oval 71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26" name="Rectangle 70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2" name="Group 66"/>
            <p:cNvGrpSpPr>
              <a:grpSpLocks/>
            </p:cNvGrpSpPr>
            <p:nvPr/>
          </p:nvGrpSpPr>
          <p:grpSpPr bwMode="auto">
            <a:xfrm>
              <a:off x="7023" y="3227"/>
              <a:ext cx="438" cy="440"/>
              <a:chOff x="5876" y="1196"/>
              <a:chExt cx="438" cy="440"/>
            </a:xfrm>
          </p:grpSpPr>
          <p:sp>
            <p:nvSpPr>
              <p:cNvPr id="123" name="Oval 68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24" name="Rectangle 67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41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3" name="Group 63"/>
            <p:cNvGrpSpPr>
              <a:grpSpLocks/>
            </p:cNvGrpSpPr>
            <p:nvPr/>
          </p:nvGrpSpPr>
          <p:grpSpPr bwMode="auto">
            <a:xfrm>
              <a:off x="7540" y="3227"/>
              <a:ext cx="438" cy="440"/>
              <a:chOff x="5876" y="1196"/>
              <a:chExt cx="438" cy="440"/>
            </a:xfrm>
          </p:grpSpPr>
          <p:sp>
            <p:nvSpPr>
              <p:cNvPr id="121" name="Oval 65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22" name="Rectangle 64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4" name="Group 60"/>
            <p:cNvGrpSpPr>
              <a:grpSpLocks/>
            </p:cNvGrpSpPr>
            <p:nvPr/>
          </p:nvGrpSpPr>
          <p:grpSpPr bwMode="auto">
            <a:xfrm>
              <a:off x="8058" y="3227"/>
              <a:ext cx="438" cy="440"/>
              <a:chOff x="5876" y="1196"/>
              <a:chExt cx="438" cy="440"/>
            </a:xfrm>
          </p:grpSpPr>
          <p:sp>
            <p:nvSpPr>
              <p:cNvPr id="119" name="Oval 62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20" name="Rectangle 61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5" name="Group 57"/>
            <p:cNvGrpSpPr>
              <a:grpSpLocks/>
            </p:cNvGrpSpPr>
            <p:nvPr/>
          </p:nvGrpSpPr>
          <p:grpSpPr bwMode="auto">
            <a:xfrm>
              <a:off x="4946" y="3950"/>
              <a:ext cx="438" cy="440"/>
              <a:chOff x="5876" y="1196"/>
              <a:chExt cx="438" cy="440"/>
            </a:xfrm>
          </p:grpSpPr>
          <p:sp>
            <p:nvSpPr>
              <p:cNvPr id="117" name="Oval 59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18" name="Rectangle 58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21</a:t>
                </a:r>
                <a:endPara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6" name="Line 56"/>
            <p:cNvSpPr>
              <a:spLocks noChangeShapeType="1"/>
            </p:cNvSpPr>
            <p:nvPr/>
          </p:nvSpPr>
          <p:spPr bwMode="auto">
            <a:xfrm flipH="1">
              <a:off x="5167" y="3674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grpSp>
          <p:nvGrpSpPr>
            <p:cNvPr id="67" name="Group 53"/>
            <p:cNvGrpSpPr>
              <a:grpSpLocks/>
            </p:cNvGrpSpPr>
            <p:nvPr/>
          </p:nvGrpSpPr>
          <p:grpSpPr bwMode="auto">
            <a:xfrm>
              <a:off x="7039" y="3950"/>
              <a:ext cx="438" cy="440"/>
              <a:chOff x="5876" y="1196"/>
              <a:chExt cx="438" cy="440"/>
            </a:xfrm>
          </p:grpSpPr>
          <p:sp>
            <p:nvSpPr>
              <p:cNvPr id="115" name="Oval 55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16" name="Rectangle 54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endPara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8" name="Line 52"/>
            <p:cNvSpPr>
              <a:spLocks noChangeShapeType="1"/>
            </p:cNvSpPr>
            <p:nvPr/>
          </p:nvSpPr>
          <p:spPr bwMode="auto">
            <a:xfrm flipH="1">
              <a:off x="7257" y="3674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grpSp>
          <p:nvGrpSpPr>
            <p:cNvPr id="69" name="Group 49"/>
            <p:cNvGrpSpPr>
              <a:grpSpLocks/>
            </p:cNvGrpSpPr>
            <p:nvPr/>
          </p:nvGrpSpPr>
          <p:grpSpPr bwMode="auto">
            <a:xfrm>
              <a:off x="7530" y="3950"/>
              <a:ext cx="438" cy="440"/>
              <a:chOff x="5876" y="1196"/>
              <a:chExt cx="438" cy="440"/>
            </a:xfrm>
          </p:grpSpPr>
          <p:sp>
            <p:nvSpPr>
              <p:cNvPr id="113" name="Oval 51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14" name="Rectangle 50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21</a:t>
                </a:r>
                <a:endPara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0" name="Line 48"/>
            <p:cNvSpPr>
              <a:spLocks noChangeShapeType="1"/>
            </p:cNvSpPr>
            <p:nvPr/>
          </p:nvSpPr>
          <p:spPr bwMode="auto">
            <a:xfrm flipH="1">
              <a:off x="7748" y="3674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grpSp>
          <p:nvGrpSpPr>
            <p:cNvPr id="71" name="Group 45"/>
            <p:cNvGrpSpPr>
              <a:grpSpLocks/>
            </p:cNvGrpSpPr>
            <p:nvPr/>
          </p:nvGrpSpPr>
          <p:grpSpPr bwMode="auto">
            <a:xfrm>
              <a:off x="6532" y="4686"/>
              <a:ext cx="438" cy="440"/>
              <a:chOff x="5876" y="1196"/>
              <a:chExt cx="438" cy="440"/>
            </a:xfrm>
          </p:grpSpPr>
          <p:sp>
            <p:nvSpPr>
              <p:cNvPr id="111" name="Oval 47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12" name="Rectangle 46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2" name="Line 44"/>
            <p:cNvSpPr>
              <a:spLocks noChangeShapeType="1"/>
            </p:cNvSpPr>
            <p:nvPr/>
          </p:nvSpPr>
          <p:spPr bwMode="auto">
            <a:xfrm flipH="1">
              <a:off x="7245" y="4386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grpSp>
          <p:nvGrpSpPr>
            <p:cNvPr id="73" name="Group 41"/>
            <p:cNvGrpSpPr>
              <a:grpSpLocks/>
            </p:cNvGrpSpPr>
            <p:nvPr/>
          </p:nvGrpSpPr>
          <p:grpSpPr bwMode="auto">
            <a:xfrm>
              <a:off x="7030" y="4686"/>
              <a:ext cx="438" cy="440"/>
              <a:chOff x="5876" y="1196"/>
              <a:chExt cx="438" cy="440"/>
            </a:xfrm>
          </p:grpSpPr>
          <p:sp>
            <p:nvSpPr>
              <p:cNvPr id="109" name="Oval 43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10" name="Rectangle 42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4" name="Line 40"/>
            <p:cNvSpPr>
              <a:spLocks noChangeShapeType="1"/>
            </p:cNvSpPr>
            <p:nvPr/>
          </p:nvSpPr>
          <p:spPr bwMode="auto">
            <a:xfrm flipH="1">
              <a:off x="7751" y="4386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grpSp>
          <p:nvGrpSpPr>
            <p:cNvPr id="75" name="Group 37"/>
            <p:cNvGrpSpPr>
              <a:grpSpLocks/>
            </p:cNvGrpSpPr>
            <p:nvPr/>
          </p:nvGrpSpPr>
          <p:grpSpPr bwMode="auto">
            <a:xfrm>
              <a:off x="7536" y="4686"/>
              <a:ext cx="438" cy="440"/>
              <a:chOff x="5876" y="1196"/>
              <a:chExt cx="438" cy="440"/>
            </a:xfrm>
          </p:grpSpPr>
          <p:sp>
            <p:nvSpPr>
              <p:cNvPr id="107" name="Oval 39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08" name="Rectangle 38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6" name="Group 34"/>
            <p:cNvGrpSpPr>
              <a:grpSpLocks/>
            </p:cNvGrpSpPr>
            <p:nvPr/>
          </p:nvGrpSpPr>
          <p:grpSpPr bwMode="auto">
            <a:xfrm>
              <a:off x="4436" y="4678"/>
              <a:ext cx="438" cy="440"/>
              <a:chOff x="5876" y="1196"/>
              <a:chExt cx="438" cy="440"/>
            </a:xfrm>
          </p:grpSpPr>
          <p:sp>
            <p:nvSpPr>
              <p:cNvPr id="105" name="Oval 36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06" name="Rectangle 35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7" name="Line 33"/>
            <p:cNvSpPr>
              <a:spLocks noChangeShapeType="1"/>
            </p:cNvSpPr>
            <p:nvPr/>
          </p:nvSpPr>
          <p:spPr bwMode="auto">
            <a:xfrm flipH="1">
              <a:off x="5156" y="4386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grpSp>
          <p:nvGrpSpPr>
            <p:cNvPr id="78" name="Group 30"/>
            <p:cNvGrpSpPr>
              <a:grpSpLocks/>
            </p:cNvGrpSpPr>
            <p:nvPr/>
          </p:nvGrpSpPr>
          <p:grpSpPr bwMode="auto">
            <a:xfrm>
              <a:off x="4950" y="4678"/>
              <a:ext cx="438" cy="440"/>
              <a:chOff x="5876" y="1196"/>
              <a:chExt cx="438" cy="440"/>
            </a:xfrm>
          </p:grpSpPr>
          <p:sp>
            <p:nvSpPr>
              <p:cNvPr id="103" name="Oval 32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04" name="Rectangle 31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</a:t>
                </a:r>
                <a:endPara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9" name="Group 27"/>
            <p:cNvGrpSpPr>
              <a:grpSpLocks/>
            </p:cNvGrpSpPr>
            <p:nvPr/>
          </p:nvGrpSpPr>
          <p:grpSpPr bwMode="auto">
            <a:xfrm>
              <a:off x="5504" y="4678"/>
              <a:ext cx="438" cy="440"/>
              <a:chOff x="5876" y="1196"/>
              <a:chExt cx="438" cy="440"/>
            </a:xfrm>
          </p:grpSpPr>
          <p:sp>
            <p:nvSpPr>
              <p:cNvPr id="101" name="Oval 29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02" name="Rectangle 28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0" name="Group 24"/>
            <p:cNvGrpSpPr>
              <a:grpSpLocks/>
            </p:cNvGrpSpPr>
            <p:nvPr/>
          </p:nvGrpSpPr>
          <p:grpSpPr bwMode="auto">
            <a:xfrm>
              <a:off x="4958" y="2491"/>
              <a:ext cx="438" cy="440"/>
              <a:chOff x="5876" y="1196"/>
              <a:chExt cx="438" cy="440"/>
            </a:xfrm>
          </p:grpSpPr>
          <p:sp>
            <p:nvSpPr>
              <p:cNvPr id="99" name="Oval 26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100" name="Rectangle 25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endPara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1" name="Line 23"/>
            <p:cNvSpPr>
              <a:spLocks noChangeShapeType="1"/>
            </p:cNvSpPr>
            <p:nvPr/>
          </p:nvSpPr>
          <p:spPr bwMode="auto">
            <a:xfrm>
              <a:off x="5015" y="2164"/>
              <a:ext cx="149" cy="34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82" name="Line 22"/>
            <p:cNvSpPr>
              <a:spLocks noChangeShapeType="1"/>
            </p:cNvSpPr>
            <p:nvPr/>
          </p:nvSpPr>
          <p:spPr bwMode="auto">
            <a:xfrm flipH="1">
              <a:off x="5172" y="2925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83" name="Line 21"/>
            <p:cNvSpPr>
              <a:spLocks noChangeShapeType="1"/>
            </p:cNvSpPr>
            <p:nvPr/>
          </p:nvSpPr>
          <p:spPr bwMode="auto">
            <a:xfrm>
              <a:off x="6040" y="2910"/>
              <a:ext cx="134" cy="33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grpSp>
          <p:nvGrpSpPr>
            <p:cNvPr id="84" name="Group 18"/>
            <p:cNvGrpSpPr>
              <a:grpSpLocks/>
            </p:cNvGrpSpPr>
            <p:nvPr/>
          </p:nvGrpSpPr>
          <p:grpSpPr bwMode="auto">
            <a:xfrm>
              <a:off x="7004" y="2491"/>
              <a:ext cx="438" cy="440"/>
              <a:chOff x="5876" y="1196"/>
              <a:chExt cx="438" cy="440"/>
            </a:xfrm>
          </p:grpSpPr>
          <p:sp>
            <p:nvSpPr>
              <p:cNvPr id="97" name="Oval 20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98" name="Rectangle 19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5" name="Line 17"/>
            <p:cNvSpPr>
              <a:spLocks noChangeShapeType="1"/>
            </p:cNvSpPr>
            <p:nvPr/>
          </p:nvSpPr>
          <p:spPr bwMode="auto">
            <a:xfrm flipH="1">
              <a:off x="7222" y="2930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86" name="Line 16"/>
            <p:cNvSpPr>
              <a:spLocks noChangeShapeType="1"/>
            </p:cNvSpPr>
            <p:nvPr/>
          </p:nvSpPr>
          <p:spPr bwMode="auto">
            <a:xfrm>
              <a:off x="8046" y="2914"/>
              <a:ext cx="173" cy="30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grpSp>
          <p:nvGrpSpPr>
            <p:cNvPr id="87" name="Group 13"/>
            <p:cNvGrpSpPr>
              <a:grpSpLocks/>
            </p:cNvGrpSpPr>
            <p:nvPr/>
          </p:nvGrpSpPr>
          <p:grpSpPr bwMode="auto">
            <a:xfrm>
              <a:off x="7720" y="1758"/>
              <a:ext cx="438" cy="440"/>
              <a:chOff x="5876" y="1196"/>
              <a:chExt cx="438" cy="440"/>
            </a:xfrm>
          </p:grpSpPr>
          <p:sp>
            <p:nvSpPr>
              <p:cNvPr id="95" name="Oval 15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96" name="Rectangle 14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endPara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8" name="Line 12"/>
            <p:cNvSpPr>
              <a:spLocks noChangeShapeType="1"/>
            </p:cNvSpPr>
            <p:nvPr/>
          </p:nvSpPr>
          <p:spPr bwMode="auto">
            <a:xfrm>
              <a:off x="7587" y="1403"/>
              <a:ext cx="268" cy="37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89" name="Line 11"/>
            <p:cNvSpPr>
              <a:spLocks noChangeShapeType="1"/>
            </p:cNvSpPr>
            <p:nvPr/>
          </p:nvSpPr>
          <p:spPr bwMode="auto">
            <a:xfrm flipH="1">
              <a:off x="7948" y="2211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90" name="Line 10"/>
            <p:cNvSpPr>
              <a:spLocks noChangeShapeType="1"/>
            </p:cNvSpPr>
            <p:nvPr/>
          </p:nvSpPr>
          <p:spPr bwMode="auto">
            <a:xfrm>
              <a:off x="7072" y="2175"/>
              <a:ext cx="117" cy="31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4330" y="2419"/>
              <a:ext cx="598" cy="59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92" name="Oval 8"/>
            <p:cNvSpPr>
              <a:spLocks noChangeArrowheads="1"/>
            </p:cNvSpPr>
            <p:nvPr/>
          </p:nvSpPr>
          <p:spPr bwMode="auto">
            <a:xfrm>
              <a:off x="4871" y="2419"/>
              <a:ext cx="598" cy="59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93" name="Oval 7"/>
            <p:cNvSpPr>
              <a:spLocks noChangeArrowheads="1"/>
            </p:cNvSpPr>
            <p:nvPr/>
          </p:nvSpPr>
          <p:spPr bwMode="auto">
            <a:xfrm>
              <a:off x="4859" y="3871"/>
              <a:ext cx="598" cy="59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94" name="Oval 6"/>
            <p:cNvSpPr>
              <a:spLocks noChangeArrowheads="1"/>
            </p:cNvSpPr>
            <p:nvPr/>
          </p:nvSpPr>
          <p:spPr bwMode="auto">
            <a:xfrm>
              <a:off x="7441" y="3869"/>
              <a:ext cx="598" cy="59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</p:grpSp>
    </p:spTree>
    <p:extLst>
      <p:ext uri="{BB962C8B-B14F-4D97-AF65-F5344CB8AC3E}">
        <p14:creationId xmlns:p14="http://schemas.microsoft.com/office/powerpoint/2010/main" xmlns="" val="2794120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1188" y="-393470"/>
            <a:ext cx="10178322" cy="1492132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Задача 1       </a:t>
            </a: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(задание  </a:t>
            </a:r>
            <a:r>
              <a:rPr lang="ru-RU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2)</a:t>
            </a:r>
            <a:endParaRPr lang="ru-RU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30410" y="1128452"/>
            <a:ext cx="10860112" cy="5448812"/>
          </a:xfrm>
        </p:spPr>
        <p:txBody>
          <a:bodyPr>
            <a:normAutofit/>
          </a:bodyPr>
          <a:lstStyle/>
          <a:p>
            <a:pPr algn="just"/>
            <a:r>
              <a:rPr lang="ru-RU" sz="2400" b="1" dirty="0" smtClean="0">
                <a:solidFill>
                  <a:schemeClr val="tx1"/>
                </a:solidFill>
              </a:rPr>
              <a:t>Выполните </a:t>
            </a:r>
            <a:r>
              <a:rPr lang="ru-RU" sz="2400" b="1" dirty="0">
                <a:solidFill>
                  <a:schemeClr val="tx1"/>
                </a:solidFill>
              </a:rPr>
              <a:t>следующие три задания при исходном наборе фишек {12, 14, 21, 22, 24, 41, 42, 44</a:t>
            </a:r>
            <a:r>
              <a:rPr lang="ru-RU" sz="2400" b="1" dirty="0" smtClean="0">
                <a:solidFill>
                  <a:schemeClr val="tx1"/>
                </a:solidFill>
              </a:rPr>
              <a:t>}.</a:t>
            </a:r>
          </a:p>
          <a:p>
            <a:pPr marL="0" indent="0" algn="just">
              <a:buNone/>
            </a:pP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31494" y="2317186"/>
            <a:ext cx="10491537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 дереву видим, что при игре без дубля 22 выигрывает Петя своим третьим или четвёртым ходом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Ваня может изменить ход игры дублем 22 только в выделенных узлах, поэтому</a:t>
            </a:r>
          </a:p>
          <a:p>
            <a:pPr marL="342900" lvl="0" indent="-342900" algn="r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Ваня походит фишкой 41, Петя должен ответить ходом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</a:p>
          <a:p>
            <a:pPr lvl="0" algn="r">
              <a:lnSpc>
                <a:spcPct val="115000"/>
              </a:lnSpc>
              <a:spcAft>
                <a:spcPts val="0"/>
              </a:spcAft>
            </a:pP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r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Ваня походит фишкой 42, Петя должен ответить ходом 21</a:t>
            </a:r>
          </a:p>
        </p:txBody>
      </p:sp>
    </p:spTree>
    <p:extLst>
      <p:ext uri="{BB962C8B-B14F-4D97-AF65-F5344CB8AC3E}">
        <p14:creationId xmlns:p14="http://schemas.microsoft.com/office/powerpoint/2010/main" xmlns="" val="2097700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7802" y="-746066"/>
            <a:ext cx="10178322" cy="1492132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Задача 1       </a:t>
            </a: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(задание  </a:t>
            </a:r>
            <a:r>
              <a:rPr lang="ru-RU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2)</a:t>
            </a:r>
            <a:endParaRPr lang="ru-RU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534295" y="795076"/>
            <a:ext cx="10860112" cy="5448812"/>
          </a:xfrm>
        </p:spPr>
        <p:txBody>
          <a:bodyPr>
            <a:normAutofit/>
          </a:bodyPr>
          <a:lstStyle/>
          <a:p>
            <a:pPr algn="just"/>
            <a:r>
              <a:rPr lang="ru-RU" sz="2400" b="1" dirty="0" smtClean="0">
                <a:solidFill>
                  <a:schemeClr val="tx1"/>
                </a:solidFill>
              </a:rPr>
              <a:t>Выполните </a:t>
            </a:r>
            <a:r>
              <a:rPr lang="ru-RU" sz="2400" b="1" dirty="0">
                <a:solidFill>
                  <a:schemeClr val="tx1"/>
                </a:solidFill>
              </a:rPr>
              <a:t>следующие три задания при исходном наборе фишек {12, 14, 21, 22, 24, 41, 42, 44</a:t>
            </a:r>
            <a:r>
              <a:rPr lang="ru-RU" sz="2400" b="1" dirty="0" smtClean="0">
                <a:solidFill>
                  <a:schemeClr val="tx1"/>
                </a:solidFill>
              </a:rPr>
              <a:t>}.</a:t>
            </a:r>
          </a:p>
          <a:p>
            <a:pPr marL="0" indent="0" algn="just">
              <a:buNone/>
            </a:pP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Rectangle 85"/>
          <p:cNvSpPr>
            <a:spLocks noChangeArrowheads="1"/>
          </p:cNvSpPr>
          <p:nvPr/>
        </p:nvSpPr>
        <p:spPr bwMode="auto">
          <a:xfrm>
            <a:off x="3914274" y="852552"/>
            <a:ext cx="191603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400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4066674" y="1612232"/>
            <a:ext cx="3729789" cy="4837499"/>
            <a:chOff x="5697" y="283"/>
            <a:chExt cx="3738" cy="4848"/>
          </a:xfrm>
        </p:grpSpPr>
        <p:sp>
          <p:nvSpPr>
            <p:cNvPr id="6" name="AutoShape 84"/>
            <p:cNvSpPr>
              <a:spLocks noChangeAspect="1" noChangeArrowheads="1" noTextEdit="1"/>
            </p:cNvSpPr>
            <p:nvPr/>
          </p:nvSpPr>
          <p:spPr bwMode="auto">
            <a:xfrm>
              <a:off x="5697" y="283"/>
              <a:ext cx="3738" cy="4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7" name="Line 83"/>
            <p:cNvSpPr>
              <a:spLocks noChangeShapeType="1"/>
            </p:cNvSpPr>
            <p:nvPr/>
          </p:nvSpPr>
          <p:spPr bwMode="auto">
            <a:xfrm>
              <a:off x="5758" y="4892"/>
              <a:ext cx="323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8" name="Line 82"/>
            <p:cNvSpPr>
              <a:spLocks noChangeShapeType="1"/>
            </p:cNvSpPr>
            <p:nvPr/>
          </p:nvSpPr>
          <p:spPr bwMode="auto">
            <a:xfrm>
              <a:off x="5758" y="507"/>
              <a:ext cx="323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9" name="Line 81"/>
            <p:cNvSpPr>
              <a:spLocks noChangeShapeType="1"/>
            </p:cNvSpPr>
            <p:nvPr/>
          </p:nvSpPr>
          <p:spPr bwMode="auto">
            <a:xfrm>
              <a:off x="5758" y="4181"/>
              <a:ext cx="323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0" name="Line 80"/>
            <p:cNvSpPr>
              <a:spLocks noChangeShapeType="1"/>
            </p:cNvSpPr>
            <p:nvPr/>
          </p:nvSpPr>
          <p:spPr bwMode="auto">
            <a:xfrm>
              <a:off x="5758" y="3446"/>
              <a:ext cx="323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1" name="Line 79"/>
            <p:cNvSpPr>
              <a:spLocks noChangeShapeType="1"/>
            </p:cNvSpPr>
            <p:nvPr/>
          </p:nvSpPr>
          <p:spPr bwMode="auto">
            <a:xfrm>
              <a:off x="5758" y="2711"/>
              <a:ext cx="323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2" name="Line 78"/>
            <p:cNvSpPr>
              <a:spLocks noChangeShapeType="1"/>
            </p:cNvSpPr>
            <p:nvPr/>
          </p:nvSpPr>
          <p:spPr bwMode="auto">
            <a:xfrm>
              <a:off x="5758" y="1976"/>
              <a:ext cx="323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3" name="Line 77"/>
            <p:cNvSpPr>
              <a:spLocks noChangeShapeType="1"/>
            </p:cNvSpPr>
            <p:nvPr/>
          </p:nvSpPr>
          <p:spPr bwMode="auto">
            <a:xfrm>
              <a:off x="5758" y="1241"/>
              <a:ext cx="323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grpSp>
          <p:nvGrpSpPr>
            <p:cNvPr id="14" name="Group 74"/>
            <p:cNvGrpSpPr>
              <a:grpSpLocks/>
            </p:cNvGrpSpPr>
            <p:nvPr/>
          </p:nvGrpSpPr>
          <p:grpSpPr bwMode="auto">
            <a:xfrm>
              <a:off x="6237" y="286"/>
              <a:ext cx="438" cy="440"/>
              <a:chOff x="5876" y="1196"/>
              <a:chExt cx="438" cy="440"/>
            </a:xfrm>
          </p:grpSpPr>
          <p:sp>
            <p:nvSpPr>
              <p:cNvPr id="87" name="Oval 76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88" name="Rectangle 75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44</a:t>
                </a:r>
                <a:endPara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5" name="Group 71"/>
            <p:cNvGrpSpPr>
              <a:grpSpLocks/>
            </p:cNvGrpSpPr>
            <p:nvPr/>
          </p:nvGrpSpPr>
          <p:grpSpPr bwMode="auto">
            <a:xfrm>
              <a:off x="5702" y="1003"/>
              <a:ext cx="438" cy="440"/>
              <a:chOff x="5876" y="1196"/>
              <a:chExt cx="438" cy="440"/>
            </a:xfrm>
          </p:grpSpPr>
          <p:sp>
            <p:nvSpPr>
              <p:cNvPr id="85" name="Oval 73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86" name="Rectangle 72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6" name="Group 68"/>
            <p:cNvGrpSpPr>
              <a:grpSpLocks/>
            </p:cNvGrpSpPr>
            <p:nvPr/>
          </p:nvGrpSpPr>
          <p:grpSpPr bwMode="auto">
            <a:xfrm>
              <a:off x="6761" y="1003"/>
              <a:ext cx="438" cy="440"/>
              <a:chOff x="5876" y="1196"/>
              <a:chExt cx="438" cy="440"/>
            </a:xfrm>
          </p:grpSpPr>
          <p:sp>
            <p:nvSpPr>
              <p:cNvPr id="83" name="Oval 70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84" name="Rectangle 69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42</a:t>
                </a:r>
                <a:endPara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7" name="Group 65"/>
            <p:cNvGrpSpPr>
              <a:grpSpLocks/>
            </p:cNvGrpSpPr>
            <p:nvPr/>
          </p:nvGrpSpPr>
          <p:grpSpPr bwMode="auto">
            <a:xfrm>
              <a:off x="5721" y="1758"/>
              <a:ext cx="438" cy="440"/>
              <a:chOff x="5876" y="1196"/>
              <a:chExt cx="438" cy="440"/>
            </a:xfrm>
          </p:grpSpPr>
          <p:sp>
            <p:nvSpPr>
              <p:cNvPr id="81" name="Oval 67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82" name="Rectangle 66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8" name="Group 62"/>
            <p:cNvGrpSpPr>
              <a:grpSpLocks/>
            </p:cNvGrpSpPr>
            <p:nvPr/>
          </p:nvGrpSpPr>
          <p:grpSpPr bwMode="auto">
            <a:xfrm>
              <a:off x="6771" y="1758"/>
              <a:ext cx="438" cy="440"/>
              <a:chOff x="5876" y="1196"/>
              <a:chExt cx="438" cy="440"/>
            </a:xfrm>
          </p:grpSpPr>
          <p:sp>
            <p:nvSpPr>
              <p:cNvPr id="79" name="Oval 64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80" name="Rectangle 63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9" name="Group 59"/>
            <p:cNvGrpSpPr>
              <a:grpSpLocks/>
            </p:cNvGrpSpPr>
            <p:nvPr/>
          </p:nvGrpSpPr>
          <p:grpSpPr bwMode="auto">
            <a:xfrm>
              <a:off x="5721" y="2491"/>
              <a:ext cx="438" cy="440"/>
              <a:chOff x="5876" y="1196"/>
              <a:chExt cx="438" cy="440"/>
            </a:xfrm>
          </p:grpSpPr>
          <p:sp>
            <p:nvSpPr>
              <p:cNvPr id="77" name="Oval 61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78" name="Rectangle 60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0" name="Group 56"/>
            <p:cNvGrpSpPr>
              <a:grpSpLocks/>
            </p:cNvGrpSpPr>
            <p:nvPr/>
          </p:nvGrpSpPr>
          <p:grpSpPr bwMode="auto">
            <a:xfrm>
              <a:off x="6532" y="2491"/>
              <a:ext cx="438" cy="440"/>
              <a:chOff x="5876" y="1196"/>
              <a:chExt cx="438" cy="440"/>
            </a:xfrm>
          </p:grpSpPr>
          <p:sp>
            <p:nvSpPr>
              <p:cNvPr id="75" name="Oval 58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76" name="Rectangle 57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" name="Group 53"/>
            <p:cNvGrpSpPr>
              <a:grpSpLocks/>
            </p:cNvGrpSpPr>
            <p:nvPr/>
          </p:nvGrpSpPr>
          <p:grpSpPr bwMode="auto">
            <a:xfrm>
              <a:off x="6505" y="3227"/>
              <a:ext cx="438" cy="440"/>
              <a:chOff x="5876" y="1196"/>
              <a:chExt cx="438" cy="440"/>
            </a:xfrm>
          </p:grpSpPr>
          <p:sp>
            <p:nvSpPr>
              <p:cNvPr id="73" name="Oval 55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74" name="Rectangle 54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2" name="Group 50"/>
            <p:cNvGrpSpPr>
              <a:grpSpLocks/>
            </p:cNvGrpSpPr>
            <p:nvPr/>
          </p:nvGrpSpPr>
          <p:grpSpPr bwMode="auto">
            <a:xfrm>
              <a:off x="5736" y="3950"/>
              <a:ext cx="438" cy="440"/>
              <a:chOff x="5876" y="1196"/>
              <a:chExt cx="438" cy="440"/>
            </a:xfrm>
          </p:grpSpPr>
          <p:sp>
            <p:nvSpPr>
              <p:cNvPr id="71" name="Oval 52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72" name="Rectangle 51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3" name="Group 47"/>
            <p:cNvGrpSpPr>
              <a:grpSpLocks/>
            </p:cNvGrpSpPr>
            <p:nvPr/>
          </p:nvGrpSpPr>
          <p:grpSpPr bwMode="auto">
            <a:xfrm>
              <a:off x="6532" y="3950"/>
              <a:ext cx="438" cy="440"/>
              <a:chOff x="5876" y="1196"/>
              <a:chExt cx="438" cy="440"/>
            </a:xfrm>
          </p:grpSpPr>
          <p:sp>
            <p:nvSpPr>
              <p:cNvPr id="69" name="Oval 49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70" name="Rectangle 48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41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4" name="Rectangle 46"/>
            <p:cNvSpPr>
              <a:spLocks noChangeArrowheads="1"/>
            </p:cNvSpPr>
            <p:nvPr/>
          </p:nvSpPr>
          <p:spPr bwMode="auto">
            <a:xfrm>
              <a:off x="8996" y="286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</a:t>
              </a:r>
              <a:endPara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45"/>
            <p:cNvSpPr>
              <a:spLocks noChangeArrowheads="1"/>
            </p:cNvSpPr>
            <p:nvPr/>
          </p:nvSpPr>
          <p:spPr bwMode="auto">
            <a:xfrm>
              <a:off x="8996" y="1012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</a:t>
              </a:r>
              <a:endPara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44"/>
            <p:cNvSpPr>
              <a:spLocks noChangeArrowheads="1"/>
            </p:cNvSpPr>
            <p:nvPr/>
          </p:nvSpPr>
          <p:spPr bwMode="auto">
            <a:xfrm>
              <a:off x="8996" y="1726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</a:t>
              </a:r>
              <a:endPara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43"/>
            <p:cNvSpPr>
              <a:spLocks noChangeArrowheads="1"/>
            </p:cNvSpPr>
            <p:nvPr/>
          </p:nvSpPr>
          <p:spPr bwMode="auto">
            <a:xfrm>
              <a:off x="8996" y="2452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</a:t>
              </a:r>
              <a:endPara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42"/>
            <p:cNvSpPr>
              <a:spLocks noChangeArrowheads="1"/>
            </p:cNvSpPr>
            <p:nvPr/>
          </p:nvSpPr>
          <p:spPr bwMode="auto">
            <a:xfrm>
              <a:off x="8996" y="3213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</a:t>
              </a:r>
              <a:endPara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41"/>
            <p:cNvSpPr>
              <a:spLocks noChangeArrowheads="1"/>
            </p:cNvSpPr>
            <p:nvPr/>
          </p:nvSpPr>
          <p:spPr bwMode="auto">
            <a:xfrm>
              <a:off x="8996" y="3939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</a:t>
              </a:r>
              <a:endPara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Freeform 40"/>
            <p:cNvSpPr>
              <a:spLocks/>
            </p:cNvSpPr>
            <p:nvPr/>
          </p:nvSpPr>
          <p:spPr bwMode="auto">
            <a:xfrm>
              <a:off x="6002" y="1497"/>
              <a:ext cx="34" cy="12"/>
            </a:xfrm>
            <a:custGeom>
              <a:avLst/>
              <a:gdLst>
                <a:gd name="T0" fmla="*/ 34 w 34"/>
                <a:gd name="T1" fmla="*/ 0 h 12"/>
                <a:gd name="T2" fmla="*/ 0 w 34"/>
                <a:gd name="T3" fmla="*/ 12 h 12"/>
                <a:gd name="T4" fmla="*/ 34 w 34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12">
                  <a:moveTo>
                    <a:pt x="34" y="0"/>
                  </a:moveTo>
                  <a:cubicBezTo>
                    <a:pt x="23" y="4"/>
                    <a:pt x="0" y="12"/>
                    <a:pt x="0" y="12"/>
                  </a:cubicBezTo>
                  <a:cubicBezTo>
                    <a:pt x="0" y="12"/>
                    <a:pt x="23" y="4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31" name="Line 39"/>
            <p:cNvSpPr>
              <a:spLocks noChangeShapeType="1"/>
            </p:cNvSpPr>
            <p:nvPr/>
          </p:nvSpPr>
          <p:spPr bwMode="auto">
            <a:xfrm flipH="1">
              <a:off x="5936" y="629"/>
              <a:ext cx="347" cy="37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32" name="Line 38"/>
            <p:cNvSpPr>
              <a:spLocks noChangeShapeType="1"/>
            </p:cNvSpPr>
            <p:nvPr/>
          </p:nvSpPr>
          <p:spPr bwMode="auto">
            <a:xfrm>
              <a:off x="6630" y="632"/>
              <a:ext cx="267" cy="36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 flipH="1">
              <a:off x="6984" y="1431"/>
              <a:ext cx="1" cy="37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 flipH="1">
              <a:off x="6750" y="2925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 flipH="1">
              <a:off x="6750" y="3674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 flipH="1">
              <a:off x="5942" y="3674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 flipH="1">
              <a:off x="5939" y="2211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 flipH="1">
              <a:off x="6753" y="2175"/>
              <a:ext cx="145" cy="32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39" name="Line 31"/>
            <p:cNvSpPr>
              <a:spLocks noChangeShapeType="1"/>
            </p:cNvSpPr>
            <p:nvPr/>
          </p:nvSpPr>
          <p:spPr bwMode="auto">
            <a:xfrm flipH="1">
              <a:off x="5955" y="4386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40" name="Line 30"/>
            <p:cNvSpPr>
              <a:spLocks noChangeShapeType="1"/>
            </p:cNvSpPr>
            <p:nvPr/>
          </p:nvSpPr>
          <p:spPr bwMode="auto">
            <a:xfrm flipH="1">
              <a:off x="6747" y="4386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41" name="Rectangle 29"/>
            <p:cNvSpPr>
              <a:spLocks noChangeArrowheads="1"/>
            </p:cNvSpPr>
            <p:nvPr/>
          </p:nvSpPr>
          <p:spPr bwMode="auto">
            <a:xfrm>
              <a:off x="9016" y="4687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</a:t>
              </a:r>
              <a:endPara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42" name="Group 26"/>
            <p:cNvGrpSpPr>
              <a:grpSpLocks/>
            </p:cNvGrpSpPr>
            <p:nvPr/>
          </p:nvGrpSpPr>
          <p:grpSpPr bwMode="auto">
            <a:xfrm>
              <a:off x="5722" y="3227"/>
              <a:ext cx="438" cy="440"/>
              <a:chOff x="5876" y="1196"/>
              <a:chExt cx="438" cy="440"/>
            </a:xfrm>
          </p:grpSpPr>
          <p:sp>
            <p:nvSpPr>
              <p:cNvPr id="67" name="Oval 28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68" name="Rectangle 27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21</a:t>
                </a:r>
                <a:endPara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3" name="Group 23"/>
            <p:cNvGrpSpPr>
              <a:grpSpLocks/>
            </p:cNvGrpSpPr>
            <p:nvPr/>
          </p:nvGrpSpPr>
          <p:grpSpPr bwMode="auto">
            <a:xfrm>
              <a:off x="7023" y="3227"/>
              <a:ext cx="438" cy="440"/>
              <a:chOff x="5876" y="1196"/>
              <a:chExt cx="438" cy="440"/>
            </a:xfrm>
          </p:grpSpPr>
          <p:sp>
            <p:nvSpPr>
              <p:cNvPr id="65" name="Oval 25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66" name="Rectangle 24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41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4" name="Group 20"/>
            <p:cNvGrpSpPr>
              <a:grpSpLocks/>
            </p:cNvGrpSpPr>
            <p:nvPr/>
          </p:nvGrpSpPr>
          <p:grpSpPr bwMode="auto">
            <a:xfrm>
              <a:off x="7039" y="3950"/>
              <a:ext cx="438" cy="440"/>
              <a:chOff x="5876" y="1196"/>
              <a:chExt cx="438" cy="440"/>
            </a:xfrm>
          </p:grpSpPr>
          <p:sp>
            <p:nvSpPr>
              <p:cNvPr id="63" name="Oval 22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64" name="Rectangle 21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endPara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5" name="Line 19"/>
            <p:cNvSpPr>
              <a:spLocks noChangeShapeType="1"/>
            </p:cNvSpPr>
            <p:nvPr/>
          </p:nvSpPr>
          <p:spPr bwMode="auto">
            <a:xfrm flipH="1">
              <a:off x="7257" y="3674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grpSp>
          <p:nvGrpSpPr>
            <p:cNvPr id="46" name="Group 16"/>
            <p:cNvGrpSpPr>
              <a:grpSpLocks/>
            </p:cNvGrpSpPr>
            <p:nvPr/>
          </p:nvGrpSpPr>
          <p:grpSpPr bwMode="auto">
            <a:xfrm>
              <a:off x="6532" y="4686"/>
              <a:ext cx="438" cy="440"/>
              <a:chOff x="5876" y="1196"/>
              <a:chExt cx="438" cy="440"/>
            </a:xfrm>
          </p:grpSpPr>
          <p:sp>
            <p:nvSpPr>
              <p:cNvPr id="61" name="Oval 18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62" name="Rectangle 17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7" name="Line 15"/>
            <p:cNvSpPr>
              <a:spLocks noChangeShapeType="1"/>
            </p:cNvSpPr>
            <p:nvPr/>
          </p:nvSpPr>
          <p:spPr bwMode="auto">
            <a:xfrm flipH="1">
              <a:off x="7245" y="4386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grpSp>
          <p:nvGrpSpPr>
            <p:cNvPr id="48" name="Group 12"/>
            <p:cNvGrpSpPr>
              <a:grpSpLocks/>
            </p:cNvGrpSpPr>
            <p:nvPr/>
          </p:nvGrpSpPr>
          <p:grpSpPr bwMode="auto">
            <a:xfrm>
              <a:off x="7030" y="4686"/>
              <a:ext cx="438" cy="440"/>
              <a:chOff x="5876" y="1196"/>
              <a:chExt cx="438" cy="440"/>
            </a:xfrm>
          </p:grpSpPr>
          <p:sp>
            <p:nvSpPr>
              <p:cNvPr id="59" name="Oval 14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60" name="Rectangle 13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9" name="Group 9"/>
            <p:cNvGrpSpPr>
              <a:grpSpLocks/>
            </p:cNvGrpSpPr>
            <p:nvPr/>
          </p:nvGrpSpPr>
          <p:grpSpPr bwMode="auto">
            <a:xfrm>
              <a:off x="5756" y="4678"/>
              <a:ext cx="438" cy="440"/>
              <a:chOff x="5876" y="1196"/>
              <a:chExt cx="438" cy="440"/>
            </a:xfrm>
          </p:grpSpPr>
          <p:sp>
            <p:nvSpPr>
              <p:cNvPr id="57" name="Oval 11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58" name="Rectangle 10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0" name="Group 6"/>
            <p:cNvGrpSpPr>
              <a:grpSpLocks/>
            </p:cNvGrpSpPr>
            <p:nvPr/>
          </p:nvGrpSpPr>
          <p:grpSpPr bwMode="auto">
            <a:xfrm>
              <a:off x="7004" y="2491"/>
              <a:ext cx="438" cy="440"/>
              <a:chOff x="5876" y="1196"/>
              <a:chExt cx="438" cy="440"/>
            </a:xfrm>
          </p:grpSpPr>
          <p:sp>
            <p:nvSpPr>
              <p:cNvPr id="55" name="Oval 8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00"/>
              </a:p>
            </p:txBody>
          </p:sp>
          <p:sp>
            <p:nvSpPr>
              <p:cNvPr id="56" name="Rectangle 7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</a:t>
                </a:r>
                <a:endParaRPr kumimoji="0" lang="en-US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1" name="Line 5"/>
            <p:cNvSpPr>
              <a:spLocks noChangeShapeType="1"/>
            </p:cNvSpPr>
            <p:nvPr/>
          </p:nvSpPr>
          <p:spPr bwMode="auto">
            <a:xfrm flipH="1">
              <a:off x="7222" y="2930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52" name="Line 4"/>
            <p:cNvSpPr>
              <a:spLocks noChangeShapeType="1"/>
            </p:cNvSpPr>
            <p:nvPr/>
          </p:nvSpPr>
          <p:spPr bwMode="auto">
            <a:xfrm>
              <a:off x="7072" y="2175"/>
              <a:ext cx="117" cy="31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53" name="Line 3"/>
            <p:cNvSpPr>
              <a:spLocks noChangeShapeType="1"/>
            </p:cNvSpPr>
            <p:nvPr/>
          </p:nvSpPr>
          <p:spPr bwMode="auto">
            <a:xfrm flipH="1">
              <a:off x="5924" y="1431"/>
              <a:ext cx="1" cy="37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54" name="Line 2"/>
            <p:cNvSpPr>
              <a:spLocks noChangeShapeType="1"/>
            </p:cNvSpPr>
            <p:nvPr/>
          </p:nvSpPr>
          <p:spPr bwMode="auto">
            <a:xfrm flipH="1">
              <a:off x="5932" y="2925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</p:grpSp>
    </p:spTree>
    <p:extLst>
      <p:ext uri="{BB962C8B-B14F-4D97-AF65-F5344CB8AC3E}">
        <p14:creationId xmlns:p14="http://schemas.microsoft.com/office/powerpoint/2010/main" xmlns="" val="1813033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36" y="-140998"/>
            <a:ext cx="9956800" cy="1143000"/>
          </a:xfrm>
        </p:spPr>
        <p:txBody>
          <a:bodyPr/>
          <a:lstStyle/>
          <a:p>
            <a:r>
              <a:rPr lang="ru-RU" b="1" dirty="0" smtClean="0"/>
              <a:t>Задача 1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962920" y="1128451"/>
            <a:ext cx="10860112" cy="5448812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</a:rPr>
              <a:t>Выполните </a:t>
            </a:r>
            <a:r>
              <a:rPr lang="ru-RU" sz="2400" b="1" dirty="0">
                <a:solidFill>
                  <a:schemeClr val="tx1"/>
                </a:solidFill>
              </a:rPr>
              <a:t>следующие три задания при исходном наборе фишек {12, 14, 21, 22, 24, 41, 42, 44</a:t>
            </a:r>
            <a:r>
              <a:rPr lang="ru-RU" sz="2400" b="1" dirty="0" smtClean="0">
                <a:solidFill>
                  <a:schemeClr val="tx1"/>
                </a:solidFill>
              </a:rPr>
              <a:t>}.</a:t>
            </a:r>
          </a:p>
          <a:p>
            <a:endParaRPr lang="ru-RU" sz="2400" dirty="0">
              <a:solidFill>
                <a:schemeClr val="tx1"/>
              </a:solidFill>
            </a:endParaRPr>
          </a:p>
          <a:p>
            <a:r>
              <a:rPr lang="ru-RU" sz="2400" b="1" dirty="0" smtClean="0">
                <a:solidFill>
                  <a:schemeClr val="tx1"/>
                </a:solidFill>
              </a:rPr>
              <a:t>Задание </a:t>
            </a:r>
            <a:r>
              <a:rPr lang="ru-RU" sz="2400" b="1" dirty="0">
                <a:solidFill>
                  <a:schemeClr val="tx1"/>
                </a:solidFill>
              </a:rPr>
              <a:t>3</a:t>
            </a:r>
            <a:endParaRPr lang="ru-RU" sz="2400" dirty="0">
              <a:solidFill>
                <a:schemeClr val="tx1"/>
              </a:solidFill>
            </a:endParaRPr>
          </a:p>
          <a:p>
            <a:r>
              <a:rPr lang="ru-RU" sz="2400" dirty="0">
                <a:solidFill>
                  <a:schemeClr val="tx1"/>
                </a:solidFill>
              </a:rPr>
              <a:t>Укажите хотя бы один способ убрать 2 фишки из исходного набора так, чтобы всегда выигрывал не тот игрок, который имеет выигрышную стратегию в задании 2. Приведите пример партии для набора из 6 оставшихся фишек. </a:t>
            </a:r>
          </a:p>
          <a:p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4745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7381" y="-150235"/>
            <a:ext cx="9956800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Задача 1       </a:t>
            </a: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(задание  </a:t>
            </a:r>
            <a:r>
              <a:rPr lang="ru-RU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3)</a:t>
            </a:r>
            <a:endParaRPr lang="ru-RU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962920" y="1128451"/>
            <a:ext cx="10860112" cy="983671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</a:rPr>
              <a:t>Выполните </a:t>
            </a:r>
            <a:r>
              <a:rPr lang="ru-RU" sz="2400" b="1" dirty="0">
                <a:solidFill>
                  <a:schemeClr val="tx1"/>
                </a:solidFill>
              </a:rPr>
              <a:t>следующие три задания при исходном наборе фишек {12, 14, 21, 22, 24, 41, 42, 44</a:t>
            </a:r>
            <a:r>
              <a:rPr lang="ru-RU" sz="2400" b="1" dirty="0" smtClean="0">
                <a:solidFill>
                  <a:schemeClr val="tx1"/>
                </a:solidFill>
              </a:rPr>
              <a:t>}.</a:t>
            </a:r>
          </a:p>
          <a:p>
            <a:endParaRPr lang="ru-RU" sz="2400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1200733" y="2169299"/>
            <a:ext cx="1069969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заметим, что последней цифрой цепочки для данного набора фишек всегда будет 1, 2 или 4, поэтому можно построить такой граф возможных переходов (например, ребро перехода 1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2 соответствует фишке 12, а петля у узла 2 – фишке 22):</a:t>
            </a:r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5743468" y="3791299"/>
            <a:ext cx="2742806" cy="2074970"/>
            <a:chOff x="3413" y="7901"/>
            <a:chExt cx="2782" cy="2104"/>
          </a:xfrm>
        </p:grpSpPr>
        <p:sp>
          <p:nvSpPr>
            <p:cNvPr id="6" name="AutoShape 19"/>
            <p:cNvSpPr>
              <a:spLocks noChangeAspect="1" noChangeArrowheads="1" noTextEdit="1"/>
            </p:cNvSpPr>
            <p:nvPr/>
          </p:nvSpPr>
          <p:spPr bwMode="auto">
            <a:xfrm>
              <a:off x="3413" y="7901"/>
              <a:ext cx="2782" cy="2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3815" y="9079"/>
              <a:ext cx="438" cy="441"/>
              <a:chOff x="5876" y="1196"/>
              <a:chExt cx="438" cy="440"/>
            </a:xfrm>
          </p:grpSpPr>
          <p:sp>
            <p:nvSpPr>
              <p:cNvPr id="22" name="Oval 18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00"/>
              </a:p>
            </p:txBody>
          </p:sp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endPara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5279" y="9079"/>
              <a:ext cx="436" cy="441"/>
              <a:chOff x="5876" y="1196"/>
              <a:chExt cx="438" cy="440"/>
            </a:xfrm>
          </p:grpSpPr>
          <p:sp>
            <p:nvSpPr>
              <p:cNvPr id="20" name="Oval 15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00"/>
              </a:p>
            </p:txBody>
          </p:sp>
          <p:sp>
            <p:nvSpPr>
              <p:cNvPr id="21" name="Rectangle 14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endPara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" name="Group 10"/>
            <p:cNvGrpSpPr>
              <a:grpSpLocks/>
            </p:cNvGrpSpPr>
            <p:nvPr/>
          </p:nvGrpSpPr>
          <p:grpSpPr bwMode="auto">
            <a:xfrm>
              <a:off x="4508" y="7904"/>
              <a:ext cx="436" cy="441"/>
              <a:chOff x="5876" y="1196"/>
              <a:chExt cx="438" cy="440"/>
            </a:xfrm>
          </p:grpSpPr>
          <p:sp>
            <p:nvSpPr>
              <p:cNvPr id="18" name="Oval 12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00"/>
              </a:p>
            </p:txBody>
          </p:sp>
          <p:sp>
            <p:nvSpPr>
              <p:cNvPr id="19" name="Rectangle 11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endPara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3996" y="8231"/>
              <a:ext cx="534" cy="835"/>
            </a:xfrm>
            <a:custGeom>
              <a:avLst/>
              <a:gdLst>
                <a:gd name="T0" fmla="*/ 25 w 535"/>
                <a:gd name="T1" fmla="*/ 835 h 835"/>
                <a:gd name="T2" fmla="*/ 85 w 535"/>
                <a:gd name="T3" fmla="*/ 379 h 835"/>
                <a:gd name="T4" fmla="*/ 535 w 535"/>
                <a:gd name="T5" fmla="*/ 0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5" h="835">
                  <a:moveTo>
                    <a:pt x="25" y="835"/>
                  </a:moveTo>
                  <a:cubicBezTo>
                    <a:pt x="35" y="759"/>
                    <a:pt x="0" y="518"/>
                    <a:pt x="85" y="379"/>
                  </a:cubicBezTo>
                  <a:cubicBezTo>
                    <a:pt x="170" y="240"/>
                    <a:pt x="441" y="79"/>
                    <a:pt x="535" y="0"/>
                  </a:cubicBez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 rot="7185012">
              <a:off x="4961" y="8193"/>
              <a:ext cx="499" cy="928"/>
            </a:xfrm>
            <a:custGeom>
              <a:avLst/>
              <a:gdLst>
                <a:gd name="T0" fmla="*/ 25 w 535"/>
                <a:gd name="T1" fmla="*/ 835 h 835"/>
                <a:gd name="T2" fmla="*/ 85 w 535"/>
                <a:gd name="T3" fmla="*/ 379 h 835"/>
                <a:gd name="T4" fmla="*/ 535 w 535"/>
                <a:gd name="T5" fmla="*/ 0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5" h="835">
                  <a:moveTo>
                    <a:pt x="25" y="835"/>
                  </a:moveTo>
                  <a:cubicBezTo>
                    <a:pt x="35" y="759"/>
                    <a:pt x="0" y="518"/>
                    <a:pt x="85" y="379"/>
                  </a:cubicBezTo>
                  <a:cubicBezTo>
                    <a:pt x="170" y="240"/>
                    <a:pt x="441" y="79"/>
                    <a:pt x="535" y="0"/>
                  </a:cubicBez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 rot="14323619">
              <a:off x="4453" y="8981"/>
              <a:ext cx="616" cy="971"/>
            </a:xfrm>
            <a:custGeom>
              <a:avLst/>
              <a:gdLst>
                <a:gd name="T0" fmla="*/ 25 w 535"/>
                <a:gd name="T1" fmla="*/ 835 h 835"/>
                <a:gd name="T2" fmla="*/ 85 w 535"/>
                <a:gd name="T3" fmla="*/ 379 h 835"/>
                <a:gd name="T4" fmla="*/ 535 w 535"/>
                <a:gd name="T5" fmla="*/ 0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5" h="835">
                  <a:moveTo>
                    <a:pt x="25" y="835"/>
                  </a:moveTo>
                  <a:cubicBezTo>
                    <a:pt x="35" y="759"/>
                    <a:pt x="0" y="518"/>
                    <a:pt x="85" y="379"/>
                  </a:cubicBezTo>
                  <a:cubicBezTo>
                    <a:pt x="170" y="240"/>
                    <a:pt x="441" y="79"/>
                    <a:pt x="535" y="0"/>
                  </a:cubicBez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4116" y="8321"/>
              <a:ext cx="474" cy="785"/>
            </a:xfrm>
            <a:custGeom>
              <a:avLst/>
              <a:gdLst>
                <a:gd name="T0" fmla="*/ 25 w 535"/>
                <a:gd name="T1" fmla="*/ 835 h 835"/>
                <a:gd name="T2" fmla="*/ 85 w 535"/>
                <a:gd name="T3" fmla="*/ 379 h 835"/>
                <a:gd name="T4" fmla="*/ 535 w 535"/>
                <a:gd name="T5" fmla="*/ 0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5" h="835">
                  <a:moveTo>
                    <a:pt x="25" y="835"/>
                  </a:moveTo>
                  <a:cubicBezTo>
                    <a:pt x="35" y="759"/>
                    <a:pt x="0" y="518"/>
                    <a:pt x="85" y="379"/>
                  </a:cubicBezTo>
                  <a:cubicBezTo>
                    <a:pt x="170" y="240"/>
                    <a:pt x="441" y="79"/>
                    <a:pt x="535" y="0"/>
                  </a:cubicBez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auto">
            <a:xfrm rot="14422721">
              <a:off x="4502" y="8881"/>
              <a:ext cx="545" cy="919"/>
            </a:xfrm>
            <a:custGeom>
              <a:avLst/>
              <a:gdLst>
                <a:gd name="T0" fmla="*/ 25 w 535"/>
                <a:gd name="T1" fmla="*/ 835 h 835"/>
                <a:gd name="T2" fmla="*/ 85 w 535"/>
                <a:gd name="T3" fmla="*/ 379 h 835"/>
                <a:gd name="T4" fmla="*/ 535 w 535"/>
                <a:gd name="T5" fmla="*/ 0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5" h="835">
                  <a:moveTo>
                    <a:pt x="25" y="835"/>
                  </a:moveTo>
                  <a:cubicBezTo>
                    <a:pt x="35" y="759"/>
                    <a:pt x="0" y="518"/>
                    <a:pt x="85" y="379"/>
                  </a:cubicBezTo>
                  <a:cubicBezTo>
                    <a:pt x="170" y="240"/>
                    <a:pt x="441" y="79"/>
                    <a:pt x="535" y="0"/>
                  </a:cubicBez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5" name="Freeform 4"/>
            <p:cNvSpPr>
              <a:spLocks/>
            </p:cNvSpPr>
            <p:nvPr/>
          </p:nvSpPr>
          <p:spPr bwMode="auto">
            <a:xfrm rot="7179786">
              <a:off x="4908" y="8248"/>
              <a:ext cx="438" cy="880"/>
            </a:xfrm>
            <a:custGeom>
              <a:avLst/>
              <a:gdLst>
                <a:gd name="T0" fmla="*/ 25 w 535"/>
                <a:gd name="T1" fmla="*/ 835 h 835"/>
                <a:gd name="T2" fmla="*/ 85 w 535"/>
                <a:gd name="T3" fmla="*/ 379 h 835"/>
                <a:gd name="T4" fmla="*/ 535 w 535"/>
                <a:gd name="T5" fmla="*/ 0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5" h="835">
                  <a:moveTo>
                    <a:pt x="25" y="835"/>
                  </a:moveTo>
                  <a:cubicBezTo>
                    <a:pt x="35" y="759"/>
                    <a:pt x="0" y="518"/>
                    <a:pt x="85" y="379"/>
                  </a:cubicBezTo>
                  <a:cubicBezTo>
                    <a:pt x="170" y="240"/>
                    <a:pt x="441" y="79"/>
                    <a:pt x="535" y="0"/>
                  </a:cubicBez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6" name="Freeform 3"/>
            <p:cNvSpPr>
              <a:spLocks/>
            </p:cNvSpPr>
            <p:nvPr/>
          </p:nvSpPr>
          <p:spPr bwMode="auto">
            <a:xfrm>
              <a:off x="3418" y="9250"/>
              <a:ext cx="812" cy="750"/>
            </a:xfrm>
            <a:custGeom>
              <a:avLst/>
              <a:gdLst>
                <a:gd name="T0" fmla="*/ 751 w 812"/>
                <a:gd name="T1" fmla="*/ 233 h 750"/>
                <a:gd name="T2" fmla="*/ 276 w 812"/>
                <a:gd name="T3" fmla="*/ 514 h 750"/>
                <a:gd name="T4" fmla="*/ 408 w 812"/>
                <a:gd name="T5" fmla="*/ 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2" h="750">
                  <a:moveTo>
                    <a:pt x="751" y="233"/>
                  </a:moveTo>
                  <a:cubicBezTo>
                    <a:pt x="812" y="430"/>
                    <a:pt x="552" y="750"/>
                    <a:pt x="276" y="514"/>
                  </a:cubicBezTo>
                  <a:cubicBezTo>
                    <a:pt x="0" y="278"/>
                    <a:pt x="222" y="20"/>
                    <a:pt x="408" y="0"/>
                  </a:cubicBez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7" name="Freeform 2"/>
            <p:cNvSpPr>
              <a:spLocks/>
            </p:cNvSpPr>
            <p:nvPr/>
          </p:nvSpPr>
          <p:spPr bwMode="auto">
            <a:xfrm rot="-4773515">
              <a:off x="5388" y="9200"/>
              <a:ext cx="812" cy="750"/>
            </a:xfrm>
            <a:custGeom>
              <a:avLst/>
              <a:gdLst>
                <a:gd name="T0" fmla="*/ 751 w 812"/>
                <a:gd name="T1" fmla="*/ 233 h 750"/>
                <a:gd name="T2" fmla="*/ 276 w 812"/>
                <a:gd name="T3" fmla="*/ 514 h 750"/>
                <a:gd name="T4" fmla="*/ 408 w 812"/>
                <a:gd name="T5" fmla="*/ 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2" h="750">
                  <a:moveTo>
                    <a:pt x="751" y="233"/>
                  </a:moveTo>
                  <a:cubicBezTo>
                    <a:pt x="812" y="430"/>
                    <a:pt x="552" y="750"/>
                    <a:pt x="276" y="514"/>
                  </a:cubicBezTo>
                  <a:cubicBezTo>
                    <a:pt x="0" y="278"/>
                    <a:pt x="222" y="20"/>
                    <a:pt x="408" y="0"/>
                  </a:cubicBez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</p:grpSp>
    </p:spTree>
    <p:extLst>
      <p:ext uri="{BB962C8B-B14F-4D97-AF65-F5344CB8AC3E}">
        <p14:creationId xmlns:p14="http://schemas.microsoft.com/office/powerpoint/2010/main" xmlns="" val="2369582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4254" y="0"/>
            <a:ext cx="9956800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Задача 1       </a:t>
            </a: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(задание  </a:t>
            </a:r>
            <a:r>
              <a:rPr lang="ru-RU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3)</a:t>
            </a:r>
            <a:endParaRPr lang="ru-RU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962920" y="1128451"/>
            <a:ext cx="10860112" cy="983671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</a:rPr>
              <a:t>Выполните </a:t>
            </a:r>
            <a:r>
              <a:rPr lang="ru-RU" sz="2400" b="1" dirty="0">
                <a:solidFill>
                  <a:schemeClr val="tx1"/>
                </a:solidFill>
              </a:rPr>
              <a:t>следующие три задания при исходном наборе фишек {12, 14, 21, 22, 24, 41, 42, 44</a:t>
            </a:r>
            <a:r>
              <a:rPr lang="ru-RU" sz="2400" b="1" dirty="0" smtClean="0">
                <a:solidFill>
                  <a:schemeClr val="tx1"/>
                </a:solidFill>
              </a:rPr>
              <a:t>}.</a:t>
            </a:r>
          </a:p>
          <a:p>
            <a:endParaRPr lang="ru-RU" sz="2400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1123341" y="2301193"/>
            <a:ext cx="10699691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lang="ru-RU" sz="2400" dirty="0" smtClean="0"/>
              <a:t>если </a:t>
            </a:r>
            <a:r>
              <a:rPr lang="ru-RU" sz="2400" dirty="0"/>
              <a:t>убрать два дубля, то всегда будут выставлены 4 или все 6 фишек, поскольку 4 и 6 – чётные числа, то всегда выиграет Ваня, потому что он делает все ходы с чётными номерами; например, при первом ходе Пети 12 возможны партии</a:t>
            </a:r>
            <a:r>
              <a:rPr lang="ru-RU" sz="2400" dirty="0" smtClean="0"/>
              <a:t>:</a:t>
            </a:r>
          </a:p>
          <a:p>
            <a:pPr lvl="0"/>
            <a:endParaRPr lang="ru-RU" sz="2400" dirty="0"/>
          </a:p>
          <a:p>
            <a:pPr algn="ctr"/>
            <a:r>
              <a:rPr lang="ru-RU" sz="2400" dirty="0" smtClean="0"/>
              <a:t> </a:t>
            </a:r>
            <a:r>
              <a:rPr lang="ru-RU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– 21 – 14 – 41     </a:t>
            </a:r>
            <a:r>
              <a:rPr lang="ru-RU" sz="3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400" dirty="0" smtClean="0"/>
              <a:t>или           </a:t>
            </a:r>
            <a:r>
              <a:rPr lang="ru-RU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– 24 – 41 – 14 – 42 – 21.</a:t>
            </a:r>
          </a:p>
        </p:txBody>
      </p:sp>
    </p:spTree>
    <p:extLst>
      <p:ext uri="{BB962C8B-B14F-4D97-AF65-F5344CB8AC3E}">
        <p14:creationId xmlns:p14="http://schemas.microsoft.com/office/powerpoint/2010/main" xmlns="" val="375405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288145" y="2221346"/>
            <a:ext cx="8229600" cy="205359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Задача 2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xmlns="" val="189261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7600" y="0"/>
            <a:ext cx="9956800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Что нужно знать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50982" y="1280851"/>
            <a:ext cx="10367575" cy="5577149"/>
          </a:xfrm>
        </p:spPr>
        <p:txBody>
          <a:bodyPr>
            <a:normAutofit/>
          </a:bodyPr>
          <a:lstStyle/>
          <a:p>
            <a:pPr lvl="0" algn="just"/>
            <a:r>
              <a:rPr lang="ru-RU" sz="2800" dirty="0">
                <a:solidFill>
                  <a:schemeClr val="tx1"/>
                </a:solidFill>
              </a:rPr>
              <a:t>в простых играх можно найти выигрышную стратегию, просто перебрав все возможные варианты ходов </a:t>
            </a:r>
            <a:r>
              <a:rPr lang="ru-RU" sz="2800" dirty="0" smtClean="0">
                <a:solidFill>
                  <a:schemeClr val="tx1"/>
                </a:solidFill>
              </a:rPr>
              <a:t>соперников</a:t>
            </a:r>
          </a:p>
          <a:p>
            <a:pPr lvl="0" algn="just"/>
            <a:r>
              <a:rPr lang="ru-RU" sz="2800" dirty="0" smtClean="0">
                <a:solidFill>
                  <a:schemeClr val="tx1"/>
                </a:solidFill>
              </a:rPr>
              <a:t>полный </a:t>
            </a:r>
            <a:r>
              <a:rPr lang="ru-RU" sz="2800" dirty="0">
                <a:solidFill>
                  <a:schemeClr val="tx1"/>
                </a:solidFill>
              </a:rPr>
              <a:t>перебор вариантов реально выполнить только для очень простых игр; например, в шахматах сделать это за приемлемое время не удается </a:t>
            </a:r>
            <a:endParaRPr lang="ru-RU" sz="2800" dirty="0" smtClean="0">
              <a:solidFill>
                <a:schemeClr val="tx1"/>
              </a:solidFill>
            </a:endParaRPr>
          </a:p>
          <a:p>
            <a:pPr lvl="0" algn="just"/>
            <a:r>
              <a:rPr lang="ru-RU" sz="2800" dirty="0" smtClean="0">
                <a:solidFill>
                  <a:schemeClr val="tx1"/>
                </a:solidFill>
              </a:rPr>
              <a:t>все </a:t>
            </a:r>
            <a:r>
              <a:rPr lang="ru-RU" sz="2800" dirty="0">
                <a:solidFill>
                  <a:schemeClr val="tx1"/>
                </a:solidFill>
              </a:rPr>
              <a:t>позиции в простых играх делятся на выигрышные и проигрышные</a:t>
            </a:r>
          </a:p>
          <a:p>
            <a:pPr lvl="0" algn="just"/>
            <a:endParaRPr lang="ru-RU" sz="2800" dirty="0">
              <a:solidFill>
                <a:schemeClr val="tx1"/>
              </a:solidFill>
            </a:endParaRPr>
          </a:p>
          <a:p>
            <a:pPr algn="just"/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2105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7309" y="0"/>
            <a:ext cx="9956800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Задача 2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67356" y="1128451"/>
            <a:ext cx="10860112" cy="5448812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</a:rPr>
              <a:t>Два </a:t>
            </a:r>
            <a:r>
              <a:rPr lang="ru-RU" sz="2400" dirty="0">
                <a:solidFill>
                  <a:schemeClr val="tx1"/>
                </a:solidFill>
              </a:rPr>
              <a:t>игрока, Петя и Ваня, играют в следующую игру. Перед игроками лежит куча камней. Игроки ходят по очереди, первый ход делает Петя. За один ход игрок может </a:t>
            </a:r>
          </a:p>
          <a:p>
            <a:r>
              <a:rPr lang="ru-RU" sz="2400" dirty="0">
                <a:solidFill>
                  <a:schemeClr val="tx1"/>
                </a:solidFill>
              </a:rPr>
              <a:t>а) </a:t>
            </a:r>
            <a:r>
              <a:rPr lang="ru-RU" sz="2400" b="1" dirty="0">
                <a:solidFill>
                  <a:schemeClr val="tx1"/>
                </a:solidFill>
              </a:rPr>
              <a:t>добавить в кучу один камень</a:t>
            </a:r>
            <a:r>
              <a:rPr lang="ru-RU" sz="2400" dirty="0">
                <a:solidFill>
                  <a:schemeClr val="tx1"/>
                </a:solidFill>
              </a:rPr>
              <a:t> или </a:t>
            </a:r>
          </a:p>
          <a:p>
            <a:r>
              <a:rPr lang="ru-RU" sz="2400" dirty="0">
                <a:solidFill>
                  <a:schemeClr val="tx1"/>
                </a:solidFill>
              </a:rPr>
              <a:t>б) </a:t>
            </a:r>
            <a:r>
              <a:rPr lang="ru-RU" sz="2400" b="1" dirty="0">
                <a:solidFill>
                  <a:schemeClr val="tx1"/>
                </a:solidFill>
              </a:rPr>
              <a:t>увеличить количество камней в куче в два раза</a:t>
            </a:r>
            <a:r>
              <a:rPr lang="ru-RU" sz="2400" dirty="0">
                <a:solidFill>
                  <a:schemeClr val="tx1"/>
                </a:solidFill>
              </a:rPr>
              <a:t>. </a:t>
            </a:r>
          </a:p>
          <a:p>
            <a:r>
              <a:rPr lang="ru-RU" sz="2400" dirty="0">
                <a:solidFill>
                  <a:schemeClr val="tx1"/>
                </a:solidFill>
              </a:rPr>
              <a:t>Игра завершается в тот момент, когда количество камней в куче становится не менее 24. Если при этом в куче оказалось не более 38 камней, то победителем считается игрок, сделавший последний ход. В противном случае победителем становится его противник. Например, если в куче был 21 камень и Петя удвоит количество камней в куче, то игра закончится и победителем будет Ваня. В начальный момент в куче было S камней, 1 &lt;S</a:t>
            </a:r>
            <a:r>
              <a:rPr lang="ru-RU" sz="2400" dirty="0">
                <a:solidFill>
                  <a:schemeClr val="tx1"/>
                </a:solidFill>
                <a:sym typeface="Symbol" panose="05050102010706020507" pitchFamily="18" charset="2"/>
              </a:rPr>
              <a:t></a:t>
            </a:r>
            <a:r>
              <a:rPr lang="ru-RU" sz="2400" dirty="0">
                <a:solidFill>
                  <a:schemeClr val="tx1"/>
                </a:solidFill>
              </a:rPr>
              <a:t> 23.</a:t>
            </a:r>
          </a:p>
          <a:p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2280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-131762"/>
            <a:ext cx="9956800" cy="1143000"/>
          </a:xfrm>
        </p:spPr>
        <p:txBody>
          <a:bodyPr/>
          <a:lstStyle/>
          <a:p>
            <a:r>
              <a:rPr lang="ru-RU" b="1" dirty="0" smtClean="0"/>
              <a:t>Задача 2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02702" y="1137688"/>
            <a:ext cx="10860112" cy="5448812"/>
          </a:xfrm>
        </p:spPr>
        <p:txBody>
          <a:bodyPr>
            <a:normAutofit/>
          </a:bodyPr>
          <a:lstStyle/>
          <a:p>
            <a:pPr algn="just"/>
            <a:r>
              <a:rPr lang="ru-RU" sz="2400" b="1" dirty="0">
                <a:solidFill>
                  <a:schemeClr val="tx1"/>
                </a:solidFill>
              </a:rPr>
              <a:t>Задание 1. </a:t>
            </a:r>
            <a:r>
              <a:rPr lang="ru-RU" sz="2400" dirty="0">
                <a:solidFill>
                  <a:schemeClr val="tx1"/>
                </a:solidFill>
              </a:rPr>
              <a:t>а) При каких значениях числа S Петя может выиграть в один ход? Укажите все такие значения и соответствующие ходы Пети.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</a:rPr>
              <a:t>б) У кого из игроков есть выигрышная стратегия при S = 22, 21, 20? Опишите выигрышные стратегии для этих случаев.</a:t>
            </a:r>
          </a:p>
          <a:p>
            <a:pPr algn="just"/>
            <a:r>
              <a:rPr lang="ru-RU" sz="2400" b="1" dirty="0">
                <a:solidFill>
                  <a:schemeClr val="tx1"/>
                </a:solidFill>
              </a:rPr>
              <a:t>Задание 2</a:t>
            </a:r>
            <a:r>
              <a:rPr lang="ru-RU" sz="2400" dirty="0">
                <a:solidFill>
                  <a:schemeClr val="tx1"/>
                </a:solidFill>
              </a:rPr>
              <a:t>. У кого из игроков есть выигрышная стратегия при </a:t>
            </a:r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ru-RU" sz="2400" dirty="0">
                <a:solidFill>
                  <a:schemeClr val="tx1"/>
                </a:solidFill>
              </a:rPr>
              <a:t> = 11, 10? Опишите соответствующие выигрышные стратегии.</a:t>
            </a:r>
          </a:p>
          <a:p>
            <a:pPr algn="just"/>
            <a:r>
              <a:rPr lang="ru-RU" sz="2400" b="1" dirty="0">
                <a:solidFill>
                  <a:schemeClr val="tx1"/>
                </a:solidFill>
              </a:rPr>
              <a:t>Задание 3</a:t>
            </a:r>
            <a:r>
              <a:rPr lang="ru-RU" sz="2400" dirty="0">
                <a:solidFill>
                  <a:schemeClr val="tx1"/>
                </a:solidFill>
              </a:rPr>
              <a:t>. У кого из игроков есть выигрышная стратегия при </a:t>
            </a:r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ru-RU" sz="2400" dirty="0">
                <a:solidFill>
                  <a:schemeClr val="tx1"/>
                </a:solidFill>
              </a:rPr>
              <a:t> = 9? Постройте дерево всех партий, возможных при этой выигрышной стратегии (в виде рисунка или таблицы). На рёбрах дерева указывайте, кто делает ход; в узлах – количество камней в позиции.</a:t>
            </a:r>
          </a:p>
          <a:p>
            <a:pPr marL="0" indent="0" algn="just">
              <a:buNone/>
            </a:pP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7177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7237" y="-205653"/>
            <a:ext cx="9956800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Задача 2      </a:t>
            </a:r>
            <a:r>
              <a:rPr lang="ru-RU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(задание  1)</a:t>
            </a:r>
            <a:endParaRPr lang="ru-RU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76592" y="1128451"/>
            <a:ext cx="10860112" cy="5448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а)</a:t>
            </a:r>
            <a:endParaRPr lang="ru-RU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 algn="just"/>
            <a:r>
              <a:rPr lang="ru-RU" sz="2400" dirty="0" smtClean="0">
                <a:solidFill>
                  <a:schemeClr val="tx1"/>
                </a:solidFill>
              </a:rPr>
              <a:t>Сложность </a:t>
            </a:r>
            <a:r>
              <a:rPr lang="ru-RU" sz="2400" dirty="0">
                <a:solidFill>
                  <a:schemeClr val="tx1"/>
                </a:solidFill>
              </a:rPr>
              <a:t>состоит в том, что Петя проиграет, если в результате его хода количество камней станет больше, чем 38. Он может сделать ход «+1» или «*2». Ходом «+1» он сможет получить 24 камня в куче (и таким образом выиграет!) из позиции S = 23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</a:p>
          <a:p>
            <a:pPr marL="0" lvl="0" indent="0" algn="just">
              <a:buNone/>
            </a:pPr>
            <a:endParaRPr lang="ru-RU" sz="2400" dirty="0">
              <a:solidFill>
                <a:schemeClr val="tx1"/>
              </a:solidFill>
            </a:endParaRPr>
          </a:p>
          <a:p>
            <a:pPr algn="just"/>
            <a:r>
              <a:rPr lang="ru-RU" sz="2400" dirty="0">
                <a:solidFill>
                  <a:schemeClr val="tx1"/>
                </a:solidFill>
              </a:rPr>
              <a:t>Теперь проверим ход «*2». Для выигрыша Пети количество камней в результате этого хода должно стать от 24 до 38, поэтому Петя выиграет этим ходом при S от 12 до 19.</a:t>
            </a:r>
          </a:p>
          <a:p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4320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-177944"/>
            <a:ext cx="9956800" cy="1143000"/>
          </a:xfrm>
        </p:spPr>
        <p:txBody>
          <a:bodyPr/>
          <a:lstStyle/>
          <a:p>
            <a:r>
              <a:rPr lang="ru-RU" b="1" dirty="0" smtClean="0"/>
              <a:t>Задача 2      </a:t>
            </a:r>
            <a:r>
              <a:rPr lang="ru-RU" sz="4000" b="1" dirty="0" smtClean="0"/>
              <a:t>(задание  1)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99501" y="1073033"/>
            <a:ext cx="10860112" cy="5448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б)</a:t>
            </a:r>
            <a:endParaRPr lang="ru-RU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 algn="just"/>
            <a:r>
              <a:rPr lang="ru-RU" sz="2400" dirty="0">
                <a:solidFill>
                  <a:schemeClr val="tx1"/>
                </a:solidFill>
              </a:rPr>
              <a:t>При S = 22 возможные ходы дают кучи в 23 и 44 камня. В первом случае (</a:t>
            </a:r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ru-RU" sz="2400" dirty="0">
                <a:solidFill>
                  <a:schemeClr val="tx1"/>
                </a:solidFill>
              </a:rPr>
              <a:t> = 23) противник оказывается в выигрышной позиции (см. предыдущий пункт), во втором случае тот, кто ходит, проигрывает, потому что 44 &gt; 38. Поэтому позиция S = 22 – проигрышная, Петя проиграет, у Вани есть выигрышная стратегия: в случае </a:t>
            </a:r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ru-RU" sz="2400" dirty="0">
                <a:solidFill>
                  <a:schemeClr val="tx1"/>
                </a:solidFill>
              </a:rPr>
              <a:t> = 23 сделать ход «+1» .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</a:rPr>
              <a:t>При S = 21 Петя может перевести игру в позицию S = 22, она, как мы только что показали, проигрышная для Вани. Поэтому у Пети есть выигрышная стратегия.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</a:rPr>
              <a:t>При S = 20 ходом «+1» Петя переведет игру в выигрышную (для Вани) позицию, а при ходе «*3» он сразу проиграет, получив 40 &gt; 38 камней. Поэтому выигрышная стратегия есть у Вани.</a:t>
            </a:r>
          </a:p>
          <a:p>
            <a:pPr algn="just"/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4931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388" y="0"/>
            <a:ext cx="10178322" cy="1492132"/>
          </a:xfrm>
        </p:spPr>
        <p:txBody>
          <a:bodyPr/>
          <a:lstStyle/>
          <a:p>
            <a:r>
              <a:rPr lang="ru-RU" b="1" dirty="0" smtClean="0"/>
              <a:t>Задача 2       </a:t>
            </a:r>
            <a:r>
              <a:rPr lang="ru-RU" sz="3200" b="1" dirty="0"/>
              <a:t>(задание  </a:t>
            </a:r>
            <a:r>
              <a:rPr lang="ru-RU" sz="3200" b="1" dirty="0" smtClean="0"/>
              <a:t>2)</a:t>
            </a:r>
            <a:endParaRPr lang="ru-RU" sz="3200" b="1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>
          <a:xfrm>
            <a:off x="1203552" y="1660359"/>
            <a:ext cx="10178322" cy="3593591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solidFill>
                  <a:schemeClr val="tx1"/>
                </a:solidFill>
              </a:rPr>
              <a:t>При S = 11 или S = 10 Петя может ходом «*2» перевести игру в позиции S = 22 и S = 20, обе они, как мы показали в предыдущем пункте, проигрышные. Поэтому выигрышную стратегию имеет Петя.</a:t>
            </a:r>
          </a:p>
        </p:txBody>
      </p:sp>
    </p:spTree>
    <p:extLst>
      <p:ext uri="{BB962C8B-B14F-4D97-AF65-F5344CB8AC3E}">
        <p14:creationId xmlns:p14="http://schemas.microsoft.com/office/powerpoint/2010/main" xmlns="" val="3068820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2570" y="-208742"/>
            <a:ext cx="10178322" cy="1492132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Задача 2       </a:t>
            </a: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(задание  </a:t>
            </a:r>
            <a:r>
              <a:rPr lang="ru-RU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3)</a:t>
            </a:r>
            <a:endParaRPr lang="ru-RU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04787" y="1442061"/>
            <a:ext cx="10507185" cy="21033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228600" indent="-228600" algn="just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ru-RU" sz="2400" dirty="0"/>
              <a:t>При S = 9 возможно 2 хода: ход «+1» приводит к позиции S = 10, она выигрышная (см. предыдущий пункт); ход «*2» приводит к позиции S = 18, она тоже выигрышная (см. первый пункт). Таким образом, все возможные ходы ведут в выигрышные для соперника позиции, и позиция S = 9 – проигрышная (для Пети). Выигрышную стратегию имеет Ваня. </a:t>
            </a:r>
          </a:p>
        </p:txBody>
      </p:sp>
    </p:spTree>
    <p:extLst>
      <p:ext uri="{BB962C8B-B14F-4D97-AF65-F5344CB8AC3E}">
        <p14:creationId xmlns:p14="http://schemas.microsoft.com/office/powerpoint/2010/main" xmlns="" val="1980652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0152" y="0"/>
            <a:ext cx="10178322" cy="1492132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Задача 2       </a:t>
            </a: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(задание  </a:t>
            </a:r>
            <a:r>
              <a:rPr lang="ru-RU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3)</a:t>
            </a:r>
            <a:endParaRPr lang="ru-RU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56"/>
          <p:cNvSpPr>
            <a:spLocks noChangeArrowheads="1"/>
          </p:cNvSpPr>
          <p:nvPr/>
        </p:nvSpPr>
        <p:spPr bwMode="auto">
          <a:xfrm>
            <a:off x="2366210" y="1327416"/>
            <a:ext cx="260382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600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2366211" y="1580713"/>
            <a:ext cx="9055769" cy="4766907"/>
            <a:chOff x="3043" y="6876"/>
            <a:chExt cx="6677" cy="3516"/>
          </a:xfrm>
        </p:grpSpPr>
        <p:sp>
          <p:nvSpPr>
            <p:cNvPr id="6" name="AutoShape 55"/>
            <p:cNvSpPr>
              <a:spLocks noChangeAspect="1" noChangeArrowheads="1" noTextEdit="1"/>
            </p:cNvSpPr>
            <p:nvPr/>
          </p:nvSpPr>
          <p:spPr bwMode="auto">
            <a:xfrm>
              <a:off x="3043" y="6876"/>
              <a:ext cx="6677" cy="3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7" name="Line 54"/>
            <p:cNvSpPr>
              <a:spLocks noChangeShapeType="1"/>
            </p:cNvSpPr>
            <p:nvPr/>
          </p:nvSpPr>
          <p:spPr bwMode="auto">
            <a:xfrm>
              <a:off x="5069" y="7258"/>
              <a:ext cx="1" cy="239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8" name="Line 53"/>
            <p:cNvSpPr>
              <a:spLocks noChangeShapeType="1"/>
            </p:cNvSpPr>
            <p:nvPr/>
          </p:nvSpPr>
          <p:spPr bwMode="auto">
            <a:xfrm>
              <a:off x="6025" y="7753"/>
              <a:ext cx="1" cy="190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9" name="Line 52"/>
            <p:cNvSpPr>
              <a:spLocks noChangeShapeType="1"/>
            </p:cNvSpPr>
            <p:nvPr/>
          </p:nvSpPr>
          <p:spPr bwMode="auto">
            <a:xfrm>
              <a:off x="7096" y="8445"/>
              <a:ext cx="1" cy="120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0" name="Line 51"/>
            <p:cNvSpPr>
              <a:spLocks noChangeShapeType="1"/>
            </p:cNvSpPr>
            <p:nvPr/>
          </p:nvSpPr>
          <p:spPr bwMode="auto">
            <a:xfrm>
              <a:off x="8202" y="8065"/>
              <a:ext cx="1" cy="158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1" name="Line 50"/>
            <p:cNvSpPr>
              <a:spLocks noChangeShapeType="1"/>
            </p:cNvSpPr>
            <p:nvPr/>
          </p:nvSpPr>
          <p:spPr bwMode="auto">
            <a:xfrm>
              <a:off x="9192" y="8779"/>
              <a:ext cx="1" cy="87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2" name="Line 49"/>
            <p:cNvSpPr>
              <a:spLocks noChangeShapeType="1"/>
            </p:cNvSpPr>
            <p:nvPr/>
          </p:nvSpPr>
          <p:spPr bwMode="auto">
            <a:xfrm>
              <a:off x="4101" y="7258"/>
              <a:ext cx="1" cy="239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3" name="Oval 48"/>
            <p:cNvSpPr>
              <a:spLocks noChangeArrowheads="1"/>
            </p:cNvSpPr>
            <p:nvPr/>
          </p:nvSpPr>
          <p:spPr bwMode="auto">
            <a:xfrm>
              <a:off x="3065" y="7488"/>
              <a:ext cx="380" cy="38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4" name="Rectangle 47"/>
            <p:cNvSpPr>
              <a:spLocks noChangeArrowheads="1"/>
            </p:cNvSpPr>
            <p:nvPr/>
          </p:nvSpPr>
          <p:spPr bwMode="auto">
            <a:xfrm>
              <a:off x="3043" y="7463"/>
              <a:ext cx="436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  <a:endPara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Oval 46"/>
            <p:cNvSpPr>
              <a:spLocks noChangeArrowheads="1"/>
            </p:cNvSpPr>
            <p:nvPr/>
          </p:nvSpPr>
          <p:spPr bwMode="auto">
            <a:xfrm>
              <a:off x="3917" y="7916"/>
              <a:ext cx="380" cy="38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6" name="Oval 45"/>
            <p:cNvSpPr>
              <a:spLocks noChangeArrowheads="1"/>
            </p:cNvSpPr>
            <p:nvPr/>
          </p:nvSpPr>
          <p:spPr bwMode="auto">
            <a:xfrm>
              <a:off x="3917" y="7061"/>
              <a:ext cx="380" cy="38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7" name="Rectangle 44"/>
            <p:cNvSpPr>
              <a:spLocks noChangeArrowheads="1"/>
            </p:cNvSpPr>
            <p:nvPr/>
          </p:nvSpPr>
          <p:spPr bwMode="auto">
            <a:xfrm>
              <a:off x="3884" y="7009"/>
              <a:ext cx="436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18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AutoShape 43"/>
            <p:cNvSpPr>
              <a:spLocks noChangeShapeType="1"/>
            </p:cNvSpPr>
            <p:nvPr/>
          </p:nvSpPr>
          <p:spPr bwMode="auto">
            <a:xfrm>
              <a:off x="3445" y="7678"/>
              <a:ext cx="472" cy="428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9" name="AutoShape 42"/>
            <p:cNvSpPr>
              <a:spLocks noChangeShapeType="1"/>
            </p:cNvSpPr>
            <p:nvPr/>
          </p:nvSpPr>
          <p:spPr bwMode="auto">
            <a:xfrm flipV="1">
              <a:off x="3445" y="7251"/>
              <a:ext cx="472" cy="427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0" name="Oval 41"/>
            <p:cNvSpPr>
              <a:spLocks noChangeArrowheads="1"/>
            </p:cNvSpPr>
            <p:nvPr/>
          </p:nvSpPr>
          <p:spPr bwMode="auto">
            <a:xfrm>
              <a:off x="4874" y="7916"/>
              <a:ext cx="380" cy="38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1" name="Oval 40"/>
            <p:cNvSpPr>
              <a:spLocks noChangeArrowheads="1"/>
            </p:cNvSpPr>
            <p:nvPr/>
          </p:nvSpPr>
          <p:spPr bwMode="auto">
            <a:xfrm>
              <a:off x="4874" y="7061"/>
              <a:ext cx="380" cy="380"/>
            </a:xfrm>
            <a:prstGeom prst="ellipse">
              <a:avLst/>
            </a:prstGeom>
            <a:solidFill>
              <a:srgbClr val="BFBFB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2" name="AutoShape 39"/>
            <p:cNvSpPr>
              <a:spLocks noChangeShapeType="1"/>
            </p:cNvSpPr>
            <p:nvPr/>
          </p:nvSpPr>
          <p:spPr bwMode="auto">
            <a:xfrm>
              <a:off x="4297" y="7251"/>
              <a:ext cx="577" cy="1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3" name="AutoShape 38"/>
            <p:cNvSpPr>
              <a:spLocks noChangeShapeType="1"/>
            </p:cNvSpPr>
            <p:nvPr/>
          </p:nvSpPr>
          <p:spPr bwMode="auto">
            <a:xfrm>
              <a:off x="4297" y="8106"/>
              <a:ext cx="577" cy="1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4" name="Oval 37"/>
            <p:cNvSpPr>
              <a:spLocks noChangeArrowheads="1"/>
            </p:cNvSpPr>
            <p:nvPr/>
          </p:nvSpPr>
          <p:spPr bwMode="auto">
            <a:xfrm>
              <a:off x="5830" y="8260"/>
              <a:ext cx="380" cy="38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5" name="Rectangle 36"/>
            <p:cNvSpPr>
              <a:spLocks noChangeArrowheads="1"/>
            </p:cNvSpPr>
            <p:nvPr/>
          </p:nvSpPr>
          <p:spPr bwMode="auto">
            <a:xfrm>
              <a:off x="4849" y="7878"/>
              <a:ext cx="436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20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Oval 35"/>
            <p:cNvSpPr>
              <a:spLocks noChangeArrowheads="1"/>
            </p:cNvSpPr>
            <p:nvPr/>
          </p:nvSpPr>
          <p:spPr bwMode="auto">
            <a:xfrm>
              <a:off x="5830" y="7568"/>
              <a:ext cx="380" cy="380"/>
            </a:xfrm>
            <a:prstGeom prst="ellipse">
              <a:avLst/>
            </a:prstGeom>
            <a:solidFill>
              <a:srgbClr val="BFBFB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7" name="Rectangle 34"/>
            <p:cNvSpPr>
              <a:spLocks noChangeArrowheads="1"/>
            </p:cNvSpPr>
            <p:nvPr/>
          </p:nvSpPr>
          <p:spPr bwMode="auto">
            <a:xfrm>
              <a:off x="5805" y="7532"/>
              <a:ext cx="436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40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6901" y="8260"/>
              <a:ext cx="380" cy="38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9" name="AutoShape 32"/>
            <p:cNvSpPr>
              <a:spLocks noChangeShapeType="1"/>
            </p:cNvSpPr>
            <p:nvPr/>
          </p:nvSpPr>
          <p:spPr bwMode="auto">
            <a:xfrm>
              <a:off x="5254" y="8106"/>
              <a:ext cx="576" cy="344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30" name="AutoShape 31"/>
            <p:cNvSpPr>
              <a:spLocks noChangeShapeType="1"/>
            </p:cNvSpPr>
            <p:nvPr/>
          </p:nvSpPr>
          <p:spPr bwMode="auto">
            <a:xfrm flipV="1">
              <a:off x="5254" y="7758"/>
              <a:ext cx="576" cy="348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31" name="AutoShape 30"/>
            <p:cNvSpPr>
              <a:spLocks noChangeShapeType="1"/>
            </p:cNvSpPr>
            <p:nvPr/>
          </p:nvSpPr>
          <p:spPr bwMode="auto">
            <a:xfrm>
              <a:off x="6210" y="8450"/>
              <a:ext cx="691" cy="1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32" name="Oval 29"/>
            <p:cNvSpPr>
              <a:spLocks noChangeArrowheads="1"/>
            </p:cNvSpPr>
            <p:nvPr/>
          </p:nvSpPr>
          <p:spPr bwMode="auto">
            <a:xfrm>
              <a:off x="8007" y="8596"/>
              <a:ext cx="380" cy="38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33" name="Oval 28"/>
            <p:cNvSpPr>
              <a:spLocks noChangeArrowheads="1"/>
            </p:cNvSpPr>
            <p:nvPr/>
          </p:nvSpPr>
          <p:spPr bwMode="auto">
            <a:xfrm>
              <a:off x="8007" y="7880"/>
              <a:ext cx="380" cy="380"/>
            </a:xfrm>
            <a:prstGeom prst="ellipse">
              <a:avLst/>
            </a:prstGeom>
            <a:solidFill>
              <a:srgbClr val="BFBFB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34" name="AutoShape 27"/>
            <p:cNvSpPr>
              <a:spLocks noChangeShapeType="1"/>
            </p:cNvSpPr>
            <p:nvPr/>
          </p:nvSpPr>
          <p:spPr bwMode="auto">
            <a:xfrm>
              <a:off x="7281" y="8450"/>
              <a:ext cx="726" cy="336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35" name="AutoShape 26"/>
            <p:cNvSpPr>
              <a:spLocks noChangeShapeType="1"/>
            </p:cNvSpPr>
            <p:nvPr/>
          </p:nvSpPr>
          <p:spPr bwMode="auto">
            <a:xfrm flipV="1">
              <a:off x="7281" y="8070"/>
              <a:ext cx="726" cy="380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36" name="Oval 25"/>
            <p:cNvSpPr>
              <a:spLocks noChangeArrowheads="1"/>
            </p:cNvSpPr>
            <p:nvPr/>
          </p:nvSpPr>
          <p:spPr bwMode="auto">
            <a:xfrm>
              <a:off x="8987" y="8596"/>
              <a:ext cx="380" cy="380"/>
            </a:xfrm>
            <a:prstGeom prst="ellipse">
              <a:avLst/>
            </a:prstGeom>
            <a:solidFill>
              <a:srgbClr val="BFBFB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37" name="AutoShape 24"/>
            <p:cNvSpPr>
              <a:spLocks noChangeShapeType="1"/>
            </p:cNvSpPr>
            <p:nvPr/>
          </p:nvSpPr>
          <p:spPr bwMode="auto">
            <a:xfrm>
              <a:off x="8387" y="8786"/>
              <a:ext cx="600" cy="1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38" name="Rectangle 23"/>
            <p:cNvSpPr>
              <a:spLocks noChangeArrowheads="1"/>
            </p:cNvSpPr>
            <p:nvPr/>
          </p:nvSpPr>
          <p:spPr bwMode="auto">
            <a:xfrm>
              <a:off x="3884" y="7876"/>
              <a:ext cx="436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  <a:endPara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22"/>
            <p:cNvSpPr>
              <a:spLocks noChangeArrowheads="1"/>
            </p:cNvSpPr>
            <p:nvPr/>
          </p:nvSpPr>
          <p:spPr bwMode="auto">
            <a:xfrm>
              <a:off x="5806" y="8236"/>
              <a:ext cx="436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21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21"/>
            <p:cNvSpPr>
              <a:spLocks noChangeArrowheads="1"/>
            </p:cNvSpPr>
            <p:nvPr/>
          </p:nvSpPr>
          <p:spPr bwMode="auto">
            <a:xfrm>
              <a:off x="3354" y="7834"/>
              <a:ext cx="334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+1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20"/>
            <p:cNvSpPr>
              <a:spLocks noChangeArrowheads="1"/>
            </p:cNvSpPr>
            <p:nvPr/>
          </p:nvSpPr>
          <p:spPr bwMode="auto">
            <a:xfrm>
              <a:off x="6877" y="8223"/>
              <a:ext cx="436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22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19"/>
            <p:cNvSpPr>
              <a:spLocks noChangeArrowheads="1"/>
            </p:cNvSpPr>
            <p:nvPr/>
          </p:nvSpPr>
          <p:spPr bwMode="auto">
            <a:xfrm>
              <a:off x="7971" y="8557"/>
              <a:ext cx="436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18"/>
            <p:cNvSpPr>
              <a:spLocks noChangeArrowheads="1"/>
            </p:cNvSpPr>
            <p:nvPr/>
          </p:nvSpPr>
          <p:spPr bwMode="auto">
            <a:xfrm>
              <a:off x="8963" y="8558"/>
              <a:ext cx="436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  <a:endPara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17"/>
            <p:cNvSpPr>
              <a:spLocks noChangeArrowheads="1"/>
            </p:cNvSpPr>
            <p:nvPr/>
          </p:nvSpPr>
          <p:spPr bwMode="auto">
            <a:xfrm>
              <a:off x="7983" y="7857"/>
              <a:ext cx="436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44</a:t>
              </a:r>
              <a:endPara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>
              <a:off x="4850" y="7035"/>
              <a:ext cx="436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36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5266" y="8180"/>
              <a:ext cx="334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+1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6326" y="8411"/>
              <a:ext cx="334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+1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auto">
            <a:xfrm>
              <a:off x="7397" y="8526"/>
              <a:ext cx="334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+1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12"/>
            <p:cNvSpPr>
              <a:spLocks noChangeArrowheads="1"/>
            </p:cNvSpPr>
            <p:nvPr/>
          </p:nvSpPr>
          <p:spPr bwMode="auto">
            <a:xfrm>
              <a:off x="8491" y="8699"/>
              <a:ext cx="334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+1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7396" y="7950"/>
              <a:ext cx="334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*2</a:t>
              </a:r>
              <a:endPara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10"/>
            <p:cNvSpPr>
              <a:spLocks noChangeArrowheads="1"/>
            </p:cNvSpPr>
            <p:nvPr/>
          </p:nvSpPr>
          <p:spPr bwMode="auto">
            <a:xfrm>
              <a:off x="5239" y="7603"/>
              <a:ext cx="334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*2</a:t>
              </a:r>
              <a:endPara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9"/>
            <p:cNvSpPr>
              <a:spLocks noChangeArrowheads="1"/>
            </p:cNvSpPr>
            <p:nvPr/>
          </p:nvSpPr>
          <p:spPr bwMode="auto">
            <a:xfrm>
              <a:off x="4363" y="6876"/>
              <a:ext cx="334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*2</a:t>
              </a:r>
              <a:endPara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8"/>
            <p:cNvSpPr>
              <a:spLocks noChangeArrowheads="1"/>
            </p:cNvSpPr>
            <p:nvPr/>
          </p:nvSpPr>
          <p:spPr bwMode="auto">
            <a:xfrm>
              <a:off x="3430" y="7049"/>
              <a:ext cx="334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*2</a:t>
              </a:r>
              <a:endPara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7"/>
            <p:cNvSpPr>
              <a:spLocks noChangeArrowheads="1"/>
            </p:cNvSpPr>
            <p:nvPr/>
          </p:nvSpPr>
          <p:spPr bwMode="auto">
            <a:xfrm>
              <a:off x="3503" y="9700"/>
              <a:ext cx="1072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Петя (все ходы)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5530" y="9700"/>
              <a:ext cx="1072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Петя (все ходы)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"/>
            <p:cNvSpPr>
              <a:spLocks noChangeArrowheads="1"/>
            </p:cNvSpPr>
            <p:nvPr/>
          </p:nvSpPr>
          <p:spPr bwMode="auto">
            <a:xfrm>
              <a:off x="7707" y="9700"/>
              <a:ext cx="1072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Петя (все ходы)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4"/>
            <p:cNvSpPr>
              <a:spLocks noChangeArrowheads="1"/>
            </p:cNvSpPr>
            <p:nvPr/>
          </p:nvSpPr>
          <p:spPr bwMode="auto">
            <a:xfrm>
              <a:off x="4549" y="9700"/>
              <a:ext cx="1072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Ваня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3"/>
            <p:cNvSpPr>
              <a:spLocks noChangeArrowheads="1"/>
            </p:cNvSpPr>
            <p:nvPr/>
          </p:nvSpPr>
          <p:spPr bwMode="auto">
            <a:xfrm>
              <a:off x="6564" y="9700"/>
              <a:ext cx="1072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Ваня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2"/>
            <p:cNvSpPr>
              <a:spLocks noChangeArrowheads="1"/>
            </p:cNvSpPr>
            <p:nvPr/>
          </p:nvSpPr>
          <p:spPr bwMode="auto">
            <a:xfrm>
              <a:off x="8648" y="9700"/>
              <a:ext cx="1072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Ваня</a:t>
              </a:r>
              <a:endParaRPr kumimoji="0" lang="ru-RU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188715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2102" y="-303415"/>
            <a:ext cx="10178322" cy="1492132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Задача 2       </a:t>
            </a: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(задание  </a:t>
            </a:r>
            <a:r>
              <a:rPr lang="ru-RU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3)</a:t>
            </a:r>
            <a:endParaRPr lang="ru-RU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56"/>
          <p:cNvSpPr>
            <a:spLocks noChangeArrowheads="1"/>
          </p:cNvSpPr>
          <p:nvPr/>
        </p:nvSpPr>
        <p:spPr bwMode="auto">
          <a:xfrm>
            <a:off x="2366210" y="1327416"/>
            <a:ext cx="260382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600"/>
          </a:p>
        </p:txBody>
      </p:sp>
      <p:sp>
        <p:nvSpPr>
          <p:cNvPr id="4" name="Прямоугольник 3"/>
          <p:cNvSpPr/>
          <p:nvPr/>
        </p:nvSpPr>
        <p:spPr>
          <a:xfrm>
            <a:off x="1203552" y="1460529"/>
            <a:ext cx="3695499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7540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или записать в виде таблицы</a:t>
            </a:r>
          </a:p>
        </p:txBody>
      </p:sp>
      <p:graphicFrame>
        <p:nvGraphicFramePr>
          <p:cNvPr id="60" name="Таблица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58389731"/>
              </p:ext>
            </p:extLst>
          </p:nvPr>
        </p:nvGraphicFramePr>
        <p:xfrm>
          <a:off x="1155033" y="2058242"/>
          <a:ext cx="10603831" cy="21031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26681">
                  <a:extLst>
                    <a:ext uri="{9D8B030D-6E8A-4147-A177-3AD203B41FA5}">
                      <a16:colId xmlns:a16="http://schemas.microsoft.com/office/drawing/2014/main" xmlns="" val="2605800219"/>
                    </a:ext>
                  </a:extLst>
                </a:gridCol>
                <a:gridCol w="1540419">
                  <a:extLst>
                    <a:ext uri="{9D8B030D-6E8A-4147-A177-3AD203B41FA5}">
                      <a16:colId xmlns:a16="http://schemas.microsoft.com/office/drawing/2014/main" xmlns="" val="2339731785"/>
                    </a:ext>
                  </a:extLst>
                </a:gridCol>
                <a:gridCol w="1370709">
                  <a:extLst>
                    <a:ext uri="{9D8B030D-6E8A-4147-A177-3AD203B41FA5}">
                      <a16:colId xmlns:a16="http://schemas.microsoft.com/office/drawing/2014/main" xmlns="" val="3055855110"/>
                    </a:ext>
                  </a:extLst>
                </a:gridCol>
                <a:gridCol w="1592625">
                  <a:extLst>
                    <a:ext uri="{9D8B030D-6E8A-4147-A177-3AD203B41FA5}">
                      <a16:colId xmlns:a16="http://schemas.microsoft.com/office/drawing/2014/main" xmlns="" val="892682734"/>
                    </a:ext>
                  </a:extLst>
                </a:gridCol>
                <a:gridCol w="1659466">
                  <a:extLst>
                    <a:ext uri="{9D8B030D-6E8A-4147-A177-3AD203B41FA5}">
                      <a16:colId xmlns:a16="http://schemas.microsoft.com/office/drawing/2014/main" xmlns="" val="2084489314"/>
                    </a:ext>
                  </a:extLst>
                </a:gridCol>
                <a:gridCol w="2099098">
                  <a:extLst>
                    <a:ext uri="{9D8B030D-6E8A-4147-A177-3AD203B41FA5}">
                      <a16:colId xmlns:a16="http://schemas.microsoft.com/office/drawing/2014/main" xmlns="" val="3524285252"/>
                    </a:ext>
                  </a:extLst>
                </a:gridCol>
                <a:gridCol w="1514833">
                  <a:extLst>
                    <a:ext uri="{9D8B030D-6E8A-4147-A177-3AD203B41FA5}">
                      <a16:colId xmlns:a16="http://schemas.microsoft.com/office/drawing/2014/main" xmlns="" val="2907292537"/>
                    </a:ext>
                  </a:extLst>
                </a:gridCol>
              </a:tblGrid>
              <a:tr h="298208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Петя 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Ваня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Петя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Ваня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Петя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Ваня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072732572"/>
                  </a:ext>
                </a:extLst>
              </a:tr>
              <a:tr h="296933">
                <a:tc rowSpan="4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9*2=</a:t>
                      </a:r>
                      <a:r>
                        <a:rPr lang="ru-RU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18*2=36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647885482"/>
                  </a:ext>
                </a:extLst>
              </a:tr>
              <a:tr h="29693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9+1=10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10*2=20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20*2=40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724500138"/>
                  </a:ext>
                </a:extLst>
              </a:tr>
              <a:tr h="29693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20+1=21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21+1=22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22+1=23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23+1=24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4655416"/>
                  </a:ext>
                </a:extLst>
              </a:tr>
              <a:tr h="29693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22*2=44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34937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552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2945" y="0"/>
            <a:ext cx="9956800" cy="1143000"/>
          </a:xfrm>
        </p:spPr>
        <p:txBody>
          <a:bodyPr/>
          <a:lstStyle/>
          <a:p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Что нужно знать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738909" y="1296893"/>
            <a:ext cx="10074441" cy="5561107"/>
          </a:xfrm>
        </p:spPr>
        <p:txBody>
          <a:bodyPr>
            <a:normAutofit/>
          </a:bodyPr>
          <a:lstStyle/>
          <a:p>
            <a:pPr lvl="0" algn="just"/>
            <a:r>
              <a:rPr lang="ru-RU" sz="2400" b="1" dirty="0">
                <a:solidFill>
                  <a:schemeClr val="tx1"/>
                </a:solidFill>
              </a:rPr>
              <a:t>выигрышная позиция</a:t>
            </a:r>
            <a:r>
              <a:rPr lang="ru-RU" sz="2400" dirty="0">
                <a:solidFill>
                  <a:schemeClr val="tx1"/>
                </a:solidFill>
              </a:rPr>
              <a:t> – это такая позиция, в которой игрок, делающий первый ход, может гарантированно выиграть при любой игре соперника, если не сделает ошибку; при этом говорят,  что у него есть выигрышная стратегия – алгоритм выбора очередного хода, позволяющий ему выиграть</a:t>
            </a:r>
          </a:p>
          <a:p>
            <a:pPr lvl="0" algn="just"/>
            <a:r>
              <a:rPr lang="ru-RU" sz="2400" dirty="0">
                <a:solidFill>
                  <a:schemeClr val="tx1"/>
                </a:solidFill>
              </a:rPr>
              <a:t>если игрок начинает играть в </a:t>
            </a:r>
            <a:r>
              <a:rPr lang="ru-RU" sz="2400" b="1" dirty="0">
                <a:solidFill>
                  <a:schemeClr val="tx1"/>
                </a:solidFill>
              </a:rPr>
              <a:t>проигрышной</a:t>
            </a:r>
            <a:r>
              <a:rPr lang="ru-RU" sz="2400" dirty="0">
                <a:solidFill>
                  <a:schemeClr val="tx1"/>
                </a:solidFill>
              </a:rPr>
              <a:t> позиции, он обязательно проиграет, если ошибку не сделает его соперник; в этом случае говорят, что у него нет выигрышной стратегии; таким образом, общая стратегия игры состоит в том, чтобы своим ходом создать проигрышную позицию для соперника</a:t>
            </a:r>
          </a:p>
          <a:p>
            <a:pPr marL="0" lvl="0" indent="0" algn="just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.</a:t>
            </a:r>
            <a:endParaRPr lang="ru-RU" sz="2400" dirty="0">
              <a:solidFill>
                <a:schemeClr val="tx1"/>
              </a:solidFill>
            </a:endParaRPr>
          </a:p>
          <a:p>
            <a:pPr algn="just"/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822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8290" y="136092"/>
            <a:ext cx="9956800" cy="1143000"/>
          </a:xfrm>
        </p:spPr>
        <p:txBody>
          <a:bodyPr/>
          <a:lstStyle/>
          <a:p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Что нужно знать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794327" y="1508203"/>
            <a:ext cx="10213473" cy="4644188"/>
          </a:xfrm>
        </p:spPr>
        <p:txBody>
          <a:bodyPr>
            <a:normAutofit/>
          </a:bodyPr>
          <a:lstStyle/>
          <a:p>
            <a:pPr lvl="0" algn="just"/>
            <a:r>
              <a:rPr lang="ru-RU" sz="2400" dirty="0">
                <a:solidFill>
                  <a:schemeClr val="tx1"/>
                </a:solidFill>
              </a:rPr>
              <a:t>выигрышные и проигрышные позиции можно охарактеризовать так:</a:t>
            </a:r>
          </a:p>
          <a:p>
            <a:pPr lvl="1" algn="just"/>
            <a:r>
              <a:rPr lang="ru-RU" sz="2400" dirty="0">
                <a:solidFill>
                  <a:schemeClr val="tx1"/>
                </a:solidFill>
              </a:rPr>
              <a:t>позиция, из которой все возможные ходы ведут в выигрышные позиции – </a:t>
            </a:r>
            <a:r>
              <a:rPr lang="ru-RU" sz="2400" b="1" dirty="0">
                <a:solidFill>
                  <a:schemeClr val="tx1"/>
                </a:solidFill>
              </a:rPr>
              <a:t>проигрышная</a:t>
            </a:r>
            <a:r>
              <a:rPr lang="ru-RU" sz="2400" dirty="0">
                <a:solidFill>
                  <a:schemeClr val="tx1"/>
                </a:solidFill>
              </a:rPr>
              <a:t>;</a:t>
            </a:r>
          </a:p>
          <a:p>
            <a:pPr lvl="1" algn="just"/>
            <a:r>
              <a:rPr lang="ru-RU" sz="2400" dirty="0">
                <a:solidFill>
                  <a:schemeClr val="tx1"/>
                </a:solidFill>
              </a:rPr>
              <a:t>позиция, из которой хотя бы один из возможных ходов ведет в проигрышную позицию - </a:t>
            </a:r>
            <a:r>
              <a:rPr lang="ru-RU" sz="2400" b="1" dirty="0">
                <a:solidFill>
                  <a:schemeClr val="tx1"/>
                </a:solidFill>
              </a:rPr>
              <a:t>выигрышная</a:t>
            </a:r>
            <a:r>
              <a:rPr lang="ru-RU" sz="2400" dirty="0">
                <a:solidFill>
                  <a:schemeClr val="tx1"/>
                </a:solidFill>
              </a:rPr>
              <a:t>, при этом стратегия игрока состоит в том, чтобы перевести игру в эту проигрышную (для соперника) позицию</a:t>
            </a:r>
          </a:p>
        </p:txBody>
      </p:sp>
    </p:spTree>
    <p:extLst>
      <p:ext uri="{BB962C8B-B14F-4D97-AF65-F5344CB8AC3E}">
        <p14:creationId xmlns:p14="http://schemas.microsoft.com/office/powerpoint/2010/main" xmlns="" val="168281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657600" y="1944543"/>
            <a:ext cx="8534400" cy="2286000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Задача 1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xmlns="" val="80664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545" y="-242599"/>
            <a:ext cx="9956800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Задача 1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556520" y="999142"/>
            <a:ext cx="10860112" cy="5448812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Игра состоит в том, что </a:t>
            </a:r>
            <a:r>
              <a:rPr lang="ru-RU" sz="2400" dirty="0" smtClean="0">
                <a:solidFill>
                  <a:schemeClr val="tx1"/>
                </a:solidFill>
              </a:rPr>
              <a:t>игроки поочередно </a:t>
            </a:r>
            <a:r>
              <a:rPr lang="ru-RU" sz="2400" dirty="0">
                <a:solidFill>
                  <a:schemeClr val="tx1"/>
                </a:solidFill>
              </a:rPr>
              <a:t>берут из кучки по одной фишке и выкладывают в цепочку на стол лицевой стороной вверх таким образом, что каждая новая фишка ставится правее предыдущей и ближайшие цифры соседних фишек совпадают. </a:t>
            </a:r>
            <a:endParaRPr lang="ru-RU" sz="2400" b="1" dirty="0" smtClean="0">
              <a:solidFill>
                <a:schemeClr val="tx1"/>
              </a:solidFill>
            </a:endParaRPr>
          </a:p>
          <a:p>
            <a:r>
              <a:rPr lang="ru-RU" sz="2400" b="1" dirty="0" smtClean="0">
                <a:solidFill>
                  <a:schemeClr val="tx1"/>
                </a:solidFill>
              </a:rPr>
              <a:t>Пример</a:t>
            </a:r>
            <a:r>
              <a:rPr lang="ru-RU" sz="2400" b="1" dirty="0">
                <a:solidFill>
                  <a:schemeClr val="tx1"/>
                </a:solidFill>
              </a:rPr>
              <a:t>.</a:t>
            </a:r>
            <a:r>
              <a:rPr lang="ru-RU" sz="2400" dirty="0">
                <a:solidFill>
                  <a:schemeClr val="tx1"/>
                </a:solidFill>
              </a:rPr>
              <a:t> Пусть на столе в кучке лежат фишки: 11, 12, 13, 21, 22, 23</a:t>
            </a:r>
          </a:p>
          <a:p>
            <a:endParaRPr lang="ru-RU" sz="2400" dirty="0" smtClean="0">
              <a:solidFill>
                <a:schemeClr val="tx1"/>
              </a:solidFill>
            </a:endParaRPr>
          </a:p>
          <a:p>
            <a:r>
              <a:rPr lang="ru-RU" sz="2400" dirty="0" smtClean="0">
                <a:solidFill>
                  <a:schemeClr val="tx1"/>
                </a:solidFill>
              </a:rPr>
              <a:t>Пусть </a:t>
            </a:r>
            <a:r>
              <a:rPr lang="ru-RU" sz="2400" dirty="0">
                <a:solidFill>
                  <a:schemeClr val="tx1"/>
                </a:solidFill>
              </a:rPr>
              <a:t>первый ход Пети 12. Ваня может поставить 21, 22 или 23. Предположим, он ставит 21. Получим цепочку 12-21. Петя может поставить 11 или 13. Предположим, он ставит 11. Получим цепочку 12-21-11. Ваня может поставить только фишку со значением 13. Получим цепочку 12-21-11-13. Перед Петей в кучке остались только фишки 22 и 23, то есть нет фишек, которые он мог бы добавить в цепочку. Таким образом, партия закончена, Ваня выиграл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151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1200" y="-150235"/>
            <a:ext cx="9956800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Задача 1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962920" y="1128451"/>
            <a:ext cx="10860112" cy="5448812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</a:rPr>
              <a:t>Выполните </a:t>
            </a:r>
            <a:r>
              <a:rPr lang="ru-RU" sz="2400" b="1" dirty="0">
                <a:solidFill>
                  <a:schemeClr val="tx1"/>
                </a:solidFill>
              </a:rPr>
              <a:t>следующие три задания при исходном наборе фишек {12, 14, 21, 22, 24, 41, 42, 44</a:t>
            </a:r>
            <a:r>
              <a:rPr lang="ru-RU" sz="2400" b="1" dirty="0" smtClean="0">
                <a:solidFill>
                  <a:schemeClr val="tx1"/>
                </a:solidFill>
              </a:rPr>
              <a:t>}.</a:t>
            </a:r>
          </a:p>
          <a:p>
            <a:endParaRPr lang="ru-RU" sz="2400" dirty="0">
              <a:solidFill>
                <a:schemeClr val="tx1"/>
              </a:solidFill>
            </a:endParaRPr>
          </a:p>
          <a:p>
            <a:r>
              <a:rPr lang="ru-RU" sz="2400" b="1" dirty="0">
                <a:solidFill>
                  <a:schemeClr val="tx1"/>
                </a:solidFill>
              </a:rPr>
              <a:t>Задание 1. </a:t>
            </a:r>
            <a:endParaRPr lang="ru-RU" sz="2400" dirty="0">
              <a:solidFill>
                <a:schemeClr val="tx1"/>
              </a:solidFill>
            </a:endParaRPr>
          </a:p>
          <a:p>
            <a:r>
              <a:rPr lang="ru-RU" sz="2400" dirty="0">
                <a:solidFill>
                  <a:schemeClr val="tx1"/>
                </a:solidFill>
              </a:rPr>
              <a:t>а) Приведите пример самой короткой партии, возможной при данном наборе фишек. Если таких партий несколько, достаточно привести одну.</a:t>
            </a:r>
          </a:p>
          <a:p>
            <a:r>
              <a:rPr lang="ru-RU" sz="2400" dirty="0">
                <a:solidFill>
                  <a:schemeClr val="tx1"/>
                </a:solidFill>
              </a:rPr>
              <a:t>б) Пусть Петя первым ходом пошел 42. У кого из игроков есть выигрышная стратегия в этой ситуации? Укажите первый ход, который должен сделать выигрывающий игрок, играющий по этой стратегии. Приведите пример одной из партий, возможных при реализации выигрывающим игроком этой стратегии.</a:t>
            </a:r>
          </a:p>
          <a:p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8876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2727" y="0"/>
            <a:ext cx="9956800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Задача 1      </a:t>
            </a:r>
            <a:r>
              <a:rPr lang="ru-RU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(задание  1)</a:t>
            </a:r>
            <a:endParaRPr lang="ru-RU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962920" y="1128451"/>
            <a:ext cx="10860112" cy="5448812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</a:rPr>
              <a:t>Выполните </a:t>
            </a:r>
            <a:r>
              <a:rPr lang="ru-RU" sz="2400" b="1" dirty="0">
                <a:solidFill>
                  <a:schemeClr val="tx1"/>
                </a:solidFill>
              </a:rPr>
              <a:t>следующие три задания при исходном наборе фишек {12, 14, 21, 22, 24, 41, 42, 44</a:t>
            </a:r>
            <a:r>
              <a:rPr lang="ru-RU" sz="2400" b="1" dirty="0" smtClean="0">
                <a:solidFill>
                  <a:schemeClr val="tx1"/>
                </a:solidFill>
              </a:rPr>
              <a:t>}.</a:t>
            </a:r>
          </a:p>
          <a:p>
            <a:pPr>
              <a:buNone/>
            </a:pPr>
            <a:r>
              <a:rPr lang="ru-RU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а)</a:t>
            </a:r>
            <a:endParaRPr lang="ru-RU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 algn="just"/>
            <a:r>
              <a:rPr lang="ru-RU" sz="2400" dirty="0">
                <a:solidFill>
                  <a:schemeClr val="tx1"/>
                </a:solidFill>
              </a:rPr>
              <a:t>меньше всего фишек заданного набора начинается с цифры 1 (только 12 и 14), поэтому самой короткой партией, вероятно, будет партия, которая заканчивается на цифре 1 (фишкой 21 или 41), при этом фишки 12 и 14 должны быть выставлены;</a:t>
            </a:r>
          </a:p>
          <a:p>
            <a:pPr marL="0" indent="0" algn="ctr">
              <a:buNone/>
            </a:pPr>
            <a:r>
              <a:rPr lang="ru-RU" sz="3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ru-RU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21 – 14 – </a:t>
            </a:r>
            <a:r>
              <a:rPr lang="ru-RU" sz="3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r>
              <a:rPr lang="ru-RU" sz="2400" dirty="0" smtClean="0">
                <a:solidFill>
                  <a:schemeClr val="tx1"/>
                </a:solidFill>
              </a:rPr>
              <a:t>           и             </a:t>
            </a:r>
            <a:r>
              <a:rPr lang="ru-RU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– 41 – 12 – </a:t>
            </a:r>
            <a:r>
              <a:rPr lang="ru-RU" sz="3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ru-RU" sz="2400" dirty="0">
              <a:solidFill>
                <a:schemeClr val="tx1"/>
              </a:solidFill>
            </a:endParaRPr>
          </a:p>
          <a:p>
            <a:r>
              <a:rPr lang="ru-RU" sz="2400" dirty="0">
                <a:solidFill>
                  <a:schemeClr val="tx1"/>
                </a:solidFill>
              </a:rPr>
              <a:t>В ответе достаточно привести одну из них.</a:t>
            </a:r>
          </a:p>
          <a:p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7464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Задача 1      </a:t>
            </a:r>
            <a:r>
              <a:rPr lang="ru-RU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(задание  1)</a:t>
            </a:r>
            <a:endParaRPr lang="ru-RU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962920" y="1112409"/>
            <a:ext cx="10860112" cy="5448812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</a:rPr>
              <a:t>Выполните </a:t>
            </a:r>
            <a:r>
              <a:rPr lang="ru-RU" sz="2400" b="1" dirty="0">
                <a:solidFill>
                  <a:schemeClr val="tx1"/>
                </a:solidFill>
              </a:rPr>
              <a:t>следующие три задания при исходном наборе фишек {12, 14, 21, 22, 24, 41, 42, 44</a:t>
            </a:r>
            <a:r>
              <a:rPr lang="ru-RU" sz="2400" b="1" dirty="0" smtClean="0">
                <a:solidFill>
                  <a:schemeClr val="tx1"/>
                </a:solidFill>
              </a:rPr>
              <a:t>}.</a:t>
            </a:r>
          </a:p>
          <a:p>
            <a:pPr lvl="0">
              <a:buNone/>
            </a:pPr>
            <a:r>
              <a:rPr lang="ru-RU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б)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пока построим дерево без учёта дублей, то есть для набора </a:t>
            </a:r>
            <a:r>
              <a:rPr lang="ru-RU" sz="2400" dirty="0" smtClean="0">
                <a:solidFill>
                  <a:schemeClr val="tx1"/>
                </a:solidFill>
              </a:rPr>
              <a:t>фишек    12</a:t>
            </a:r>
            <a:r>
              <a:rPr lang="ru-RU" sz="2400" dirty="0">
                <a:solidFill>
                  <a:schemeClr val="tx1"/>
                </a:solidFill>
              </a:rPr>
              <a:t>, 14, 21, 24, 41 и 42</a:t>
            </a:r>
          </a:p>
          <a:p>
            <a:pPr marL="0" indent="0">
              <a:buNone/>
            </a:pPr>
            <a:endParaRPr lang="ru-RU" sz="3200" b="1" dirty="0">
              <a:solidFill>
                <a:srgbClr val="FF0000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Rectangle 79"/>
          <p:cNvSpPr>
            <a:spLocks noChangeArrowheads="1"/>
          </p:cNvSpPr>
          <p:nvPr/>
        </p:nvSpPr>
        <p:spPr bwMode="auto">
          <a:xfrm>
            <a:off x="152400" y="13635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4692316" y="2906714"/>
            <a:ext cx="4429840" cy="3654507"/>
            <a:chOff x="4431" y="283"/>
            <a:chExt cx="4984" cy="4112"/>
          </a:xfrm>
        </p:grpSpPr>
        <p:sp>
          <p:nvSpPr>
            <p:cNvPr id="6" name="AutoShape 78"/>
            <p:cNvSpPr>
              <a:spLocks noChangeAspect="1" noChangeArrowheads="1" noTextEdit="1"/>
            </p:cNvSpPr>
            <p:nvPr/>
          </p:nvSpPr>
          <p:spPr bwMode="auto">
            <a:xfrm>
              <a:off x="4431" y="283"/>
              <a:ext cx="4984" cy="4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7" name="Line 77"/>
            <p:cNvSpPr>
              <a:spLocks noChangeShapeType="1"/>
            </p:cNvSpPr>
            <p:nvPr/>
          </p:nvSpPr>
          <p:spPr bwMode="auto">
            <a:xfrm>
              <a:off x="4666" y="507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8" name="Line 76"/>
            <p:cNvSpPr>
              <a:spLocks noChangeShapeType="1"/>
            </p:cNvSpPr>
            <p:nvPr/>
          </p:nvSpPr>
          <p:spPr bwMode="auto">
            <a:xfrm>
              <a:off x="4666" y="4181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9" name="Line 75"/>
            <p:cNvSpPr>
              <a:spLocks noChangeShapeType="1"/>
            </p:cNvSpPr>
            <p:nvPr/>
          </p:nvSpPr>
          <p:spPr bwMode="auto">
            <a:xfrm>
              <a:off x="4666" y="3446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10" name="Line 74"/>
            <p:cNvSpPr>
              <a:spLocks noChangeShapeType="1"/>
            </p:cNvSpPr>
            <p:nvPr/>
          </p:nvSpPr>
          <p:spPr bwMode="auto">
            <a:xfrm>
              <a:off x="4666" y="2711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11" name="Line 73"/>
            <p:cNvSpPr>
              <a:spLocks noChangeShapeType="1"/>
            </p:cNvSpPr>
            <p:nvPr/>
          </p:nvSpPr>
          <p:spPr bwMode="auto">
            <a:xfrm>
              <a:off x="4666" y="1976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12" name="Line 72"/>
            <p:cNvSpPr>
              <a:spLocks noChangeShapeType="1"/>
            </p:cNvSpPr>
            <p:nvPr/>
          </p:nvSpPr>
          <p:spPr bwMode="auto">
            <a:xfrm>
              <a:off x="4666" y="1241"/>
              <a:ext cx="42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grpSp>
          <p:nvGrpSpPr>
            <p:cNvPr id="13" name="Group 69"/>
            <p:cNvGrpSpPr>
              <a:grpSpLocks/>
            </p:cNvGrpSpPr>
            <p:nvPr/>
          </p:nvGrpSpPr>
          <p:grpSpPr bwMode="auto">
            <a:xfrm>
              <a:off x="6008" y="286"/>
              <a:ext cx="438" cy="440"/>
              <a:chOff x="5876" y="1196"/>
              <a:chExt cx="438" cy="440"/>
            </a:xfrm>
          </p:grpSpPr>
          <p:sp>
            <p:nvSpPr>
              <p:cNvPr id="81" name="Oval 71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000"/>
              </a:p>
            </p:txBody>
          </p:sp>
          <p:sp>
            <p:nvSpPr>
              <p:cNvPr id="82" name="Rectangle 70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42</a:t>
                </a:r>
                <a:endParaRPr kumimoji="0" lang="ru-RU" alt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4" name="Group 66"/>
            <p:cNvGrpSpPr>
              <a:grpSpLocks/>
            </p:cNvGrpSpPr>
            <p:nvPr/>
          </p:nvGrpSpPr>
          <p:grpSpPr bwMode="auto">
            <a:xfrm>
              <a:off x="4960" y="1003"/>
              <a:ext cx="438" cy="440"/>
              <a:chOff x="5876" y="1196"/>
              <a:chExt cx="438" cy="440"/>
            </a:xfrm>
          </p:grpSpPr>
          <p:sp>
            <p:nvSpPr>
              <p:cNvPr id="79" name="Oval 68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000"/>
              </a:p>
            </p:txBody>
          </p:sp>
          <p:sp>
            <p:nvSpPr>
              <p:cNvPr id="80" name="Rectangle 67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endParaRPr kumimoji="0" lang="en-US" alt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5" name="Group 63"/>
            <p:cNvGrpSpPr>
              <a:grpSpLocks/>
            </p:cNvGrpSpPr>
            <p:nvPr/>
          </p:nvGrpSpPr>
          <p:grpSpPr bwMode="auto">
            <a:xfrm>
              <a:off x="7056" y="1003"/>
              <a:ext cx="438" cy="440"/>
              <a:chOff x="5876" y="1196"/>
              <a:chExt cx="438" cy="440"/>
            </a:xfrm>
          </p:grpSpPr>
          <p:sp>
            <p:nvSpPr>
              <p:cNvPr id="77" name="Oval 65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000"/>
              </a:p>
            </p:txBody>
          </p:sp>
          <p:sp>
            <p:nvSpPr>
              <p:cNvPr id="78" name="Rectangle 64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endParaRPr kumimoji="0" lang="en-US" alt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6" name="Group 60"/>
            <p:cNvGrpSpPr>
              <a:grpSpLocks/>
            </p:cNvGrpSpPr>
            <p:nvPr/>
          </p:nvGrpSpPr>
          <p:grpSpPr bwMode="auto">
            <a:xfrm>
              <a:off x="4436" y="1758"/>
              <a:ext cx="438" cy="440"/>
              <a:chOff x="5876" y="1196"/>
              <a:chExt cx="438" cy="440"/>
            </a:xfrm>
          </p:grpSpPr>
          <p:sp>
            <p:nvSpPr>
              <p:cNvPr id="75" name="Oval 62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000"/>
              </a:p>
            </p:txBody>
          </p:sp>
          <p:sp>
            <p:nvSpPr>
              <p:cNvPr id="76" name="Rectangle 61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endParaRPr kumimoji="0" lang="en-US" alt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7" name="Group 57"/>
            <p:cNvGrpSpPr>
              <a:grpSpLocks/>
            </p:cNvGrpSpPr>
            <p:nvPr/>
          </p:nvGrpSpPr>
          <p:grpSpPr bwMode="auto">
            <a:xfrm>
              <a:off x="5484" y="1758"/>
              <a:ext cx="438" cy="440"/>
              <a:chOff x="5876" y="1196"/>
              <a:chExt cx="438" cy="440"/>
            </a:xfrm>
          </p:grpSpPr>
          <p:sp>
            <p:nvSpPr>
              <p:cNvPr id="73" name="Oval 59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000"/>
              </a:p>
            </p:txBody>
          </p:sp>
          <p:sp>
            <p:nvSpPr>
              <p:cNvPr id="74" name="Rectangle 58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</a:t>
                </a:r>
                <a:endParaRPr kumimoji="0" lang="en-US" alt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8" name="Group 54"/>
            <p:cNvGrpSpPr>
              <a:grpSpLocks/>
            </p:cNvGrpSpPr>
            <p:nvPr/>
          </p:nvGrpSpPr>
          <p:grpSpPr bwMode="auto">
            <a:xfrm>
              <a:off x="7056" y="1758"/>
              <a:ext cx="438" cy="440"/>
              <a:chOff x="5876" y="1196"/>
              <a:chExt cx="438" cy="440"/>
            </a:xfrm>
          </p:grpSpPr>
          <p:sp>
            <p:nvSpPr>
              <p:cNvPr id="71" name="Oval 56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000"/>
              </a:p>
            </p:txBody>
          </p:sp>
          <p:sp>
            <p:nvSpPr>
              <p:cNvPr id="72" name="Rectangle 55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41</a:t>
                </a:r>
                <a:endParaRPr kumimoji="0" lang="en-US" alt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9" name="Group 51"/>
            <p:cNvGrpSpPr>
              <a:grpSpLocks/>
            </p:cNvGrpSpPr>
            <p:nvPr/>
          </p:nvGrpSpPr>
          <p:grpSpPr bwMode="auto">
            <a:xfrm>
              <a:off x="4436" y="2491"/>
              <a:ext cx="438" cy="440"/>
              <a:chOff x="5876" y="1196"/>
              <a:chExt cx="438" cy="440"/>
            </a:xfrm>
          </p:grpSpPr>
          <p:sp>
            <p:nvSpPr>
              <p:cNvPr id="69" name="Oval 53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000"/>
              </a:p>
            </p:txBody>
          </p:sp>
          <p:sp>
            <p:nvSpPr>
              <p:cNvPr id="70" name="Rectangle 52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endParaRPr kumimoji="0" lang="ru-RU" alt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0" name="Group 48"/>
            <p:cNvGrpSpPr>
              <a:grpSpLocks/>
            </p:cNvGrpSpPr>
            <p:nvPr/>
          </p:nvGrpSpPr>
          <p:grpSpPr bwMode="auto">
            <a:xfrm>
              <a:off x="5484" y="2491"/>
              <a:ext cx="438" cy="440"/>
              <a:chOff x="5876" y="1196"/>
              <a:chExt cx="438" cy="440"/>
            </a:xfrm>
          </p:grpSpPr>
          <p:sp>
            <p:nvSpPr>
              <p:cNvPr id="67" name="Oval 50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000"/>
              </a:p>
            </p:txBody>
          </p:sp>
          <p:sp>
            <p:nvSpPr>
              <p:cNvPr id="68" name="Rectangle 49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41</a:t>
                </a:r>
                <a:endParaRPr kumimoji="0" lang="ru-RU" alt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" name="Group 45"/>
            <p:cNvGrpSpPr>
              <a:grpSpLocks/>
            </p:cNvGrpSpPr>
            <p:nvPr/>
          </p:nvGrpSpPr>
          <p:grpSpPr bwMode="auto">
            <a:xfrm>
              <a:off x="6532" y="2491"/>
              <a:ext cx="438" cy="440"/>
              <a:chOff x="5876" y="1196"/>
              <a:chExt cx="438" cy="440"/>
            </a:xfrm>
          </p:grpSpPr>
          <p:sp>
            <p:nvSpPr>
              <p:cNvPr id="65" name="Oval 47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000"/>
              </a:p>
            </p:txBody>
          </p:sp>
          <p:sp>
            <p:nvSpPr>
              <p:cNvPr id="66" name="Rectangle 46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endParaRPr kumimoji="0" lang="en-US" alt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2" name="Group 42"/>
            <p:cNvGrpSpPr>
              <a:grpSpLocks/>
            </p:cNvGrpSpPr>
            <p:nvPr/>
          </p:nvGrpSpPr>
          <p:grpSpPr bwMode="auto">
            <a:xfrm>
              <a:off x="7581" y="2491"/>
              <a:ext cx="438" cy="440"/>
              <a:chOff x="5876" y="1196"/>
              <a:chExt cx="438" cy="440"/>
            </a:xfrm>
          </p:grpSpPr>
          <p:sp>
            <p:nvSpPr>
              <p:cNvPr id="63" name="Oval 44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000"/>
              </a:p>
            </p:txBody>
          </p:sp>
          <p:sp>
            <p:nvSpPr>
              <p:cNvPr id="64" name="Rectangle 43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</a:t>
                </a:r>
                <a:endParaRPr kumimoji="0" lang="en-US" alt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3" name="Group 39"/>
            <p:cNvGrpSpPr>
              <a:grpSpLocks/>
            </p:cNvGrpSpPr>
            <p:nvPr/>
          </p:nvGrpSpPr>
          <p:grpSpPr bwMode="auto">
            <a:xfrm>
              <a:off x="4436" y="3227"/>
              <a:ext cx="438" cy="440"/>
              <a:chOff x="5876" y="1196"/>
              <a:chExt cx="438" cy="440"/>
            </a:xfrm>
          </p:grpSpPr>
          <p:sp>
            <p:nvSpPr>
              <p:cNvPr id="61" name="Oval 41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000"/>
              </a:p>
            </p:txBody>
          </p:sp>
          <p:sp>
            <p:nvSpPr>
              <p:cNvPr id="62" name="Rectangle 40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41</a:t>
                </a:r>
                <a:endParaRPr kumimoji="0" lang="en-US" alt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4" name="Group 36"/>
            <p:cNvGrpSpPr>
              <a:grpSpLocks/>
            </p:cNvGrpSpPr>
            <p:nvPr/>
          </p:nvGrpSpPr>
          <p:grpSpPr bwMode="auto">
            <a:xfrm>
              <a:off x="5484" y="3227"/>
              <a:ext cx="438" cy="440"/>
              <a:chOff x="5876" y="1196"/>
              <a:chExt cx="438" cy="440"/>
            </a:xfrm>
          </p:grpSpPr>
          <p:sp>
            <p:nvSpPr>
              <p:cNvPr id="59" name="Oval 38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000"/>
              </a:p>
            </p:txBody>
          </p:sp>
          <p:sp>
            <p:nvSpPr>
              <p:cNvPr id="60" name="Rectangle 37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endParaRPr kumimoji="0" lang="en-US" alt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33"/>
            <p:cNvGrpSpPr>
              <a:grpSpLocks/>
            </p:cNvGrpSpPr>
            <p:nvPr/>
          </p:nvGrpSpPr>
          <p:grpSpPr bwMode="auto">
            <a:xfrm>
              <a:off x="6532" y="3227"/>
              <a:ext cx="438" cy="440"/>
              <a:chOff x="5876" y="1196"/>
              <a:chExt cx="438" cy="440"/>
            </a:xfrm>
          </p:grpSpPr>
          <p:sp>
            <p:nvSpPr>
              <p:cNvPr id="57" name="Oval 35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000"/>
              </a:p>
            </p:txBody>
          </p:sp>
          <p:sp>
            <p:nvSpPr>
              <p:cNvPr id="58" name="Rectangle 34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21</a:t>
                </a:r>
                <a:endParaRPr kumimoji="0" lang="ru-RU" alt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" name="Group 30"/>
            <p:cNvGrpSpPr>
              <a:grpSpLocks/>
            </p:cNvGrpSpPr>
            <p:nvPr/>
          </p:nvGrpSpPr>
          <p:grpSpPr bwMode="auto">
            <a:xfrm>
              <a:off x="4436" y="3950"/>
              <a:ext cx="438" cy="440"/>
              <a:chOff x="5876" y="1196"/>
              <a:chExt cx="438" cy="440"/>
            </a:xfrm>
          </p:grpSpPr>
          <p:sp>
            <p:nvSpPr>
              <p:cNvPr id="55" name="Oval 32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000"/>
              </a:p>
            </p:txBody>
          </p:sp>
          <p:sp>
            <p:nvSpPr>
              <p:cNvPr id="56" name="Rectangle 31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</a:t>
                </a:r>
                <a:endParaRPr kumimoji="0" lang="en-US" alt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7" name="Group 27"/>
            <p:cNvGrpSpPr>
              <a:grpSpLocks/>
            </p:cNvGrpSpPr>
            <p:nvPr/>
          </p:nvGrpSpPr>
          <p:grpSpPr bwMode="auto">
            <a:xfrm>
              <a:off x="5484" y="3950"/>
              <a:ext cx="438" cy="440"/>
              <a:chOff x="5876" y="1196"/>
              <a:chExt cx="438" cy="440"/>
            </a:xfrm>
          </p:grpSpPr>
          <p:sp>
            <p:nvSpPr>
              <p:cNvPr id="53" name="Oval 29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000"/>
              </a:p>
            </p:txBody>
          </p:sp>
          <p:sp>
            <p:nvSpPr>
              <p:cNvPr id="54" name="Rectangle 28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endParaRPr kumimoji="0" lang="en-US" alt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8" name="Group 24"/>
            <p:cNvGrpSpPr>
              <a:grpSpLocks/>
            </p:cNvGrpSpPr>
            <p:nvPr/>
          </p:nvGrpSpPr>
          <p:grpSpPr bwMode="auto">
            <a:xfrm>
              <a:off x="6532" y="3950"/>
              <a:ext cx="438" cy="440"/>
              <a:chOff x="5876" y="1196"/>
              <a:chExt cx="438" cy="440"/>
            </a:xfrm>
          </p:grpSpPr>
          <p:sp>
            <p:nvSpPr>
              <p:cNvPr id="51" name="Oval 26"/>
              <p:cNvSpPr>
                <a:spLocks noChangeArrowheads="1"/>
              </p:cNvSpPr>
              <p:nvPr/>
            </p:nvSpPr>
            <p:spPr bwMode="auto">
              <a:xfrm>
                <a:off x="5876" y="1198"/>
                <a:ext cx="438" cy="43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000"/>
              </a:p>
            </p:txBody>
          </p:sp>
          <p:sp>
            <p:nvSpPr>
              <p:cNvPr id="52" name="Rectangle 25"/>
              <p:cNvSpPr>
                <a:spLocks noChangeArrowheads="1"/>
              </p:cNvSpPr>
              <p:nvPr/>
            </p:nvSpPr>
            <p:spPr bwMode="auto">
              <a:xfrm>
                <a:off x="5886" y="1196"/>
                <a:ext cx="419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</a:t>
                </a:r>
                <a:endParaRPr kumimoji="0" lang="en-US" alt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8996" y="286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</a:t>
              </a:r>
              <a:endParaRPr kumimoji="0" lang="ru-RU" alt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8996" y="1012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</a:t>
              </a:r>
              <a:endParaRPr kumimoji="0" lang="ru-RU" alt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8996" y="1726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</a:t>
              </a:r>
              <a:endParaRPr kumimoji="0" lang="ru-RU" alt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20"/>
            <p:cNvSpPr>
              <a:spLocks noChangeArrowheads="1"/>
            </p:cNvSpPr>
            <p:nvPr/>
          </p:nvSpPr>
          <p:spPr bwMode="auto">
            <a:xfrm>
              <a:off x="8996" y="2452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</a:t>
              </a:r>
              <a:endParaRPr kumimoji="0" lang="ru-RU" alt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19"/>
            <p:cNvSpPr>
              <a:spLocks noChangeArrowheads="1"/>
            </p:cNvSpPr>
            <p:nvPr/>
          </p:nvSpPr>
          <p:spPr bwMode="auto">
            <a:xfrm>
              <a:off x="8996" y="3213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</a:t>
              </a:r>
              <a:endParaRPr kumimoji="0" lang="ru-RU" alt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18"/>
            <p:cNvSpPr>
              <a:spLocks noChangeArrowheads="1"/>
            </p:cNvSpPr>
            <p:nvPr/>
          </p:nvSpPr>
          <p:spPr bwMode="auto">
            <a:xfrm>
              <a:off x="8996" y="3939"/>
              <a:ext cx="41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</a:t>
              </a:r>
              <a:endParaRPr kumimoji="0" lang="ru-RU" alt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Freeform 17"/>
            <p:cNvSpPr>
              <a:spLocks/>
            </p:cNvSpPr>
            <p:nvPr/>
          </p:nvSpPr>
          <p:spPr bwMode="auto">
            <a:xfrm>
              <a:off x="6002" y="1497"/>
              <a:ext cx="34" cy="12"/>
            </a:xfrm>
            <a:custGeom>
              <a:avLst/>
              <a:gdLst>
                <a:gd name="T0" fmla="*/ 34 w 34"/>
                <a:gd name="T1" fmla="*/ 0 h 12"/>
                <a:gd name="T2" fmla="*/ 0 w 34"/>
                <a:gd name="T3" fmla="*/ 12 h 12"/>
                <a:gd name="T4" fmla="*/ 34 w 34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12">
                  <a:moveTo>
                    <a:pt x="34" y="0"/>
                  </a:moveTo>
                  <a:cubicBezTo>
                    <a:pt x="23" y="4"/>
                    <a:pt x="0" y="12"/>
                    <a:pt x="0" y="12"/>
                  </a:cubicBezTo>
                  <a:cubicBezTo>
                    <a:pt x="0" y="12"/>
                    <a:pt x="23" y="4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6" name="Line 16"/>
            <p:cNvSpPr>
              <a:spLocks noChangeShapeType="1"/>
            </p:cNvSpPr>
            <p:nvPr/>
          </p:nvSpPr>
          <p:spPr bwMode="auto">
            <a:xfrm flipH="1">
              <a:off x="5323" y="621"/>
              <a:ext cx="702" cy="4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6405" y="598"/>
              <a:ext cx="715" cy="46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 flipH="1">
              <a:off x="7269" y="1450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 flipH="1">
              <a:off x="6750" y="2925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40" name="Line 12"/>
            <p:cNvSpPr>
              <a:spLocks noChangeShapeType="1"/>
            </p:cNvSpPr>
            <p:nvPr/>
          </p:nvSpPr>
          <p:spPr bwMode="auto">
            <a:xfrm flipH="1">
              <a:off x="6750" y="3674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H="1">
              <a:off x="5690" y="2925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42" name="Line 10"/>
            <p:cNvSpPr>
              <a:spLocks noChangeShapeType="1"/>
            </p:cNvSpPr>
            <p:nvPr/>
          </p:nvSpPr>
          <p:spPr bwMode="auto">
            <a:xfrm flipH="1">
              <a:off x="5690" y="3674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43" name="Line 9"/>
            <p:cNvSpPr>
              <a:spLocks noChangeShapeType="1"/>
            </p:cNvSpPr>
            <p:nvPr/>
          </p:nvSpPr>
          <p:spPr bwMode="auto">
            <a:xfrm flipH="1">
              <a:off x="4642" y="2925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44" name="Line 8"/>
            <p:cNvSpPr>
              <a:spLocks noChangeShapeType="1"/>
            </p:cNvSpPr>
            <p:nvPr/>
          </p:nvSpPr>
          <p:spPr bwMode="auto">
            <a:xfrm flipH="1">
              <a:off x="4642" y="3674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 flipH="1">
              <a:off x="4642" y="2211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46" name="Line 6"/>
            <p:cNvSpPr>
              <a:spLocks noChangeShapeType="1"/>
            </p:cNvSpPr>
            <p:nvPr/>
          </p:nvSpPr>
          <p:spPr bwMode="auto">
            <a:xfrm flipH="1">
              <a:off x="5702" y="2211"/>
              <a:ext cx="1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47" name="Line 5"/>
            <p:cNvSpPr>
              <a:spLocks noChangeShapeType="1"/>
            </p:cNvSpPr>
            <p:nvPr/>
          </p:nvSpPr>
          <p:spPr bwMode="auto">
            <a:xfrm flipH="1">
              <a:off x="4701" y="1393"/>
              <a:ext cx="345" cy="36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48" name="Line 4"/>
            <p:cNvSpPr>
              <a:spLocks noChangeShapeType="1"/>
            </p:cNvSpPr>
            <p:nvPr/>
          </p:nvSpPr>
          <p:spPr bwMode="auto">
            <a:xfrm>
              <a:off x="5323" y="1405"/>
              <a:ext cx="288" cy="3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49" name="Line 3"/>
            <p:cNvSpPr>
              <a:spLocks noChangeShapeType="1"/>
            </p:cNvSpPr>
            <p:nvPr/>
          </p:nvSpPr>
          <p:spPr bwMode="auto">
            <a:xfrm>
              <a:off x="7397" y="2154"/>
              <a:ext cx="288" cy="3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50" name="Line 2"/>
            <p:cNvSpPr>
              <a:spLocks noChangeShapeType="1"/>
            </p:cNvSpPr>
            <p:nvPr/>
          </p:nvSpPr>
          <p:spPr bwMode="auto">
            <a:xfrm flipH="1">
              <a:off x="6856" y="2143"/>
              <a:ext cx="288" cy="40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</p:grpSp>
    </p:spTree>
    <p:extLst>
      <p:ext uri="{BB962C8B-B14F-4D97-AF65-F5344CB8AC3E}">
        <p14:creationId xmlns:p14="http://schemas.microsoft.com/office/powerpoint/2010/main" xmlns="" val="1921285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84</TotalTime>
  <Words>2158</Words>
  <Application>Microsoft Office PowerPoint</Application>
  <PresentationFormat>Произвольный</PresentationFormat>
  <Paragraphs>297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Эркер</vt:lpstr>
      <vt:lpstr>Теория  Игр</vt:lpstr>
      <vt:lpstr>Что нужно знать</vt:lpstr>
      <vt:lpstr>Что нужно знать</vt:lpstr>
      <vt:lpstr>Что нужно знать</vt:lpstr>
      <vt:lpstr>Задача 1</vt:lpstr>
      <vt:lpstr>Задача 1</vt:lpstr>
      <vt:lpstr>Задача 1</vt:lpstr>
      <vt:lpstr>Задача 1      (задание  1)</vt:lpstr>
      <vt:lpstr>Задача 1      (задание  1)</vt:lpstr>
      <vt:lpstr>Задача 1      (задание  1)</vt:lpstr>
      <vt:lpstr>Задача 1      (задание  1)</vt:lpstr>
      <vt:lpstr>Задача 1       (задание  2)</vt:lpstr>
      <vt:lpstr>Задача 1       (задание  2)</vt:lpstr>
      <vt:lpstr>Задача 1       (задание  2)</vt:lpstr>
      <vt:lpstr>Задача 1       (задание  2)</vt:lpstr>
      <vt:lpstr>Задача 1</vt:lpstr>
      <vt:lpstr>Задача 1       (задание  3)</vt:lpstr>
      <vt:lpstr>Задача 1       (задание  3)</vt:lpstr>
      <vt:lpstr>Задача 2</vt:lpstr>
      <vt:lpstr>Задача 2</vt:lpstr>
      <vt:lpstr>Задача 2</vt:lpstr>
      <vt:lpstr>Задача 2      (задание  1)</vt:lpstr>
      <vt:lpstr>Задача 2      (задание  1)</vt:lpstr>
      <vt:lpstr>Задача 2       (задание  2)</vt:lpstr>
      <vt:lpstr>Задача 2       (задание  3)</vt:lpstr>
      <vt:lpstr>Задача 2       (задание  3)</vt:lpstr>
      <vt:lpstr>Задача 2       (задание  3)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Игр</dc:title>
  <dc:creator>Елена Манушкина</dc:creator>
  <cp:lastModifiedBy>Владимир</cp:lastModifiedBy>
  <cp:revision>23</cp:revision>
  <dcterms:created xsi:type="dcterms:W3CDTF">2019-04-16T20:36:38Z</dcterms:created>
  <dcterms:modified xsi:type="dcterms:W3CDTF">2020-10-18T15:20:21Z</dcterms:modified>
</cp:coreProperties>
</file>