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668950" cx="10077450"/>
  <p:notesSz cx="7559675" cy="10691800"/>
  <p:embeddedFontLst>
    <p:embeddedFont>
      <p:font typeface="No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.fntdata"/><Relationship Id="rId11" Type="http://schemas.openxmlformats.org/officeDocument/2006/relationships/slide" Target="slides/slide4.xml"/><Relationship Id="rId22" Type="http://schemas.openxmlformats.org/officeDocument/2006/relationships/font" Target="fonts/NotoSans-boldItalic.fntdata"/><Relationship Id="rId10" Type="http://schemas.openxmlformats.org/officeDocument/2006/relationships/slide" Target="slides/slide3.xml"/><Relationship Id="rId21" Type="http://schemas.openxmlformats.org/officeDocument/2006/relationships/font" Target="fonts/Noto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font" Target="fonts/NotoSans-regular.fntdata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3"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3"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3"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4"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3"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4"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5"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6"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8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30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p31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2"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32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33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2"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3"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34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3"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p35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3"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36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7"/>
          <p:cNvSpPr txBox="1"/>
          <p:nvPr>
            <p:ph idx="2"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p37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3"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4"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6" name="Google Shape;226;p38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9"/>
          <p:cNvSpPr txBox="1"/>
          <p:nvPr>
            <p:ph idx="2"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9"/>
          <p:cNvSpPr txBox="1"/>
          <p:nvPr>
            <p:ph idx="3"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9"/>
          <p:cNvSpPr txBox="1"/>
          <p:nvPr>
            <p:ph idx="4"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5"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9"/>
          <p:cNvSpPr txBox="1"/>
          <p:nvPr>
            <p:ph idx="6"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9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9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sz="1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7" name="Google Shape;237;p39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1"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2"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idx="1"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7"/>
          <p:cNvSpPr txBox="1"/>
          <p:nvPr>
            <p:ph idx="2"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7"/>
          <p:cNvSpPr txBox="1"/>
          <p:nvPr>
            <p:ph idx="3"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8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8"/>
          <p:cNvSpPr txBox="1"/>
          <p:nvPr>
            <p:ph idx="3"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9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9"/>
          <p:cNvSpPr txBox="1"/>
          <p:nvPr>
            <p:ph idx="3"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0"/>
          <p:cNvSpPr txBox="1"/>
          <p:nvPr>
            <p:ph idx="1"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0"/>
          <p:cNvSpPr txBox="1"/>
          <p:nvPr>
            <p:ph idx="2"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1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1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1"/>
          <p:cNvSpPr txBox="1"/>
          <p:nvPr>
            <p:ph idx="3"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1"/>
          <p:cNvSpPr txBox="1"/>
          <p:nvPr>
            <p:ph idx="4"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2"/>
          <p:cNvSpPr txBox="1"/>
          <p:nvPr>
            <p:ph idx="1"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2"/>
          <p:cNvSpPr txBox="1"/>
          <p:nvPr>
            <p:ph idx="2"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2"/>
          <p:cNvSpPr txBox="1"/>
          <p:nvPr>
            <p:ph idx="3"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52"/>
          <p:cNvSpPr txBox="1"/>
          <p:nvPr>
            <p:ph idx="4"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2"/>
          <p:cNvSpPr txBox="1"/>
          <p:nvPr>
            <p:ph idx="5"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52"/>
          <p:cNvSpPr txBox="1"/>
          <p:nvPr>
            <p:ph idx="6"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1840" y="225360"/>
            <a:ext cx="906804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1840" y="1325880"/>
            <a:ext cx="9068040" cy="328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2467080" cy="5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501840" y="225360"/>
            <a:ext cx="906804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 rot="-5400000">
            <a:off x="3803400" y="-3803400"/>
            <a:ext cx="2467440" cy="10076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type="title"/>
          </p:nvPr>
        </p:nvSpPr>
        <p:spPr>
          <a:xfrm>
            <a:off x="501840" y="225360"/>
            <a:ext cx="906804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Google Shape;150;p27"/>
          <p:cNvSpPr txBox="1"/>
          <p:nvPr>
            <p:ph idx="11" type="ftr"/>
          </p:nvPr>
        </p:nvSpPr>
        <p:spPr>
          <a:xfrm>
            <a:off x="3444120" y="5164200"/>
            <a:ext cx="3193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72230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>
            <p:ph idx="10" type="dt"/>
          </p:nvPr>
        </p:nvSpPr>
        <p:spPr>
          <a:xfrm>
            <a:off x="501840" y="5164200"/>
            <a:ext cx="23464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stockreview.net/images/cat-clipart-calico-14.p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idx="4294967295" type="title"/>
          </p:nvPr>
        </p:nvSpPr>
        <p:spPr>
          <a:xfrm>
            <a:off x="861840" y="577800"/>
            <a:ext cx="8939160" cy="249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Grupo 30</a:t>
            </a:r>
            <a:br>
              <a:rPr b="0" i="0" lang="pt-BR" sz="7200" u="none" cap="none" strike="noStrike"/>
            </a:br>
            <a:r>
              <a:rPr b="1" i="0" lang="pt-BR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Help-pet</a:t>
            </a:r>
            <a:endParaRPr b="0" i="0" sz="7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3"/>
          <p:cNvSpPr txBox="1"/>
          <p:nvPr>
            <p:ph idx="4294967295" type="subTitle"/>
          </p:nvPr>
        </p:nvSpPr>
        <p:spPr>
          <a:xfrm>
            <a:off x="814680" y="3239640"/>
            <a:ext cx="6946920" cy="21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Arthur Braga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Júlia Melo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Mateus Henrique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Matheus Rodrigues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53"/>
          <p:cNvCxnSpPr/>
          <p:nvPr/>
        </p:nvCxnSpPr>
        <p:spPr>
          <a:xfrm>
            <a:off x="839880" y="3205800"/>
            <a:ext cx="6492240" cy="36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291600" y="313920"/>
            <a:ext cx="906768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"/>
              <a:buNone/>
            </a:pPr>
            <a:r>
              <a:rPr b="0" lang="pt-BR" sz="4400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Fontes: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2"/>
          <p:cNvSpPr/>
          <p:nvPr/>
        </p:nvSpPr>
        <p:spPr>
          <a:xfrm>
            <a:off x="180000" y="2665800"/>
            <a:ext cx="98960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https://webstockreview.net/images/cat-clipart-calico-14.png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https://creazilla-store.fra1.digitaloceanspaces.com/emojis/47711/dog-face-emoji-clipart-md.png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>
            <p:ph idx="4294967295" type="title"/>
          </p:nvPr>
        </p:nvSpPr>
        <p:spPr>
          <a:xfrm>
            <a:off x="503280" y="2004480"/>
            <a:ext cx="906768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Noto Sans"/>
              <a:buNone/>
            </a:pPr>
            <a:r>
              <a:rPr b="1" i="0" lang="pt-BR" sz="96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Obrigado!</a:t>
            </a:r>
            <a:endParaRPr b="0" i="0" sz="9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/>
          <p:nvPr/>
        </p:nvSpPr>
        <p:spPr>
          <a:xfrm>
            <a:off x="2518560" y="986040"/>
            <a:ext cx="2558880" cy="57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84A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D84A1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4"/>
          <p:cNvSpPr/>
          <p:nvPr/>
        </p:nvSpPr>
        <p:spPr>
          <a:xfrm>
            <a:off x="2518560" y="1439640"/>
            <a:ext cx="3398400" cy="97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Saúde e bem-estar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animais de estimação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4"/>
          <p:cNvSpPr/>
          <p:nvPr/>
        </p:nvSpPr>
        <p:spPr>
          <a:xfrm>
            <a:off x="6282720" y="986040"/>
            <a:ext cx="3434400" cy="20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84A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D84A1"/>
                </a:solidFill>
                <a:latin typeface="Arial"/>
                <a:ea typeface="Arial"/>
                <a:cs typeface="Arial"/>
                <a:sym typeface="Arial"/>
              </a:rPr>
              <a:t>Quais problemas iremos resolver?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4"/>
          <p:cNvSpPr/>
          <p:nvPr/>
        </p:nvSpPr>
        <p:spPr>
          <a:xfrm>
            <a:off x="6305040" y="1676160"/>
            <a:ext cx="3414960" cy="30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organização na hora de lembrar as datas de exames e vacinas;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Desinformação sobre hábitos saudáveis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4"/>
          <p:cNvSpPr txBox="1"/>
          <p:nvPr>
            <p:ph type="title"/>
          </p:nvPr>
        </p:nvSpPr>
        <p:spPr>
          <a:xfrm>
            <a:off x="4086360" y="179640"/>
            <a:ext cx="509076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84A1"/>
              </a:buClr>
              <a:buSzPts val="4400"/>
              <a:buFont typeface="Arial"/>
              <a:buNone/>
            </a:pPr>
            <a:r>
              <a:rPr b="1" lang="pt-BR" sz="4400" strike="noStrike">
                <a:solidFill>
                  <a:srgbClr val="0D84A1"/>
                </a:solidFill>
                <a:latin typeface="Arial"/>
                <a:ea typeface="Arial"/>
                <a:cs typeface="Arial"/>
                <a:sym typeface="Arial"/>
              </a:rPr>
              <a:t>Help-pet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4"/>
          <p:cNvSpPr/>
          <p:nvPr/>
        </p:nvSpPr>
        <p:spPr>
          <a:xfrm>
            <a:off x="2534040" y="2419920"/>
            <a:ext cx="250344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84A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D84A1"/>
                </a:solidFill>
                <a:latin typeface="Arial"/>
                <a:ea typeface="Arial"/>
                <a:cs typeface="Arial"/>
                <a:sym typeface="Arial"/>
              </a:rPr>
              <a:t>Público alvo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4"/>
          <p:cNvSpPr/>
          <p:nvPr/>
        </p:nvSpPr>
        <p:spPr>
          <a:xfrm>
            <a:off x="2520000" y="2880000"/>
            <a:ext cx="4034160" cy="148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Donos de pets de todas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idades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520" y="1980720"/>
            <a:ext cx="483480" cy="35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520" y="3060000"/>
            <a:ext cx="483480" cy="35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/>
          <p:nvPr/>
        </p:nvSpPr>
        <p:spPr>
          <a:xfrm>
            <a:off x="-2880" y="540000"/>
            <a:ext cx="10078920" cy="1079280"/>
          </a:xfrm>
          <a:prstGeom prst="rect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/>
          <p:nvPr/>
        </p:nvSpPr>
        <p:spPr>
          <a:xfrm>
            <a:off x="3600000" y="900000"/>
            <a:ext cx="274248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84A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D84A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5"/>
          <p:cNvSpPr txBox="1"/>
          <p:nvPr>
            <p:ph type="title"/>
          </p:nvPr>
        </p:nvSpPr>
        <p:spPr>
          <a:xfrm>
            <a:off x="-899640" y="208800"/>
            <a:ext cx="5578920" cy="177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84A1"/>
              </a:buClr>
              <a:buSzPts val="2600"/>
              <a:buFont typeface="Arial"/>
              <a:buNone/>
            </a:pPr>
            <a:r>
              <a:rPr b="1" lang="pt-BR" sz="2600" strike="noStrike">
                <a:solidFill>
                  <a:srgbClr val="0D84A1"/>
                </a:solidFill>
                <a:latin typeface="Arial"/>
                <a:ea typeface="Arial"/>
                <a:cs typeface="Arial"/>
                <a:sym typeface="Arial"/>
              </a:rPr>
              <a:t>Motivações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5"/>
          <p:cNvSpPr/>
          <p:nvPr/>
        </p:nvSpPr>
        <p:spPr>
          <a:xfrm>
            <a:off x="6977520" y="900000"/>
            <a:ext cx="274176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84A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D84A1"/>
                </a:solidFill>
                <a:latin typeface="Arial"/>
                <a:ea typeface="Arial"/>
                <a:cs typeface="Arial"/>
                <a:sym typeface="Arial"/>
              </a:rPr>
              <a:t>Impactos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000" y="3060000"/>
            <a:ext cx="899280" cy="899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5"/>
          <p:cNvSpPr/>
          <p:nvPr/>
        </p:nvSpPr>
        <p:spPr>
          <a:xfrm>
            <a:off x="180720" y="2520720"/>
            <a:ext cx="179280" cy="179280"/>
          </a:xfrm>
          <a:prstGeom prst="ellipse">
            <a:avLst/>
          </a:prstGeom>
          <a:gradFill>
            <a:gsLst>
              <a:gs pos="0">
                <a:srgbClr val="729FCF">
                  <a:alpha val="80000"/>
                </a:srgbClr>
              </a:gs>
              <a:gs pos="100000">
                <a:srgbClr val="729FC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5"/>
          <p:cNvSpPr/>
          <p:nvPr/>
        </p:nvSpPr>
        <p:spPr>
          <a:xfrm>
            <a:off x="-1800" y="1800720"/>
            <a:ext cx="10079280" cy="719280"/>
          </a:xfrm>
          <a:prstGeom prst="rect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5"/>
          <p:cNvSpPr/>
          <p:nvPr/>
        </p:nvSpPr>
        <p:spPr>
          <a:xfrm>
            <a:off x="456840" y="1989720"/>
            <a:ext cx="2783160" cy="394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a organização dos dados, para permitir mais tempo de qualidade entre dono e animal de estimação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5"/>
          <p:cNvSpPr/>
          <p:nvPr/>
        </p:nvSpPr>
        <p:spPr>
          <a:xfrm>
            <a:off x="3600000" y="1980000"/>
            <a:ext cx="2880000" cy="34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o bem-estar e saúde dos animais de estimação;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5"/>
          <p:cNvSpPr/>
          <p:nvPr/>
        </p:nvSpPr>
        <p:spPr>
          <a:xfrm>
            <a:off x="6840000" y="2160000"/>
            <a:ext cx="3035880" cy="272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Praticidade e organização de informações sobre vacinas e consultas, poupando tempo e esforço;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confiáveis sobre o bem-estar dos animais de estimação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5"/>
          <p:cNvSpPr/>
          <p:nvPr/>
        </p:nvSpPr>
        <p:spPr>
          <a:xfrm>
            <a:off x="180000" y="2340000"/>
            <a:ext cx="360" cy="179280"/>
          </a:xfrm>
          <a:prstGeom prst="ellipse">
            <a:avLst/>
          </a:prstGeom>
          <a:gradFill>
            <a:gsLst>
              <a:gs pos="0">
                <a:srgbClr val="729FCF">
                  <a:alpha val="80000"/>
                </a:srgbClr>
              </a:gs>
              <a:gs pos="100000">
                <a:srgbClr val="729FC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5"/>
          <p:cNvSpPr/>
          <p:nvPr/>
        </p:nvSpPr>
        <p:spPr>
          <a:xfrm>
            <a:off x="3420720" y="2520720"/>
            <a:ext cx="179280" cy="179280"/>
          </a:xfrm>
          <a:prstGeom prst="ellipse">
            <a:avLst/>
          </a:prstGeom>
          <a:gradFill>
            <a:gsLst>
              <a:gs pos="0">
                <a:srgbClr val="729FCF">
                  <a:alpha val="80000"/>
                </a:srgbClr>
              </a:gs>
              <a:gs pos="100000">
                <a:srgbClr val="729FC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5"/>
          <p:cNvSpPr/>
          <p:nvPr/>
        </p:nvSpPr>
        <p:spPr>
          <a:xfrm>
            <a:off x="6660000" y="2340720"/>
            <a:ext cx="179280" cy="179280"/>
          </a:xfrm>
          <a:prstGeom prst="ellipse">
            <a:avLst/>
          </a:prstGeom>
          <a:gradFill>
            <a:gsLst>
              <a:gs pos="0">
                <a:srgbClr val="729FCF">
                  <a:alpha val="80000"/>
                </a:srgbClr>
              </a:gs>
              <a:gs pos="100000">
                <a:srgbClr val="729FC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5"/>
          <p:cNvSpPr/>
          <p:nvPr/>
        </p:nvSpPr>
        <p:spPr>
          <a:xfrm>
            <a:off x="6660000" y="3780000"/>
            <a:ext cx="179280" cy="180000"/>
          </a:xfrm>
          <a:prstGeom prst="ellipse">
            <a:avLst/>
          </a:prstGeom>
          <a:gradFill>
            <a:gsLst>
              <a:gs pos="0">
                <a:srgbClr val="729FCF">
                  <a:alpha val="80000"/>
                </a:srgbClr>
              </a:gs>
              <a:gs pos="100000">
                <a:srgbClr val="729FC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/>
          <p:nvPr/>
        </p:nvSpPr>
        <p:spPr>
          <a:xfrm>
            <a:off x="-2880" y="540000"/>
            <a:ext cx="10078920" cy="1079280"/>
          </a:xfrm>
          <a:prstGeom prst="rect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6"/>
          <p:cNvSpPr txBox="1"/>
          <p:nvPr>
            <p:ph type="title"/>
          </p:nvPr>
        </p:nvSpPr>
        <p:spPr>
          <a:xfrm>
            <a:off x="-179640" y="208800"/>
            <a:ext cx="5578920" cy="177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99BE"/>
              </a:buClr>
              <a:buSzPts val="2600"/>
              <a:buFont typeface="Arial"/>
              <a:buNone/>
            </a:pPr>
            <a:r>
              <a:rPr b="1" lang="pt-BR" sz="2600" strike="noStrike">
                <a:solidFill>
                  <a:srgbClr val="2499BE"/>
                </a:solidFill>
                <a:latin typeface="Arial"/>
                <a:ea typeface="Arial"/>
                <a:cs typeface="Arial"/>
                <a:sym typeface="Arial"/>
              </a:rPr>
              <a:t>Diferencial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6"/>
          <p:cNvSpPr/>
          <p:nvPr/>
        </p:nvSpPr>
        <p:spPr>
          <a:xfrm>
            <a:off x="5400000" y="620280"/>
            <a:ext cx="377604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99BE"/>
              </a:buClr>
              <a:buSzPts val="2800"/>
              <a:buFont typeface="Noto Sans"/>
              <a:buNone/>
            </a:pPr>
            <a:r>
              <a:rPr b="1" i="0" lang="pt-BR" sz="2800" u="none" cap="none" strike="noStrike">
                <a:solidFill>
                  <a:srgbClr val="2499BE"/>
                </a:solidFill>
                <a:latin typeface="Noto Sans"/>
                <a:ea typeface="Noto Sans"/>
                <a:cs typeface="Noto Sans"/>
                <a:sym typeface="Noto Sans"/>
              </a:rPr>
              <a:t>Mecanismos de monetização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000" y="3060000"/>
            <a:ext cx="899280" cy="899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/>
          <p:nvPr/>
        </p:nvSpPr>
        <p:spPr>
          <a:xfrm>
            <a:off x="0" y="1800000"/>
            <a:ext cx="10079280" cy="719280"/>
          </a:xfrm>
          <a:prstGeom prst="rect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1536840" y="2160000"/>
            <a:ext cx="2962440" cy="394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informações sobre vários pets em um mesmo lugar;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sobre o bem-estar dos animais;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e diagnóstico prévio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6"/>
          <p:cNvSpPr/>
          <p:nvPr/>
        </p:nvSpPr>
        <p:spPr>
          <a:xfrm>
            <a:off x="5783400" y="2160000"/>
            <a:ext cx="3035880" cy="237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Pacote premium para acesso a recursos extras e maior número de pets adicionados;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 para compras em petshops parceiros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6"/>
          <p:cNvSpPr/>
          <p:nvPr/>
        </p:nvSpPr>
        <p:spPr>
          <a:xfrm>
            <a:off x="180000" y="2340000"/>
            <a:ext cx="360" cy="179280"/>
          </a:xfrm>
          <a:prstGeom prst="ellipse">
            <a:avLst/>
          </a:prstGeom>
          <a:gradFill>
            <a:gsLst>
              <a:gs pos="0">
                <a:srgbClr val="729FCF">
                  <a:alpha val="80000"/>
                </a:srgbClr>
              </a:gs>
              <a:gs pos="100000">
                <a:srgbClr val="729FC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225108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32400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39600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080" y="225108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0" y="351108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/>
          <p:nvPr/>
        </p:nvSpPr>
        <p:spPr>
          <a:xfrm>
            <a:off x="2518560" y="986040"/>
            <a:ext cx="2558880" cy="57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7"/>
          <p:cNvSpPr/>
          <p:nvPr/>
        </p:nvSpPr>
        <p:spPr>
          <a:xfrm>
            <a:off x="2518560" y="1439640"/>
            <a:ext cx="3398400" cy="97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7"/>
          <p:cNvSpPr/>
          <p:nvPr/>
        </p:nvSpPr>
        <p:spPr>
          <a:xfrm>
            <a:off x="6282720" y="986040"/>
            <a:ext cx="3434400" cy="202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7"/>
          <p:cNvSpPr/>
          <p:nvPr/>
        </p:nvSpPr>
        <p:spPr>
          <a:xfrm>
            <a:off x="2534040" y="2419920"/>
            <a:ext cx="250344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7"/>
          <p:cNvSpPr/>
          <p:nvPr/>
        </p:nvSpPr>
        <p:spPr>
          <a:xfrm>
            <a:off x="2520000" y="2880000"/>
            <a:ext cx="4034160" cy="148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7"/>
          <p:cNvSpPr/>
          <p:nvPr/>
        </p:nvSpPr>
        <p:spPr>
          <a:xfrm>
            <a:off x="0" y="1620000"/>
            <a:ext cx="2338200" cy="258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Jornada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usuário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180000"/>
            <a:ext cx="7268760" cy="525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/>
          <p:nvPr/>
        </p:nvSpPr>
        <p:spPr>
          <a:xfrm>
            <a:off x="2518560" y="986040"/>
            <a:ext cx="2558880" cy="57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8"/>
          <p:cNvSpPr/>
          <p:nvPr/>
        </p:nvSpPr>
        <p:spPr>
          <a:xfrm>
            <a:off x="2518560" y="1439640"/>
            <a:ext cx="3398400" cy="97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8"/>
          <p:cNvSpPr/>
          <p:nvPr/>
        </p:nvSpPr>
        <p:spPr>
          <a:xfrm>
            <a:off x="6282720" y="986040"/>
            <a:ext cx="3434400" cy="202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8"/>
          <p:cNvSpPr/>
          <p:nvPr/>
        </p:nvSpPr>
        <p:spPr>
          <a:xfrm>
            <a:off x="2534040" y="2419920"/>
            <a:ext cx="250344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8"/>
          <p:cNvSpPr/>
          <p:nvPr/>
        </p:nvSpPr>
        <p:spPr>
          <a:xfrm>
            <a:off x="2520000" y="2880000"/>
            <a:ext cx="4034160" cy="148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8"/>
          <p:cNvSpPr/>
          <p:nvPr/>
        </p:nvSpPr>
        <p:spPr>
          <a:xfrm>
            <a:off x="1440" y="1620000"/>
            <a:ext cx="2338200" cy="258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Jornada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usuário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163080"/>
            <a:ext cx="7199640" cy="523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/>
          <p:nvPr/>
        </p:nvSpPr>
        <p:spPr>
          <a:xfrm>
            <a:off x="2518560" y="986040"/>
            <a:ext cx="2558880" cy="57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9"/>
          <p:cNvSpPr/>
          <p:nvPr/>
        </p:nvSpPr>
        <p:spPr>
          <a:xfrm>
            <a:off x="2518560" y="1439640"/>
            <a:ext cx="3398400" cy="97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9"/>
          <p:cNvSpPr/>
          <p:nvPr/>
        </p:nvSpPr>
        <p:spPr>
          <a:xfrm>
            <a:off x="6282720" y="986040"/>
            <a:ext cx="3434400" cy="202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9"/>
          <p:cNvSpPr/>
          <p:nvPr/>
        </p:nvSpPr>
        <p:spPr>
          <a:xfrm>
            <a:off x="2534040" y="2419920"/>
            <a:ext cx="250344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9"/>
          <p:cNvSpPr/>
          <p:nvPr/>
        </p:nvSpPr>
        <p:spPr>
          <a:xfrm>
            <a:off x="2520000" y="2880000"/>
            <a:ext cx="4034160" cy="148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9"/>
          <p:cNvSpPr/>
          <p:nvPr/>
        </p:nvSpPr>
        <p:spPr>
          <a:xfrm>
            <a:off x="1440" y="1620000"/>
            <a:ext cx="2338200" cy="258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Jornada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usuário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180000"/>
            <a:ext cx="7019640" cy="52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/>
          <p:nvPr/>
        </p:nvSpPr>
        <p:spPr>
          <a:xfrm>
            <a:off x="2518560" y="986040"/>
            <a:ext cx="2558880" cy="57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0"/>
          <p:cNvSpPr/>
          <p:nvPr/>
        </p:nvSpPr>
        <p:spPr>
          <a:xfrm>
            <a:off x="2518560" y="1439640"/>
            <a:ext cx="3398400" cy="97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0"/>
          <p:cNvSpPr/>
          <p:nvPr/>
        </p:nvSpPr>
        <p:spPr>
          <a:xfrm>
            <a:off x="6282720" y="986040"/>
            <a:ext cx="3434400" cy="202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0"/>
          <p:cNvSpPr/>
          <p:nvPr/>
        </p:nvSpPr>
        <p:spPr>
          <a:xfrm>
            <a:off x="2534040" y="2419920"/>
            <a:ext cx="250344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0"/>
          <p:cNvSpPr/>
          <p:nvPr/>
        </p:nvSpPr>
        <p:spPr>
          <a:xfrm>
            <a:off x="2520000" y="2880000"/>
            <a:ext cx="4034160" cy="148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0"/>
          <p:cNvSpPr/>
          <p:nvPr/>
        </p:nvSpPr>
        <p:spPr>
          <a:xfrm>
            <a:off x="1440" y="1620000"/>
            <a:ext cx="2338200" cy="258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Entidades, atributos, relacionamento e restrições do banco de dados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0" y="0"/>
            <a:ext cx="7518960" cy="5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540000" y="633960"/>
            <a:ext cx="9067680" cy="113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lang="pt-BR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de sistemas inteligentes e inteligência artificial a serem adotados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1"/>
          <p:cNvSpPr/>
          <p:nvPr/>
        </p:nvSpPr>
        <p:spPr>
          <a:xfrm>
            <a:off x="360000" y="2700000"/>
            <a:ext cx="8819640" cy="26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Análise de raça de pets: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Será utilizada uma inteligência artificial que, a partir fotos do animal, vai retornar possíveis raças.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Através da </a:t>
            </a:r>
            <a:r>
              <a:rPr lang="pt-BR" sz="2000"/>
              <a:t>análise</a:t>
            </a:r>
            <a:r>
              <a:rPr lang="pt-BR" sz="2000"/>
              <a:t>, o </a:t>
            </a:r>
            <a:r>
              <a:rPr lang="pt-BR" sz="2000"/>
              <a:t>usuário</a:t>
            </a:r>
            <a:r>
              <a:rPr lang="pt-BR" sz="2000"/>
              <a:t> </a:t>
            </a:r>
            <a:r>
              <a:rPr lang="pt-BR" sz="2000"/>
              <a:t>irá</a:t>
            </a:r>
            <a:r>
              <a:rPr lang="pt-BR" sz="2000"/>
              <a:t> poder informar com mais precisão ao sistema qual raça aquele animal pertence.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