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 Medium" charset="1" panose="02000000000000000000"/>
      <p:regular r:id="rId15"/>
    </p:embeddedFont>
    <p:embeddedFont>
      <p:font typeface="Poppins Medium Bold" charset="1" panose="02000000000000000000"/>
      <p:regular r:id="rId16"/>
    </p:embeddedFont>
    <p:embeddedFont>
      <p:font typeface="Poppins Light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005738" y="2260462"/>
            <a:ext cx="7641615" cy="5845836"/>
          </a:xfrm>
          <a:custGeom>
            <a:avLst/>
            <a:gdLst/>
            <a:ahLst/>
            <a:cxnLst/>
            <a:rect r="r" b="b" t="t" l="l"/>
            <a:pathLst>
              <a:path h="5845836" w="7641615">
                <a:moveTo>
                  <a:pt x="7641616" y="5845836"/>
                </a:moveTo>
                <a:lnTo>
                  <a:pt x="0" y="5845836"/>
                </a:lnTo>
                <a:lnTo>
                  <a:pt x="0" y="0"/>
                </a:lnTo>
                <a:lnTo>
                  <a:pt x="7641616" y="0"/>
                </a:lnTo>
                <a:lnTo>
                  <a:pt x="7641616" y="5845836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38968" y="2417942"/>
            <a:ext cx="11330431" cy="5700127"/>
            <a:chOff x="0" y="0"/>
            <a:chExt cx="15107241" cy="760016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41275"/>
              <a:ext cx="4915988" cy="1082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10B5BF"/>
                  </a:solidFill>
                  <a:latin typeface="Poppins Medium"/>
                </a:rPr>
                <a:t>TRABALHO INTERDICIPLINAR II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574064"/>
              <a:ext cx="15107241" cy="27072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400"/>
                </a:lnSpc>
              </a:pPr>
              <a:r>
                <a:rPr lang="en-US" sz="14000">
                  <a:solidFill>
                    <a:srgbClr val="FFFFFF"/>
                  </a:solidFill>
                  <a:latin typeface="Poppins Medium Bold"/>
                </a:rPr>
                <a:t>Nexoverse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968642"/>
              <a:ext cx="15107241" cy="16315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spc="54">
                  <a:solidFill>
                    <a:srgbClr val="FFFFFF"/>
                  </a:solidFill>
                  <a:latin typeface="Poppins Medium"/>
                </a:rPr>
                <a:t>Nomes: </a:t>
              </a:r>
            </a:p>
            <a:p>
              <a:pPr algn="l">
                <a:lnSpc>
                  <a:spcPts val="3080"/>
                </a:lnSpc>
              </a:pPr>
              <a:r>
                <a:rPr lang="en-US" sz="2200" spc="44">
                  <a:solidFill>
                    <a:srgbClr val="FFFFFF"/>
                  </a:solidFill>
                  <a:latin typeface="Poppins Medium"/>
                </a:rPr>
                <a:t>Arthur Campos Pereira, Gabriel Alves Bragança, Gustavo Lopes Resende, Mateus Henrique Duarte Silva, Pedro Guimarães Alves Freitas.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120896" y="-716402"/>
            <a:ext cx="3586584" cy="2976864"/>
          </a:xfrm>
          <a:custGeom>
            <a:avLst/>
            <a:gdLst/>
            <a:ahLst/>
            <a:cxnLst/>
            <a:rect r="r" b="b" t="t" l="l"/>
            <a:pathLst>
              <a:path h="2976864" w="3586584">
                <a:moveTo>
                  <a:pt x="0" y="0"/>
                </a:moveTo>
                <a:lnTo>
                  <a:pt x="3586583" y="0"/>
                </a:lnTo>
                <a:lnTo>
                  <a:pt x="3586583" y="2976864"/>
                </a:lnTo>
                <a:lnTo>
                  <a:pt x="0" y="2976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34383" y="681780"/>
            <a:ext cx="8161955" cy="8923440"/>
            <a:chOff x="0" y="0"/>
            <a:chExt cx="10882606" cy="1189792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28575"/>
              <a:ext cx="10882606" cy="885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68"/>
                </a:lnSpc>
              </a:pPr>
              <a:r>
                <a:rPr lang="en-US" sz="1977">
                  <a:solidFill>
                    <a:srgbClr val="FFFFFF"/>
                  </a:solidFill>
                  <a:latin typeface="Poppins Light"/>
                </a:rPr>
                <a:t>Quais recursos e técnicas de sistemas Inteligentes serão implementados?</a:t>
              </a:r>
            </a:p>
          </p:txBody>
        </p:sp>
        <p:sp>
          <p:nvSpPr>
            <p:cNvPr name="AutoShape 4" id="4"/>
            <p:cNvSpPr/>
            <p:nvPr/>
          </p:nvSpPr>
          <p:spPr>
            <a:xfrm>
              <a:off x="0" y="1809999"/>
              <a:ext cx="10882606" cy="0"/>
            </a:xfrm>
            <a:prstGeom prst="line">
              <a:avLst/>
            </a:prstGeom>
            <a:ln cap="rnd" w="20093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271976"/>
              <a:ext cx="10882606" cy="885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68"/>
                </a:lnSpc>
              </a:pPr>
              <a:r>
                <a:rPr lang="en-US" sz="1977">
                  <a:solidFill>
                    <a:srgbClr val="FFFFFF"/>
                  </a:solidFill>
                  <a:latin typeface="Poppins Light"/>
                </a:rPr>
                <a:t>Quais são as proposições de valores que os mecanismos de inteligência trazem ao seu sistema?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4110550"/>
              <a:ext cx="10882606" cy="0"/>
            </a:xfrm>
            <a:prstGeom prst="line">
              <a:avLst/>
            </a:prstGeom>
            <a:ln cap="rnd" w="20093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4572527"/>
              <a:ext cx="10882606" cy="4237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68"/>
                </a:lnSpc>
              </a:pPr>
              <a:r>
                <a:rPr lang="en-US" sz="1977">
                  <a:solidFill>
                    <a:srgbClr val="FFFFFF"/>
                  </a:solidFill>
                  <a:latin typeface="Poppins Light Semi-Bold"/>
                </a:rPr>
                <a:t>O sistema terá aprendizado online ou offline?</a:t>
              </a:r>
            </a:p>
          </p:txBody>
        </p:sp>
        <p:sp>
          <p:nvSpPr>
            <p:cNvPr name="AutoShape 8" id="8"/>
            <p:cNvSpPr/>
            <p:nvPr/>
          </p:nvSpPr>
          <p:spPr>
            <a:xfrm>
              <a:off x="0" y="5948960"/>
              <a:ext cx="10882606" cy="0"/>
            </a:xfrm>
            <a:prstGeom prst="line">
              <a:avLst/>
            </a:prstGeom>
            <a:ln cap="rnd" w="20093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6410937"/>
              <a:ext cx="10882606" cy="13480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68"/>
                </a:lnSpc>
              </a:pPr>
              <a:r>
                <a:rPr lang="en-US" sz="1977">
                  <a:solidFill>
                    <a:srgbClr val="FFFFFF"/>
                  </a:solidFill>
                  <a:latin typeface="Poppins Light"/>
                </a:rPr>
                <a:t>Quais são as entradas e saídas do seus modelos de inteligência artificial?</a:t>
              </a:r>
            </a:p>
            <a:p>
              <a:pPr algn="l">
                <a:lnSpc>
                  <a:spcPts val="2768"/>
                </a:lnSpc>
              </a:pP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0" y="8711653"/>
              <a:ext cx="10882606" cy="0"/>
            </a:xfrm>
            <a:prstGeom prst="line">
              <a:avLst/>
            </a:prstGeom>
            <a:ln cap="rnd" w="20093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0" y="9173630"/>
              <a:ext cx="10882606" cy="885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68"/>
                </a:lnSpc>
              </a:pPr>
              <a:r>
                <a:rPr lang="en-US" sz="1977">
                  <a:solidFill>
                    <a:srgbClr val="FFFFFF"/>
                  </a:solidFill>
                  <a:latin typeface="Poppins Light"/>
                </a:rPr>
                <a:t>Qual é o principal fornecedor de tecnologia de IA como Serviços que você irá adotar?</a:t>
              </a:r>
            </a:p>
          </p:txBody>
        </p:sp>
        <p:sp>
          <p:nvSpPr>
            <p:cNvPr name="AutoShape 12" id="12"/>
            <p:cNvSpPr/>
            <p:nvPr/>
          </p:nvSpPr>
          <p:spPr>
            <a:xfrm>
              <a:off x="0" y="10550063"/>
              <a:ext cx="10882606" cy="0"/>
            </a:xfrm>
            <a:prstGeom prst="line">
              <a:avLst/>
            </a:prstGeom>
            <a:ln cap="rnd" w="20093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11012040"/>
              <a:ext cx="10882606" cy="885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68"/>
                </a:lnSpc>
              </a:pPr>
              <a:r>
                <a:rPr lang="en-US" sz="1977">
                  <a:solidFill>
                    <a:srgbClr val="FFFFFF"/>
                  </a:solidFill>
                  <a:latin typeface="Poppins Light Semi-Bold"/>
                </a:rPr>
                <a:t>Quais são os Serviços desse fornecedor que serão utilizados?</a:t>
              </a:r>
            </a:p>
            <a:p>
              <a:pPr algn="l">
                <a:lnSpc>
                  <a:spcPts val="2768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092994" y="413041"/>
            <a:ext cx="2233138" cy="7986290"/>
          </a:xfrm>
          <a:custGeom>
            <a:avLst/>
            <a:gdLst/>
            <a:ahLst/>
            <a:cxnLst/>
            <a:rect r="r" b="b" t="t" l="l"/>
            <a:pathLst>
              <a:path h="7986290" w="2233138">
                <a:moveTo>
                  <a:pt x="0" y="0"/>
                </a:moveTo>
                <a:lnTo>
                  <a:pt x="2233138" y="0"/>
                </a:lnTo>
                <a:lnTo>
                  <a:pt x="2233138" y="7986291"/>
                </a:lnTo>
                <a:lnTo>
                  <a:pt x="0" y="7986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476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09027" y="2488308"/>
            <a:ext cx="7334890" cy="3835758"/>
            <a:chOff x="0" y="0"/>
            <a:chExt cx="9779853" cy="5114343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4495218"/>
              <a:ext cx="9779853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0"/>
              <a:ext cx="9779853" cy="3657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00"/>
                </a:lnSpc>
              </a:pPr>
              <a:r>
                <a:rPr lang="en-US" sz="9000">
                  <a:solidFill>
                    <a:srgbClr val="FFFFFF"/>
                  </a:solidFill>
                  <a:latin typeface="Poppins Medium Bold"/>
                </a:rPr>
                <a:t>Serviço Inteligente 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-1295645" y="7480176"/>
            <a:ext cx="4853044" cy="3712578"/>
          </a:xfrm>
          <a:custGeom>
            <a:avLst/>
            <a:gdLst/>
            <a:ahLst/>
            <a:cxnLst/>
            <a:rect r="r" b="b" t="t" l="l"/>
            <a:pathLst>
              <a:path h="3712578" w="4853044">
                <a:moveTo>
                  <a:pt x="0" y="0"/>
                </a:moveTo>
                <a:lnTo>
                  <a:pt x="4853044" y="0"/>
                </a:lnTo>
                <a:lnTo>
                  <a:pt x="4853044" y="3712579"/>
                </a:lnTo>
                <a:lnTo>
                  <a:pt x="0" y="37125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18120" y="475992"/>
            <a:ext cx="3282359" cy="3383875"/>
          </a:xfrm>
          <a:custGeom>
            <a:avLst/>
            <a:gdLst/>
            <a:ahLst/>
            <a:cxnLst/>
            <a:rect r="r" b="b" t="t" l="l"/>
            <a:pathLst>
              <a:path h="3383875" w="3282359">
                <a:moveTo>
                  <a:pt x="0" y="0"/>
                </a:moveTo>
                <a:lnTo>
                  <a:pt x="3282360" y="0"/>
                </a:lnTo>
                <a:lnTo>
                  <a:pt x="3282360" y="3383875"/>
                </a:lnTo>
                <a:lnTo>
                  <a:pt x="0" y="3383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13976" y="2667000"/>
            <a:ext cx="13460047" cy="495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88"/>
              </a:lnSpc>
            </a:pPr>
            <a:r>
              <a:rPr lang="en-US" sz="8157">
                <a:solidFill>
                  <a:srgbClr val="FFFFFF"/>
                </a:solidFill>
                <a:latin typeface="Poppins Medium Bold"/>
              </a:rPr>
              <a:t>Quais recursos e técnicas de sistemas Inteligentes serão implementados?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960000">
            <a:off x="-689359" y="3480073"/>
            <a:ext cx="2266110" cy="7986290"/>
          </a:xfrm>
          <a:custGeom>
            <a:avLst/>
            <a:gdLst/>
            <a:ahLst/>
            <a:cxnLst/>
            <a:rect r="r" b="b" t="t" l="l"/>
            <a:pathLst>
              <a:path h="7986290" w="2266110">
                <a:moveTo>
                  <a:pt x="0" y="0"/>
                </a:moveTo>
                <a:lnTo>
                  <a:pt x="2266110" y="0"/>
                </a:lnTo>
                <a:lnTo>
                  <a:pt x="2266110" y="7986290"/>
                </a:lnTo>
                <a:lnTo>
                  <a:pt x="0" y="79862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33500" y="4920320"/>
            <a:ext cx="5172523" cy="3956980"/>
          </a:xfrm>
          <a:custGeom>
            <a:avLst/>
            <a:gdLst/>
            <a:ahLst/>
            <a:cxnLst/>
            <a:rect r="r" b="b" t="t" l="l"/>
            <a:pathLst>
              <a:path h="3956980" w="5172523">
                <a:moveTo>
                  <a:pt x="0" y="0"/>
                </a:moveTo>
                <a:lnTo>
                  <a:pt x="5172523" y="0"/>
                </a:lnTo>
                <a:lnTo>
                  <a:pt x="5172523" y="3956980"/>
                </a:lnTo>
                <a:lnTo>
                  <a:pt x="0" y="3956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32607" y="2148654"/>
            <a:ext cx="13022787" cy="5989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32"/>
              </a:lnSpc>
            </a:pPr>
            <a:r>
              <a:rPr lang="en-US" sz="7860">
                <a:solidFill>
                  <a:srgbClr val="FFFFFF"/>
                </a:solidFill>
                <a:latin typeface="Poppins Medium Bold"/>
              </a:rPr>
              <a:t>Quais são as proposições de valores que os mecanismos de inteligência trazem ao sistema?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479821">
            <a:off x="15520716" y="1619948"/>
            <a:ext cx="3477167" cy="2886049"/>
          </a:xfrm>
          <a:custGeom>
            <a:avLst/>
            <a:gdLst/>
            <a:ahLst/>
            <a:cxnLst/>
            <a:rect r="r" b="b" t="t" l="l"/>
            <a:pathLst>
              <a:path h="2886049" w="3477167">
                <a:moveTo>
                  <a:pt x="0" y="0"/>
                </a:moveTo>
                <a:lnTo>
                  <a:pt x="3477168" y="0"/>
                </a:lnTo>
                <a:lnTo>
                  <a:pt x="3477168" y="2886049"/>
                </a:lnTo>
                <a:lnTo>
                  <a:pt x="0" y="28860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585397">
            <a:off x="7548" y="6970585"/>
            <a:ext cx="3196614" cy="3295478"/>
          </a:xfrm>
          <a:custGeom>
            <a:avLst/>
            <a:gdLst/>
            <a:ahLst/>
            <a:cxnLst/>
            <a:rect r="r" b="b" t="t" l="l"/>
            <a:pathLst>
              <a:path h="3295478" w="3196614">
                <a:moveTo>
                  <a:pt x="0" y="0"/>
                </a:moveTo>
                <a:lnTo>
                  <a:pt x="3196614" y="0"/>
                </a:lnTo>
                <a:lnTo>
                  <a:pt x="3196614" y="3295478"/>
                </a:lnTo>
                <a:lnTo>
                  <a:pt x="0" y="3295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64222">
            <a:off x="14445324" y="1058386"/>
            <a:ext cx="3203097" cy="2658571"/>
          </a:xfrm>
          <a:custGeom>
            <a:avLst/>
            <a:gdLst/>
            <a:ahLst/>
            <a:cxnLst/>
            <a:rect r="r" b="b" t="t" l="l"/>
            <a:pathLst>
              <a:path h="2658571" w="3203097">
                <a:moveTo>
                  <a:pt x="3203098" y="0"/>
                </a:moveTo>
                <a:lnTo>
                  <a:pt x="0" y="0"/>
                </a:lnTo>
                <a:lnTo>
                  <a:pt x="0" y="2658571"/>
                </a:lnTo>
                <a:lnTo>
                  <a:pt x="3203098" y="2658571"/>
                </a:lnTo>
                <a:lnTo>
                  <a:pt x="3203098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94528" y="4442570"/>
            <a:ext cx="13298943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Poppins Medium Bold"/>
              </a:rPr>
              <a:t>O sistema terá aprendizado online ou offline?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83844" y="4628911"/>
            <a:ext cx="15120312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FFFFFF"/>
                </a:solidFill>
                <a:latin typeface="Poppins Medium Bold"/>
              </a:rPr>
              <a:t>Quais são as entradas e saídas do modelos de inteligência artificial?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2400000">
            <a:off x="15356331" y="6886766"/>
            <a:ext cx="3346361" cy="3449857"/>
          </a:xfrm>
          <a:custGeom>
            <a:avLst/>
            <a:gdLst/>
            <a:ahLst/>
            <a:cxnLst/>
            <a:rect r="r" b="b" t="t" l="l"/>
            <a:pathLst>
              <a:path h="3449857" w="3346361">
                <a:moveTo>
                  <a:pt x="3346361" y="0"/>
                </a:moveTo>
                <a:lnTo>
                  <a:pt x="0" y="0"/>
                </a:lnTo>
                <a:lnTo>
                  <a:pt x="0" y="3449857"/>
                </a:lnTo>
                <a:lnTo>
                  <a:pt x="3346361" y="3449857"/>
                </a:lnTo>
                <a:lnTo>
                  <a:pt x="3346361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2400000">
            <a:off x="-446786" y="-441737"/>
            <a:ext cx="3346361" cy="3449857"/>
          </a:xfrm>
          <a:custGeom>
            <a:avLst/>
            <a:gdLst/>
            <a:ahLst/>
            <a:cxnLst/>
            <a:rect r="r" b="b" t="t" l="l"/>
            <a:pathLst>
              <a:path h="3449857" w="3346361">
                <a:moveTo>
                  <a:pt x="3346361" y="0"/>
                </a:moveTo>
                <a:lnTo>
                  <a:pt x="0" y="0"/>
                </a:lnTo>
                <a:lnTo>
                  <a:pt x="0" y="3449857"/>
                </a:lnTo>
                <a:lnTo>
                  <a:pt x="3346361" y="3449857"/>
                </a:lnTo>
                <a:lnTo>
                  <a:pt x="3346361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83844" y="3102847"/>
            <a:ext cx="15120312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FFFFFF"/>
                </a:solidFill>
                <a:latin typeface="Poppins Medium Bold"/>
              </a:rPr>
              <a:t>Qual é o principal fornecedor de tecnologia de IA que adotaremos?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041215" y="5143500"/>
            <a:ext cx="7160084" cy="5477464"/>
          </a:xfrm>
          <a:custGeom>
            <a:avLst/>
            <a:gdLst/>
            <a:ahLst/>
            <a:cxnLst/>
            <a:rect r="r" b="b" t="t" l="l"/>
            <a:pathLst>
              <a:path h="5477464" w="7160084">
                <a:moveTo>
                  <a:pt x="0" y="0"/>
                </a:moveTo>
                <a:lnTo>
                  <a:pt x="7160083" y="0"/>
                </a:lnTo>
                <a:lnTo>
                  <a:pt x="7160083" y="5477464"/>
                </a:lnTo>
                <a:lnTo>
                  <a:pt x="0" y="5477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80000">
            <a:off x="-3580042" y="-1069105"/>
            <a:ext cx="7160084" cy="5477464"/>
          </a:xfrm>
          <a:custGeom>
            <a:avLst/>
            <a:gdLst/>
            <a:ahLst/>
            <a:cxnLst/>
            <a:rect r="r" b="b" t="t" l="l"/>
            <a:pathLst>
              <a:path h="5477464" w="7160084">
                <a:moveTo>
                  <a:pt x="0" y="0"/>
                </a:moveTo>
                <a:lnTo>
                  <a:pt x="7160084" y="0"/>
                </a:lnTo>
                <a:lnTo>
                  <a:pt x="7160084" y="5477464"/>
                </a:lnTo>
                <a:lnTo>
                  <a:pt x="0" y="5477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83844" y="5131132"/>
            <a:ext cx="15120312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FFFFFF"/>
                </a:solidFill>
                <a:latin typeface="Poppins Medium Bold"/>
              </a:rPr>
              <a:t>Quais são os Serviços desse fornecedor que serão utilizados?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9388" y="4807243"/>
            <a:ext cx="10336162" cy="3835758"/>
            <a:chOff x="0" y="0"/>
            <a:chExt cx="13781550" cy="511434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657143"/>
              <a:ext cx="13781550" cy="457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0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0"/>
              <a:ext cx="13781550" cy="3657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00"/>
                </a:lnSpc>
              </a:pPr>
              <a:r>
                <a:rPr lang="en-US" sz="9000">
                  <a:solidFill>
                    <a:srgbClr val="FFFFFF"/>
                  </a:solidFill>
                  <a:latin typeface="Poppins Medium Bold"/>
                </a:rPr>
                <a:t>Ficou alguma dúvida?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3580042" y="-2356935"/>
            <a:ext cx="7160084" cy="5477464"/>
          </a:xfrm>
          <a:custGeom>
            <a:avLst/>
            <a:gdLst/>
            <a:ahLst/>
            <a:cxnLst/>
            <a:rect r="r" b="b" t="t" l="l"/>
            <a:pathLst>
              <a:path h="5477464" w="7160084">
                <a:moveTo>
                  <a:pt x="0" y="0"/>
                </a:moveTo>
                <a:lnTo>
                  <a:pt x="7160084" y="0"/>
                </a:lnTo>
                <a:lnTo>
                  <a:pt x="7160084" y="5477464"/>
                </a:lnTo>
                <a:lnTo>
                  <a:pt x="0" y="5477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7698346">
            <a:off x="13623508" y="5421273"/>
            <a:ext cx="3126307" cy="3222996"/>
          </a:xfrm>
          <a:custGeom>
            <a:avLst/>
            <a:gdLst/>
            <a:ahLst/>
            <a:cxnLst/>
            <a:rect r="r" b="b" t="t" l="l"/>
            <a:pathLst>
              <a:path h="3222996" w="3126307">
                <a:moveTo>
                  <a:pt x="3126306" y="0"/>
                </a:moveTo>
                <a:lnTo>
                  <a:pt x="0" y="0"/>
                </a:lnTo>
                <a:lnTo>
                  <a:pt x="0" y="3222997"/>
                </a:lnTo>
                <a:lnTo>
                  <a:pt x="3126306" y="3222997"/>
                </a:lnTo>
                <a:lnTo>
                  <a:pt x="312630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DAGFb5qqIB8</dc:identifier>
  <dcterms:modified xsi:type="dcterms:W3CDTF">2011-08-01T06:04:30Z</dcterms:modified>
  <cp:revision>1</cp:revision>
  <dc:title>Sprint3_TI2</dc:title>
</cp:coreProperties>
</file>