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Heavy" charset="1" panose="00000A00000000000000"/>
      <p:regular r:id="rId12"/>
    </p:embeddedFont>
    <p:embeddedFont>
      <p:font typeface="Helvetica World Bold" charset="1" panose="020B0800040000020004"/>
      <p:regular r:id="rId13"/>
    </p:embeddedFont>
    <p:embeddedFont>
      <p:font typeface="Lato Bold" charset="1" panose="020F0502020204030203"/>
      <p:regular r:id="rId14"/>
    </p:embeddedFont>
    <p:embeddedFont>
      <p:font typeface="Poppins Ultra-Bold" charset="1" panose="000009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http://github.com/ICEI-PUC-Minas-CC-TI/plmg-cc-ti2-2024-1-walk-buddy/tree/master/Documentacao/Sprint2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224837" y="3701213"/>
            <a:ext cx="12616379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9999" spc="999">
                <a:solidFill>
                  <a:srgbClr val="000000"/>
                </a:solidFill>
                <a:latin typeface="Poppins Heavy"/>
              </a:rPr>
              <a:t>WALK BUDDY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362299" y="6006375"/>
            <a:ext cx="3474860" cy="279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3"/>
              </a:lnSpc>
            </a:pPr>
            <a:r>
              <a:rPr lang="en-US" sz="3298" spc="164">
                <a:solidFill>
                  <a:srgbClr val="000000"/>
                </a:solidFill>
                <a:latin typeface="Helvetica World Bold"/>
              </a:rPr>
              <a:t>Arnóbio Lima</a:t>
            </a:r>
          </a:p>
          <a:p>
            <a:pPr algn="l">
              <a:lnSpc>
                <a:spcPts val="4123"/>
              </a:lnSpc>
            </a:pPr>
            <a:r>
              <a:rPr lang="en-US" sz="3298" spc="164">
                <a:solidFill>
                  <a:srgbClr val="000000"/>
                </a:solidFill>
                <a:latin typeface="Helvetica World Bold"/>
              </a:rPr>
              <a:t>Felipe Assis</a:t>
            </a:r>
          </a:p>
          <a:p>
            <a:pPr algn="l">
              <a:lnSpc>
                <a:spcPts val="4123"/>
              </a:lnSpc>
            </a:pPr>
            <a:r>
              <a:rPr lang="en-US" sz="3298" spc="164">
                <a:solidFill>
                  <a:srgbClr val="000000"/>
                </a:solidFill>
                <a:latin typeface="Helvetica World Bold"/>
              </a:rPr>
              <a:t>João Paulo</a:t>
            </a:r>
          </a:p>
          <a:p>
            <a:pPr algn="l">
              <a:lnSpc>
                <a:spcPts val="4123"/>
              </a:lnSpc>
            </a:pPr>
            <a:r>
              <a:rPr lang="en-US" sz="3298" spc="164">
                <a:solidFill>
                  <a:srgbClr val="000000"/>
                </a:solidFill>
                <a:latin typeface="Helvetica World Bold"/>
              </a:rPr>
              <a:t>Pedro Henrique</a:t>
            </a:r>
          </a:p>
          <a:p>
            <a:pPr algn="l">
              <a:lnSpc>
                <a:spcPts val="4123"/>
              </a:lnSpc>
            </a:pPr>
            <a:r>
              <a:rPr lang="en-US" sz="3298" spc="164">
                <a:solidFill>
                  <a:srgbClr val="000000"/>
                </a:solidFill>
                <a:latin typeface="Helvetica World Bold"/>
              </a:rPr>
              <a:t>Rafael Marcos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591214" y="-193725"/>
            <a:ext cx="829509" cy="1966473"/>
            <a:chOff x="0" y="0"/>
            <a:chExt cx="2354580" cy="55818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68044" y="504925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1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91214" y="3545018"/>
            <a:ext cx="829509" cy="1966473"/>
            <a:chOff x="0" y="0"/>
            <a:chExt cx="2354580" cy="55818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591214" y="6037513"/>
            <a:ext cx="829509" cy="1966473"/>
            <a:chOff x="0" y="0"/>
            <a:chExt cx="2354580" cy="55818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591214" y="2298770"/>
            <a:ext cx="829509" cy="1966473"/>
            <a:chOff x="0" y="0"/>
            <a:chExt cx="2354580" cy="55818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68044" y="2986839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693990" y="-131930"/>
            <a:ext cx="458210" cy="10418930"/>
            <a:chOff x="0" y="0"/>
            <a:chExt cx="165040" cy="3752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2700000">
            <a:off x="13611820" y="-5483363"/>
            <a:ext cx="6164339" cy="6164339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2700000">
            <a:off x="13611820" y="9606024"/>
            <a:ext cx="6164339" cy="6164339"/>
            <a:chOff x="0" y="0"/>
            <a:chExt cx="1913890" cy="19138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591214" y="1052522"/>
            <a:ext cx="829509" cy="1966473"/>
            <a:chOff x="0" y="0"/>
            <a:chExt cx="2354580" cy="55818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591214" y="4791265"/>
            <a:ext cx="829509" cy="1966473"/>
            <a:chOff x="0" y="0"/>
            <a:chExt cx="2354580" cy="55818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591214" y="7283761"/>
            <a:ext cx="829509" cy="1966473"/>
            <a:chOff x="0" y="0"/>
            <a:chExt cx="2354580" cy="558188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591214" y="8530008"/>
            <a:ext cx="829509" cy="1966473"/>
            <a:chOff x="0" y="0"/>
            <a:chExt cx="2354580" cy="558188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568044" y="1745882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8044" y="4227796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68044" y="5468753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8044" y="6709711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68044" y="7950668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8044" y="9191625"/>
            <a:ext cx="12785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RF0</a:t>
            </a:r>
            <a:r>
              <a:rPr lang="en-US" sz="3000" spc="300">
                <a:solidFill>
                  <a:srgbClr val="000000"/>
                </a:solidFill>
                <a:latin typeface="Lato Bold"/>
              </a:rPr>
              <a:t>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56072" y="3073849"/>
            <a:ext cx="13975855" cy="91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usuário cadastrar-se como passeador ou dono de pet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62302" y="1840769"/>
            <a:ext cx="12986546" cy="45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dono de pet cadastrar um pet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62302" y="607688"/>
            <a:ext cx="12986546" cy="45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dono de pet agendar um passeio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162302" y="4306929"/>
            <a:ext cx="12986546" cy="45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dono de pet avaliar um passeador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162302" y="5540009"/>
            <a:ext cx="14531687" cy="91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passeador aceitar o pedido de passeio de um dono de pet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62302" y="6773090"/>
            <a:ext cx="13604864" cy="45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visualizar o histórico de passeios do passeador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162302" y="9239250"/>
            <a:ext cx="13604864" cy="45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permitir o chat entre dono e passeador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162302" y="8006170"/>
            <a:ext cx="13975855" cy="91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2698" spc="134">
                <a:solidFill>
                  <a:srgbClr val="000000"/>
                </a:solidFill>
                <a:latin typeface="Helvetica World Bold"/>
              </a:rPr>
              <a:t>O sistema deverá ter um recomendador para classificar os melhores passeadores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07250" y="0"/>
            <a:ext cx="13680750" cy="10287000"/>
            <a:chOff x="0" y="0"/>
            <a:chExt cx="4990775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0774" cy="3752726"/>
            </a:xfrm>
            <a:custGeom>
              <a:avLst/>
              <a:gdLst/>
              <a:ahLst/>
              <a:cxnLst/>
              <a:rect r="r" b="b" t="t" l="l"/>
              <a:pathLst>
                <a:path h="3752726" w="4990774">
                  <a:moveTo>
                    <a:pt x="0" y="0"/>
                  </a:moveTo>
                  <a:lnTo>
                    <a:pt x="4990774" y="0"/>
                  </a:lnTo>
                  <a:lnTo>
                    <a:pt x="4990774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50440" y="0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551749" y="8652345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466752" y="0"/>
            <a:ext cx="13821248" cy="10229995"/>
          </a:xfrm>
          <a:custGeom>
            <a:avLst/>
            <a:gdLst/>
            <a:ahLst/>
            <a:cxnLst/>
            <a:rect r="r" b="b" t="t" l="l"/>
            <a:pathLst>
              <a:path h="10229995" w="13821248">
                <a:moveTo>
                  <a:pt x="0" y="0"/>
                </a:moveTo>
                <a:lnTo>
                  <a:pt x="13821248" y="0"/>
                </a:lnTo>
                <a:lnTo>
                  <a:pt x="13821248" y="10229995"/>
                </a:lnTo>
                <a:lnTo>
                  <a:pt x="0" y="102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0" t="-933" r="0" b="-93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203" y="3809436"/>
            <a:ext cx="4351924" cy="200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2"/>
              </a:lnSpc>
            </a:pPr>
            <a:r>
              <a:rPr lang="en-US" sz="4897" spc="244">
                <a:solidFill>
                  <a:srgbClr val="000000"/>
                </a:solidFill>
                <a:latin typeface="Poppins Ultra-Bold"/>
              </a:rPr>
              <a:t>MODELO CONCEITUAL DO B.D.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21933"/>
            <a:ext cx="18288654" cy="9065067"/>
            <a:chOff x="0" y="0"/>
            <a:chExt cx="6671751" cy="3306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751" cy="3306961"/>
            </a:xfrm>
            <a:custGeom>
              <a:avLst/>
              <a:gdLst/>
              <a:ahLst/>
              <a:cxnLst/>
              <a:rect r="r" b="b" t="t" l="l"/>
              <a:pathLst>
                <a:path h="3306961" w="6671751">
                  <a:moveTo>
                    <a:pt x="0" y="0"/>
                  </a:moveTo>
                  <a:lnTo>
                    <a:pt x="6671751" y="0"/>
                  </a:lnTo>
                  <a:lnTo>
                    <a:pt x="6671751" y="3306961"/>
                  </a:lnTo>
                  <a:lnTo>
                    <a:pt x="0" y="3306961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1695506"/>
            <a:ext cx="18288654" cy="7799295"/>
          </a:xfrm>
          <a:custGeom>
            <a:avLst/>
            <a:gdLst/>
            <a:ahLst/>
            <a:cxnLst/>
            <a:rect r="r" b="b" t="t" l="l"/>
            <a:pathLst>
              <a:path h="7799295" w="18288654">
                <a:moveTo>
                  <a:pt x="0" y="0"/>
                </a:moveTo>
                <a:lnTo>
                  <a:pt x="18288654" y="0"/>
                </a:lnTo>
                <a:lnTo>
                  <a:pt x="18288654" y="7799295"/>
                </a:lnTo>
                <a:lnTo>
                  <a:pt x="0" y="779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2" r="0" b="-34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0498" y="174180"/>
            <a:ext cx="15327005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7000" spc="350">
                <a:solidFill>
                  <a:srgbClr val="000000"/>
                </a:solidFill>
                <a:latin typeface="Poppins Ultra-Bold"/>
              </a:rPr>
              <a:t>MODELO LÓGICO DO B.D.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4" y="1028700"/>
            <a:ext cx="18288654" cy="9258300"/>
            <a:chOff x="0" y="0"/>
            <a:chExt cx="6671751" cy="3377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751" cy="3377453"/>
            </a:xfrm>
            <a:custGeom>
              <a:avLst/>
              <a:gdLst/>
              <a:ahLst/>
              <a:cxnLst/>
              <a:rect r="r" b="b" t="t" l="l"/>
              <a:pathLst>
                <a:path h="3377453" w="6671751">
                  <a:moveTo>
                    <a:pt x="0" y="0"/>
                  </a:moveTo>
                  <a:lnTo>
                    <a:pt x="6671751" y="0"/>
                  </a:lnTo>
                  <a:lnTo>
                    <a:pt x="6671751" y="3377453"/>
                  </a:lnTo>
                  <a:lnTo>
                    <a:pt x="0" y="3377453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458024" y="1028700"/>
            <a:ext cx="13508507" cy="9258300"/>
          </a:xfrm>
          <a:custGeom>
            <a:avLst/>
            <a:gdLst/>
            <a:ahLst/>
            <a:cxnLst/>
            <a:rect r="r" b="b" t="t" l="l"/>
            <a:pathLst>
              <a:path h="9258300" w="13508507">
                <a:moveTo>
                  <a:pt x="0" y="0"/>
                </a:moveTo>
                <a:lnTo>
                  <a:pt x="13508506" y="0"/>
                </a:lnTo>
                <a:lnTo>
                  <a:pt x="1350850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31" r="0" b="-103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0498" y="32221"/>
            <a:ext cx="15327005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7000" spc="350">
                <a:solidFill>
                  <a:srgbClr val="000000"/>
                </a:solidFill>
                <a:latin typeface="Poppins Ultra-Bold"/>
              </a:rPr>
              <a:t>MODELO DE IMPLEMENTAÇÃO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D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371541"/>
            <a:ext cx="18288000" cy="8915459"/>
            <a:chOff x="0" y="0"/>
            <a:chExt cx="6671512" cy="32523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252384"/>
            </a:xfrm>
            <a:custGeom>
              <a:avLst/>
              <a:gdLst/>
              <a:ahLst/>
              <a:cxnLst/>
              <a:rect r="r" b="b" t="t" l="l"/>
              <a:pathLst>
                <a:path h="3252384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252384"/>
                  </a:lnTo>
                  <a:lnTo>
                    <a:pt x="0" y="3252384"/>
                  </a:lnTo>
                  <a:close/>
                </a:path>
              </a:pathLst>
            </a:custGeom>
            <a:solidFill>
              <a:srgbClr val="38B6FF"/>
            </a:solidFill>
          </p:spPr>
        </p:sp>
      </p:grpSp>
      <p:sp>
        <p:nvSpPr>
          <p:cNvPr name="Freeform 4" id="4">
            <a:hlinkClick r:id="rId4" tooltip="http://github.com/ICEI-PUC-Minas-CC-TI/plmg-cc-ti2-2024-1-walk-buddy/tree/master/Documentacao/Sprint2"/>
          </p:cNvPr>
          <p:cNvSpPr/>
          <p:nvPr/>
        </p:nvSpPr>
        <p:spPr>
          <a:xfrm flipH="false" flipV="false" rot="0">
            <a:off x="17092345" y="9078352"/>
            <a:ext cx="920026" cy="920026"/>
          </a:xfrm>
          <a:custGeom>
            <a:avLst/>
            <a:gdLst/>
            <a:ahLst/>
            <a:cxnLst/>
            <a:rect r="r" b="b" t="t" l="l"/>
            <a:pathLst>
              <a:path h="920026" w="920026">
                <a:moveTo>
                  <a:pt x="0" y="0"/>
                </a:moveTo>
                <a:lnTo>
                  <a:pt x="920026" y="0"/>
                </a:lnTo>
                <a:lnTo>
                  <a:pt x="920026" y="920026"/>
                </a:lnTo>
                <a:lnTo>
                  <a:pt x="0" y="920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3671"/>
            <a:ext cx="16230600" cy="102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0"/>
              </a:lnSpc>
            </a:pPr>
            <a:r>
              <a:rPr lang="en-US" sz="7000" spc="350">
                <a:solidFill>
                  <a:srgbClr val="000000"/>
                </a:solidFill>
                <a:latin typeface="Poppins Ultra-Bold"/>
              </a:rPr>
              <a:t>SCRIPTS PARA CRIAÇÃO DO B.D.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642" y="1833339"/>
            <a:ext cx="16816715" cy="793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CREATE TABLE IF NOT EXISTS `mydb`.`Usuario` (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`id_ usuario` INT UNSIGNED NOT NULL AUTO_INCREMENT,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`login` VARCHAR(50)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`senha` VARCHAR(50)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`nome` VARCHAR(70)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`cpf` VARCHAR(11)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`foto` VARCHAR(255)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`passeador` TINYINT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`telefone1` VARCHAR(11) NOT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`telefone2` VARCHAR(11)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`telefone3` VARCHAR(11) NULL,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PRIMARY KEY (`id_ usuario`),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 UNIQUE INDEX `idUsuario_UNIQUE` (`id_ usuario` ASC) VISIBLE)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Open Sans Bold"/>
              </a:rPr>
              <a:t>ENGINE = InnoDB;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DAGBfSbTiQw</dc:identifier>
  <dcterms:modified xsi:type="dcterms:W3CDTF">2011-08-01T06:04:30Z</dcterms:modified>
  <cp:revision>1</cp:revision>
  <dc:title>Paucek and Lage</dc:title>
</cp:coreProperties>
</file>