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figma.com/file/Ese1RJ02QR1V192iSWPfMM/Figma-basics?type=design&amp;node-id=1669%3A162202&amp;mode=design&amp;t=y1ka6W8cdDjvDjfD-1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2B3425">
              <a:alpha val="73725"/>
            </a:srgbClr>
          </a:solidFill>
        </p:spPr>
      </p:sp>
      <p:sp>
        <p:nvSpPr>
          <p:cNvPr name="AutoShape 3" id="3"/>
          <p:cNvSpPr/>
          <p:nvPr/>
        </p:nvSpPr>
        <p:spPr>
          <a:xfrm>
            <a:off x="4603953" y="5167312"/>
            <a:ext cx="685409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44233" y="9090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91049" y="7919975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2350164" y="1983481"/>
            <a:ext cx="2255292" cy="3250872"/>
          </a:xfrm>
          <a:custGeom>
            <a:avLst/>
            <a:gdLst/>
            <a:ahLst/>
            <a:cxnLst/>
            <a:rect r="r" b="b" t="t" l="l"/>
            <a:pathLst>
              <a:path h="3250872" w="2255292">
                <a:moveTo>
                  <a:pt x="0" y="0"/>
                </a:moveTo>
                <a:lnTo>
                  <a:pt x="2255292" y="0"/>
                </a:lnTo>
                <a:lnTo>
                  <a:pt x="2255292" y="3250872"/>
                </a:lnTo>
                <a:lnTo>
                  <a:pt x="0" y="3250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998575" y="3360238"/>
            <a:ext cx="6459469" cy="167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960"/>
              </a:lnSpc>
            </a:pPr>
            <a:r>
              <a:rPr lang="en-US" sz="12000" spc="840">
                <a:solidFill>
                  <a:srgbClr val="FFF9F3"/>
                </a:solidFill>
                <a:latin typeface="Oswald Bold"/>
              </a:rPr>
              <a:t>E-WASTE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27753" y="5468757"/>
            <a:ext cx="3716940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Alunos: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Bernardo Azevedo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    Davi Lucas  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Heloisa Almeida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Pedro Augustto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Pedro Martins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Rafael Felipe</a:t>
            </a:r>
          </a:p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168" strike="noStrike" u="none">
                <a:solidFill>
                  <a:srgbClr val="FFF9F3"/>
                </a:solidFill>
                <a:latin typeface="DM Sans"/>
              </a:rPr>
              <a:t>Thierry Souza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70963" y="805608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>
            <a:off x="4191130" y="2988800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312904" y="741361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24065" y="7990921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417381" y="7276871"/>
            <a:ext cx="6327312" cy="2761009"/>
          </a:xfrm>
          <a:custGeom>
            <a:avLst/>
            <a:gdLst/>
            <a:ahLst/>
            <a:cxnLst/>
            <a:rect r="r" b="b" t="t" l="l"/>
            <a:pathLst>
              <a:path h="2761009" w="6327312">
                <a:moveTo>
                  <a:pt x="0" y="0"/>
                </a:moveTo>
                <a:lnTo>
                  <a:pt x="6327312" y="0"/>
                </a:lnTo>
                <a:lnTo>
                  <a:pt x="6327312" y="2761009"/>
                </a:lnTo>
                <a:lnTo>
                  <a:pt x="0" y="2761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69238" y="154559"/>
            <a:ext cx="1748282" cy="17482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6096986" y="154559"/>
            <a:ext cx="1521849" cy="2193656"/>
          </a:xfrm>
          <a:custGeom>
            <a:avLst/>
            <a:gdLst/>
            <a:ahLst/>
            <a:cxnLst/>
            <a:rect r="r" b="b" t="t" l="l"/>
            <a:pathLst>
              <a:path h="2193656" w="1521849">
                <a:moveTo>
                  <a:pt x="0" y="0"/>
                </a:moveTo>
                <a:lnTo>
                  <a:pt x="1521848" y="0"/>
                </a:lnTo>
                <a:lnTo>
                  <a:pt x="1521848" y="2193656"/>
                </a:lnTo>
                <a:lnTo>
                  <a:pt x="0" y="2193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398206" y="3514725"/>
            <a:ext cx="9491588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</a:rPr>
              <a:t>O descarte de lixo eletronico é um grande desafio, pois o descarte incorreto pode afetar diretamente o meio ambiente, porém onde exatamente deve ser descartado? A grande maioria da população desconhece pontos de descarte adequados e não sabem o que fazer.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312870" y="1612749"/>
            <a:ext cx="11662259" cy="1122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FFF9F3"/>
                </a:solidFill>
                <a:latin typeface="Oswald Bold"/>
              </a:rPr>
              <a:t>INTRODUCÃO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32062" y="1295410"/>
            <a:ext cx="15666589" cy="7569653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2788383" y="3977843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>
                <a:alpha val="8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729316" y="8384159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823910" y="2381391"/>
            <a:ext cx="11662259" cy="1122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OBJETIVOS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2916547" y="2734776"/>
            <a:ext cx="4342753" cy="5272658"/>
          </a:xfrm>
          <a:custGeom>
            <a:avLst/>
            <a:gdLst/>
            <a:ahLst/>
            <a:cxnLst/>
            <a:rect r="r" b="b" t="t" l="l"/>
            <a:pathLst>
              <a:path h="5272658" w="4342753">
                <a:moveTo>
                  <a:pt x="0" y="0"/>
                </a:moveTo>
                <a:lnTo>
                  <a:pt x="4342753" y="0"/>
                </a:lnTo>
                <a:lnTo>
                  <a:pt x="4342753" y="5272657"/>
                </a:lnTo>
                <a:lnTo>
                  <a:pt x="0" y="5272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137727" y="346865"/>
            <a:ext cx="1521849" cy="2193656"/>
          </a:xfrm>
          <a:custGeom>
            <a:avLst/>
            <a:gdLst/>
            <a:ahLst/>
            <a:cxnLst/>
            <a:rect r="r" b="b" t="t" l="l"/>
            <a:pathLst>
              <a:path h="2193656" w="1521849">
                <a:moveTo>
                  <a:pt x="0" y="0"/>
                </a:moveTo>
                <a:lnTo>
                  <a:pt x="1521848" y="0"/>
                </a:lnTo>
                <a:lnTo>
                  <a:pt x="1521848" y="2193656"/>
                </a:lnTo>
                <a:lnTo>
                  <a:pt x="0" y="2193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812329" y="4548967"/>
            <a:ext cx="9685421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Promover o descarte sustentável de lixo eletrônico.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Indicar virtualmente os locais corretos de descarte de lixo eletrônico em Betim.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Previnir a poluição ambiental.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4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71364" y="7082715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122270" y="8384159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4191130" y="3632729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3031360" y="2451609"/>
            <a:ext cx="12225281" cy="1122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2B3425"/>
                </a:solidFill>
                <a:latin typeface="Oswald Bold"/>
              </a:rPr>
              <a:t>PÚBLICO-ALVO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98686" y="1585054"/>
            <a:ext cx="3150973" cy="3007747"/>
          </a:xfrm>
          <a:custGeom>
            <a:avLst/>
            <a:gdLst/>
            <a:ahLst/>
            <a:cxnLst/>
            <a:rect r="r" b="b" t="t" l="l"/>
            <a:pathLst>
              <a:path h="3007747" w="3150973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983769" y="488227"/>
            <a:ext cx="1521849" cy="2193656"/>
          </a:xfrm>
          <a:custGeom>
            <a:avLst/>
            <a:gdLst/>
            <a:ahLst/>
            <a:cxnLst/>
            <a:rect r="r" b="b" t="t" l="l"/>
            <a:pathLst>
              <a:path h="2193656" w="1521849">
                <a:moveTo>
                  <a:pt x="0" y="0"/>
                </a:moveTo>
                <a:lnTo>
                  <a:pt x="1521848" y="0"/>
                </a:lnTo>
                <a:lnTo>
                  <a:pt x="1521848" y="2193655"/>
                </a:lnTo>
                <a:lnTo>
                  <a:pt x="0" y="219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676394" y="4540841"/>
            <a:ext cx="10994969" cy="285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</a:rPr>
              <a:t>Nosso público-alvo será qualquer cidadão Betinense que possuir algum lixo eletrônico, seja idoso, seja jovem, seja adulto, não importa a idade ou profissão, todos produzem lixo eletrônico e por esse fato ter uma ferramenta que mostre onde descartar seria bem útil e vantajoso.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-907587"/>
            <a:ext cx="15666589" cy="999546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>
                <a:alpha val="7294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11151" y="8700554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72071" y="5598501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13017082" y="6686550"/>
            <a:ext cx="6540867" cy="4114800"/>
          </a:xfrm>
          <a:custGeom>
            <a:avLst/>
            <a:gdLst/>
            <a:ahLst/>
            <a:cxnLst/>
            <a:rect r="r" b="b" t="t" l="l"/>
            <a:pathLst>
              <a:path h="4114800" w="6540867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500935" y="4474234"/>
            <a:ext cx="11286131" cy="222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500"/>
              </a:lnSpc>
              <a:buFont typeface="Arial"/>
              <a:buChar char="•"/>
            </a:pPr>
            <a:r>
              <a:rPr lang="en-US" sz="2800" spc="196">
                <a:solidFill>
                  <a:srgbClr val="2B3425"/>
                </a:solidFill>
                <a:latin typeface="DM Sans"/>
              </a:rPr>
              <a:t>Cadastro de usuário;</a:t>
            </a:r>
          </a:p>
          <a:p>
            <a:pPr marL="604521" indent="-302261" lvl="1">
              <a:lnSpc>
                <a:spcPts val="3500"/>
              </a:lnSpc>
              <a:buFont typeface="Arial"/>
              <a:buChar char="•"/>
            </a:pPr>
            <a:r>
              <a:rPr lang="en-US" sz="2800" spc="196">
                <a:solidFill>
                  <a:srgbClr val="2B3425"/>
                </a:solidFill>
                <a:latin typeface="DM Sans"/>
              </a:rPr>
              <a:t>Login de usuário;</a:t>
            </a:r>
          </a:p>
          <a:p>
            <a:pPr marL="604521" indent="-302261" lvl="1">
              <a:lnSpc>
                <a:spcPts val="3500"/>
              </a:lnSpc>
              <a:buFont typeface="Arial"/>
              <a:buChar char="•"/>
            </a:pPr>
            <a:r>
              <a:rPr lang="en-US" sz="2800" spc="196">
                <a:solidFill>
                  <a:srgbClr val="2B3425"/>
                </a:solidFill>
                <a:latin typeface="DM Sans"/>
              </a:rPr>
              <a:t>Área de conscientização sobre descarte adequado;</a:t>
            </a:r>
          </a:p>
          <a:p>
            <a:pPr algn="l" marL="604521" indent="-302261" lvl="1">
              <a:lnSpc>
                <a:spcPts val="3500"/>
              </a:lnSpc>
              <a:buFont typeface="Arial"/>
              <a:buChar char="•"/>
            </a:pPr>
            <a:r>
              <a:rPr lang="en-US" sz="2800" spc="196">
                <a:solidFill>
                  <a:srgbClr val="2B3425"/>
                </a:solidFill>
                <a:latin typeface="DM Sans"/>
              </a:rPr>
              <a:t>Permitir que o usuário sugira pontos de descarte.</a:t>
            </a:r>
          </a:p>
          <a:p>
            <a:pPr algn="just">
              <a:lnSpc>
                <a:spcPts val="3750"/>
              </a:lnSpc>
            </a:pPr>
          </a:p>
        </p:txBody>
      </p:sp>
      <p:sp>
        <p:nvSpPr>
          <p:cNvPr name="AutoShape 26" id="26"/>
          <p:cNvSpPr/>
          <p:nvPr/>
        </p:nvSpPr>
        <p:spPr>
          <a:xfrm>
            <a:off x="4367122" y="2988800"/>
            <a:ext cx="9905741" cy="0"/>
          </a:xfrm>
          <a:prstGeom prst="line">
            <a:avLst/>
          </a:prstGeom>
          <a:ln cap="flat" w="47625">
            <a:solidFill>
              <a:srgbClr val="5D53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6072071" y="569552"/>
            <a:ext cx="1521849" cy="2193656"/>
          </a:xfrm>
          <a:custGeom>
            <a:avLst/>
            <a:gdLst/>
            <a:ahLst/>
            <a:cxnLst/>
            <a:rect r="r" b="b" t="t" l="l"/>
            <a:pathLst>
              <a:path h="2193656" w="1521849">
                <a:moveTo>
                  <a:pt x="0" y="0"/>
                </a:moveTo>
                <a:lnTo>
                  <a:pt x="1521849" y="0"/>
                </a:lnTo>
                <a:lnTo>
                  <a:pt x="1521849" y="2193656"/>
                </a:lnTo>
                <a:lnTo>
                  <a:pt x="0" y="2193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028965" y="517355"/>
            <a:ext cx="10257725" cy="221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REQUISITOS FUNCIONAIS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hlinkClick r:id="rId2" tooltip="https://www.figma.com/file/Ese1RJ02QR1V192iSWPfMM/Figma-basics?type=design&amp;node-id=1669%3A162202&amp;mode=design&amp;t=y1ka6W8cdDjvDjfD-1"/>
          </p:cNvPr>
          <p:cNvSpPr/>
          <p:nvPr/>
        </p:nvSpPr>
        <p:spPr>
          <a:xfrm rot="0">
            <a:off x="1345514" y="599529"/>
            <a:ext cx="15666589" cy="906871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 flipV="true">
            <a:off x="3943617" y="2141631"/>
            <a:ext cx="10400767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03422" y="8384159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71373" y="-389609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3378376" y="2420535"/>
          <a:ext cx="11734609" cy="6837765"/>
        </p:xfrm>
        <a:graphic>
          <a:graphicData uri="http://schemas.openxmlformats.org/drawingml/2006/table">
            <a:tbl>
              <a:tblPr/>
              <a:tblGrid>
                <a:gridCol w="4666511"/>
                <a:gridCol w="7068098"/>
              </a:tblGrid>
              <a:tr h="113962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FFFFFF"/>
                          </a:solidFill>
                          <a:latin typeface="Open Sans Bold"/>
                        </a:rPr>
                        <a:t>Membro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A3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FFFFFF"/>
                          </a:solidFill>
                          <a:latin typeface="Open Sans Bold"/>
                        </a:rPr>
                        <a:t>Função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A35"/>
                    </a:solidFill>
                  </a:tcPr>
                </a:tc>
              </a:tr>
              <a:tr h="113962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FFFFFF"/>
                          </a:solidFill>
                          <a:latin typeface="Open Sans"/>
                        </a:rPr>
                        <a:t>Bernardo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88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</a:rPr>
                        <a:t>Login/Cadastro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F4A2"/>
                    </a:solidFill>
                  </a:tcPr>
                </a:tc>
              </a:tr>
              <a:tr h="113962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FFFFFF"/>
                          </a:solidFill>
                          <a:latin typeface="Open Sans"/>
                        </a:rPr>
                        <a:t>Tierry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88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</a:rPr>
                        <a:t>Correções de ortografia/área sobre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F4A2"/>
                    </a:solidFill>
                  </a:tcPr>
                </a:tc>
              </a:tr>
              <a:tr h="113962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FFFFFF"/>
                          </a:solidFill>
                          <a:latin typeface="Open Sans"/>
                        </a:rPr>
                        <a:t>Davi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88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</a:rPr>
                        <a:t>Cadastro de pontos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F4A2"/>
                    </a:solidFill>
                  </a:tcPr>
                </a:tc>
              </a:tr>
              <a:tr h="113962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</a:rPr>
                        <a:t>Rafael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88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</a:rPr>
                        <a:t>Sugestões de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F4A2"/>
                    </a:solidFill>
                  </a:tcPr>
                </a:tc>
              </a:tr>
              <a:tr h="113962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ns"/>
                        </a:rPr>
                        <a:t>Heloisa/Pedro Augustto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C88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9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</a:rPr>
                        <a:t>Github/Testes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F4A2"/>
                    </a:solidFill>
                  </a:tcPr>
                </a:tc>
              </a:tr>
            </a:tbl>
          </a:graphicData>
        </a:graphic>
      </p:graphicFrame>
      <p:sp>
        <p:nvSpPr>
          <p:cNvPr name="Freeform 26" id="26"/>
          <p:cNvSpPr/>
          <p:nvPr/>
        </p:nvSpPr>
        <p:spPr>
          <a:xfrm flipH="false" flipV="false" rot="0">
            <a:off x="15983769" y="541120"/>
            <a:ext cx="1521849" cy="2193656"/>
          </a:xfrm>
          <a:custGeom>
            <a:avLst/>
            <a:gdLst/>
            <a:ahLst/>
            <a:cxnLst/>
            <a:rect r="r" b="b" t="t" l="l"/>
            <a:pathLst>
              <a:path h="2193656" w="1521849">
                <a:moveTo>
                  <a:pt x="0" y="0"/>
                </a:moveTo>
                <a:lnTo>
                  <a:pt x="1521848" y="0"/>
                </a:lnTo>
                <a:lnTo>
                  <a:pt x="1521848" y="2193656"/>
                </a:lnTo>
                <a:lnTo>
                  <a:pt x="0" y="219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708725" y="704304"/>
            <a:ext cx="8672757" cy="141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4"/>
              </a:lnSpc>
            </a:pPr>
            <a:r>
              <a:rPr lang="en-US" sz="10004" spc="700">
                <a:solidFill>
                  <a:srgbClr val="FFF9F3"/>
                </a:solidFill>
                <a:latin typeface="Oswald Bold"/>
              </a:rPr>
              <a:t>METODOLOGIA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710344" y="1028700"/>
            <a:ext cx="21801643" cy="8359946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75824" y="8495419"/>
            <a:ext cx="4611861" cy="46118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870552" y="7116780"/>
            <a:ext cx="1748282" cy="17482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821" y="430119"/>
            <a:ext cx="1748282" cy="174828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4237607" y="6078446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4237607" y="4317751"/>
            <a:ext cx="9905741" cy="1651498"/>
            <a:chOff x="0" y="0"/>
            <a:chExt cx="2608919" cy="43496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608919" cy="434962"/>
            </a:xfrm>
            <a:custGeom>
              <a:avLst/>
              <a:gdLst/>
              <a:ahLst/>
              <a:cxnLst/>
              <a:rect r="r" b="b" t="t" l="l"/>
              <a:pathLst>
                <a:path h="434962" w="2608919">
                  <a:moveTo>
                    <a:pt x="0" y="0"/>
                  </a:moveTo>
                  <a:lnTo>
                    <a:pt x="2608919" y="0"/>
                  </a:lnTo>
                  <a:lnTo>
                    <a:pt x="2608919" y="434962"/>
                  </a:lnTo>
                  <a:lnTo>
                    <a:pt x="0" y="434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608919" cy="473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5262257" y="7315104"/>
            <a:ext cx="7315200" cy="3644300"/>
          </a:xfrm>
          <a:custGeom>
            <a:avLst/>
            <a:gdLst/>
            <a:ahLst/>
            <a:cxnLst/>
            <a:rect r="r" b="b" t="t" l="l"/>
            <a:pathLst>
              <a:path h="3644300" w="7315200">
                <a:moveTo>
                  <a:pt x="0" y="0"/>
                </a:moveTo>
                <a:lnTo>
                  <a:pt x="7315200" y="0"/>
                </a:lnTo>
                <a:lnTo>
                  <a:pt x="7315200" y="3644299"/>
                </a:lnTo>
                <a:lnTo>
                  <a:pt x="0" y="3644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812578" y="1304260"/>
            <a:ext cx="3841583" cy="2650228"/>
          </a:xfrm>
          <a:custGeom>
            <a:avLst/>
            <a:gdLst/>
            <a:ahLst/>
            <a:cxnLst/>
            <a:rect r="r" b="b" t="t" l="l"/>
            <a:pathLst>
              <a:path h="2650228" w="3841583">
                <a:moveTo>
                  <a:pt x="0" y="0"/>
                </a:moveTo>
                <a:lnTo>
                  <a:pt x="3841583" y="0"/>
                </a:lnTo>
                <a:lnTo>
                  <a:pt x="3841583" y="2650229"/>
                </a:lnTo>
                <a:lnTo>
                  <a:pt x="0" y="2650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true" rot="-5400000">
            <a:off x="13335849" y="6012394"/>
            <a:ext cx="3841583" cy="2650228"/>
          </a:xfrm>
          <a:custGeom>
            <a:avLst/>
            <a:gdLst/>
            <a:ahLst/>
            <a:cxnLst/>
            <a:rect r="r" b="b" t="t" l="l"/>
            <a:pathLst>
              <a:path h="2650228" w="3841583">
                <a:moveTo>
                  <a:pt x="0" y="2650229"/>
                </a:moveTo>
                <a:lnTo>
                  <a:pt x="3841583" y="2650229"/>
                </a:lnTo>
                <a:lnTo>
                  <a:pt x="3841583" y="0"/>
                </a:lnTo>
                <a:lnTo>
                  <a:pt x="0" y="0"/>
                </a:lnTo>
                <a:lnTo>
                  <a:pt x="0" y="26502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983769" y="430119"/>
            <a:ext cx="1521849" cy="2193656"/>
          </a:xfrm>
          <a:custGeom>
            <a:avLst/>
            <a:gdLst/>
            <a:ahLst/>
            <a:cxnLst/>
            <a:rect r="r" b="b" t="t" l="l"/>
            <a:pathLst>
              <a:path h="2193656" w="1521849">
                <a:moveTo>
                  <a:pt x="0" y="0"/>
                </a:moveTo>
                <a:lnTo>
                  <a:pt x="1521848" y="0"/>
                </a:lnTo>
                <a:lnTo>
                  <a:pt x="1521848" y="2193656"/>
                </a:lnTo>
                <a:lnTo>
                  <a:pt x="0" y="2193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031360" y="4630102"/>
            <a:ext cx="12225281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FFF9F3"/>
                </a:solidFill>
                <a:latin typeface="Oswald Bold"/>
              </a:rPr>
              <a:t>VAMOS TESTAR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774616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4617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74617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true" flipV="true" rot="0">
            <a:off x="0" y="0"/>
            <a:ext cx="2614584" cy="2614584"/>
          </a:xfrm>
          <a:custGeom>
            <a:avLst/>
            <a:gdLst/>
            <a:ahLst/>
            <a:cxnLst/>
            <a:rect r="r" b="b" t="t" l="l"/>
            <a:pathLst>
              <a:path h="2614584" w="2614584">
                <a:moveTo>
                  <a:pt x="2614584" y="2614584"/>
                </a:moveTo>
                <a:lnTo>
                  <a:pt x="0" y="2614584"/>
                </a:lnTo>
                <a:lnTo>
                  <a:pt x="0" y="0"/>
                </a:lnTo>
                <a:lnTo>
                  <a:pt x="2614584" y="0"/>
                </a:lnTo>
                <a:lnTo>
                  <a:pt x="2614584" y="261458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73416" y="7672416"/>
            <a:ext cx="2614584" cy="2614584"/>
          </a:xfrm>
          <a:custGeom>
            <a:avLst/>
            <a:gdLst/>
            <a:ahLst/>
            <a:cxnLst/>
            <a:rect r="r" b="b" t="t" l="l"/>
            <a:pathLst>
              <a:path h="2614584" w="2614584">
                <a:moveTo>
                  <a:pt x="0" y="0"/>
                </a:moveTo>
                <a:lnTo>
                  <a:pt x="2614584" y="0"/>
                </a:lnTo>
                <a:lnTo>
                  <a:pt x="2614584" y="2614584"/>
                </a:lnTo>
                <a:lnTo>
                  <a:pt x="0" y="2614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56723" y="2825637"/>
            <a:ext cx="989135" cy="98913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649433" y="2825637"/>
            <a:ext cx="989135" cy="989135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42143" y="2825637"/>
            <a:ext cx="989135" cy="989135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848613" y="7241691"/>
            <a:ext cx="4033217" cy="4033217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5103395" y="-987909"/>
            <a:ext cx="4033217" cy="4033217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876763" y="1817931"/>
            <a:ext cx="1593306" cy="159330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817931" y="6875763"/>
            <a:ext cx="1593306" cy="1593306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4797587" y="1161662"/>
            <a:ext cx="7307407" cy="73074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6A3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79"/>
                </a:lnSpc>
              </a:pPr>
              <a:r>
                <a:rPr lang="en-US" sz="5699">
                  <a:solidFill>
                    <a:srgbClr val="FFFFFF"/>
                  </a:solidFill>
                  <a:latin typeface="Open Sans Bold"/>
                </a:rPr>
                <a:t>conclusão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DAFuShBuOSM</dc:identifier>
  <dcterms:modified xsi:type="dcterms:W3CDTF">2011-08-01T06:04:30Z</dcterms:modified>
  <cp:revision>1</cp:revision>
  <dc:title>Green Cream Illustration Organic Waste Presentation</dc:title>
</cp:coreProperties>
</file>