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2" r:id="rId7"/>
    <p:sldId id="271" r:id="rId8"/>
    <p:sldId id="270" r:id="rId9"/>
    <p:sldId id="267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Bold" panose="00000800000000000000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6573F-914F-4632-A662-F0DCFDABC0E0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B7B20-BF24-4887-A7E3-A459DD323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04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discord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gist.github.com/" TargetMode="External"/><Relationship Id="rId4" Type="http://schemas.openxmlformats.org/officeDocument/2006/relationships/hyperlink" Target="https://trell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2872211" y="-2776467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0463626" y="1621617"/>
            <a:ext cx="753561" cy="7535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22843" y="2845041"/>
            <a:ext cx="10072534" cy="3048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9905" dirty="0">
                <a:solidFill>
                  <a:srgbClr val="000000"/>
                </a:solidFill>
                <a:latin typeface="Montserrat Bold"/>
              </a:rPr>
              <a:t>Programa </a:t>
            </a:r>
          </a:p>
          <a:p>
            <a:pPr>
              <a:spcBef>
                <a:spcPct val="0"/>
              </a:spcBef>
            </a:pPr>
            <a:r>
              <a:rPr lang="en-US" sz="9905" dirty="0">
                <a:solidFill>
                  <a:srgbClr val="000000"/>
                </a:solidFill>
                <a:latin typeface="Montserrat Bold"/>
              </a:rPr>
              <a:t>de Monitoria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22843" y="6124815"/>
            <a:ext cx="7173539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pt-BR" sz="2000" b="1" dirty="0">
                <a:solidFill>
                  <a:srgbClr val="1F2328"/>
                </a:solidFill>
                <a:effectLst/>
                <a:latin typeface="Montserrat" panose="00000500000000000000" pitchFamily="2" charset="0"/>
              </a:rPr>
              <a:t>Desenvolvedores:</a:t>
            </a:r>
          </a:p>
          <a:p>
            <a:pPr algn="l"/>
            <a:r>
              <a:rPr lang="pt-BR" sz="2000" b="0" i="0" dirty="0">
                <a:solidFill>
                  <a:srgbClr val="1F2328"/>
                </a:solidFill>
                <a:effectLst/>
                <a:latin typeface="Montserrat" panose="00000500000000000000" pitchFamily="2" charset="0"/>
              </a:rPr>
              <a:t>Adenilson Rodrigues Cordeiro Junior</a:t>
            </a:r>
          </a:p>
          <a:p>
            <a:pPr algn="l"/>
            <a:r>
              <a:rPr lang="pt-BR" sz="2000" b="0" i="0" dirty="0">
                <a:solidFill>
                  <a:srgbClr val="1F2328"/>
                </a:solidFill>
                <a:effectLst/>
                <a:latin typeface="Montserrat" panose="00000500000000000000" pitchFamily="2" charset="0"/>
              </a:rPr>
              <a:t>Arthur Alves Oliveira Silva</a:t>
            </a:r>
          </a:p>
          <a:p>
            <a:pPr algn="l"/>
            <a:r>
              <a:rPr lang="pt-BR" sz="2000" b="0" i="0" dirty="0">
                <a:solidFill>
                  <a:srgbClr val="1F2328"/>
                </a:solidFill>
                <a:effectLst/>
                <a:latin typeface="Montserrat" panose="00000500000000000000" pitchFamily="2" charset="0"/>
              </a:rPr>
              <a:t>Alessandro Gomes Pereira</a:t>
            </a:r>
          </a:p>
          <a:p>
            <a:pPr algn="l"/>
            <a:r>
              <a:rPr lang="pt-BR" sz="2000" b="0" i="0" dirty="0">
                <a:solidFill>
                  <a:srgbClr val="1F2328"/>
                </a:solidFill>
                <a:effectLst/>
                <a:latin typeface="Montserrat" panose="00000500000000000000" pitchFamily="2" charset="0"/>
              </a:rPr>
              <a:t>Marlon Magalhaes Carvalho</a:t>
            </a:r>
          </a:p>
          <a:p>
            <a:pPr algn="l"/>
            <a:r>
              <a:rPr lang="pt-BR" sz="2000" b="0" i="0" dirty="0">
                <a:solidFill>
                  <a:srgbClr val="1F2328"/>
                </a:solidFill>
                <a:effectLst/>
                <a:latin typeface="Montserrat" panose="00000500000000000000" pitchFamily="2" charset="0"/>
              </a:rPr>
              <a:t>Samuel Correia Nunes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8D73857-19B5-BB2D-C17F-D056686E8BCC}"/>
              </a:ext>
            </a:extLst>
          </p:cNvPr>
          <p:cNvSpPr txBox="1"/>
          <p:nvPr/>
        </p:nvSpPr>
        <p:spPr>
          <a:xfrm>
            <a:off x="7319697" y="6124815"/>
            <a:ext cx="717353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pt-BR" sz="2000" b="1" dirty="0">
                <a:solidFill>
                  <a:srgbClr val="1F2328"/>
                </a:solidFill>
                <a:effectLst/>
                <a:latin typeface="Montserrat" panose="00000500000000000000" pitchFamily="2" charset="0"/>
              </a:rPr>
              <a:t>Orientador:</a:t>
            </a:r>
          </a:p>
          <a:p>
            <a:pPr algn="l"/>
            <a:r>
              <a:rPr lang="pt-BR" sz="2000" b="0" i="0" dirty="0">
                <a:solidFill>
                  <a:srgbClr val="1F2328"/>
                </a:solidFill>
                <a:effectLst/>
                <a:latin typeface="Montserrat" panose="00000500000000000000" pitchFamily="2" charset="0"/>
              </a:rPr>
              <a:t>Fábio Martins de Oliveira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477000" y="5163015"/>
            <a:ext cx="8397219" cy="124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76"/>
              </a:lnSpc>
              <a:spcBef>
                <a:spcPct val="0"/>
              </a:spcBef>
            </a:pPr>
            <a:r>
              <a:rPr lang="en-US" sz="7340" dirty="0">
                <a:solidFill>
                  <a:srgbClr val="000000"/>
                </a:solidFill>
                <a:latin typeface="Montserrat Bold"/>
              </a:rPr>
              <a:t>Introdução</a:t>
            </a:r>
            <a:endParaRPr lang="en-US" sz="7340" u="none" strike="noStrike" dirty="0">
              <a:solidFill>
                <a:srgbClr val="000000"/>
              </a:solidFill>
              <a:latin typeface="Montserrat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18288000" cy="1874361"/>
            <a:chOff x="0" y="0"/>
            <a:chExt cx="9414331" cy="96488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536833">
            <a:off x="-4428213" y="-2916505"/>
            <a:ext cx="9627545" cy="9651674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7390681" y="2924562"/>
            <a:ext cx="3024888" cy="529127"/>
            <a:chOff x="0" y="0"/>
            <a:chExt cx="1281756" cy="2242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90681" y="5030442"/>
            <a:ext cx="3024888" cy="529127"/>
            <a:chOff x="0" y="0"/>
            <a:chExt cx="1281756" cy="2242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90681" y="7136208"/>
            <a:ext cx="3024888" cy="529127"/>
            <a:chOff x="0" y="0"/>
            <a:chExt cx="1281756" cy="22421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Montserrat"/>
                </a:rPr>
                <a:t>3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390681" y="1311725"/>
            <a:ext cx="8194363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1"/>
              </a:lnSpc>
            </a:pPr>
            <a:r>
              <a:rPr lang="en-US" sz="7368" dirty="0">
                <a:solidFill>
                  <a:srgbClr val="101010"/>
                </a:solidFill>
                <a:latin typeface="Montserrat Bold"/>
              </a:rPr>
              <a:t>Problema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61342" y="3513781"/>
            <a:ext cx="7585377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Percepção de Vulnerabilidade e Falta de Competência:</a:t>
            </a:r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Equívocos que associam a busca por orientação a sinais de vulnerabilidade ou falta de competência, desencorajando os estudantes.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661342" y="5619660"/>
            <a:ext cx="7585377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Dificuldade em Coordenar Agendas:</a:t>
            </a:r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Dificuldades práticas na coordenação de agendas entre alunos e potenciais monitores, tornando a busca por orientação mais complexa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661342" y="7725427"/>
            <a:ext cx="7585377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Sobrecarga de Monitores Potenciais:</a:t>
            </a:r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Monitores em potencial também enfrentam sobrecarga com suas próprias obrigações acadêmicas e profissionais, dificultando ainda mais a disponibilidade para orientar. Além disso, os estudantes universitários enfrentam uma carga horária intensa, equilibrando aulas e trabalho, resultando em sensação de sobrecarga.</a:t>
            </a:r>
          </a:p>
        </p:txBody>
      </p:sp>
      <p:grpSp>
        <p:nvGrpSpPr>
          <p:cNvPr id="19" name="Group 19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51465" y="-2544328"/>
            <a:ext cx="9898854" cy="8599630"/>
          </a:xfrm>
          <a:custGeom>
            <a:avLst/>
            <a:gdLst/>
            <a:ahLst/>
            <a:cxnLst/>
            <a:rect l="l" t="t" r="r" b="b"/>
            <a:pathLst>
              <a:path w="9898854" h="8599630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975262" y="2090415"/>
            <a:ext cx="8525731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 u="none" strike="noStrike" dirty="0">
                <a:solidFill>
                  <a:srgbClr val="101010"/>
                </a:solidFill>
                <a:latin typeface="Montserrat Bold"/>
              </a:rPr>
              <a:t>Objetivo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35896" y="7509730"/>
            <a:ext cx="2227883" cy="39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9"/>
              </a:lnSpc>
              <a:spcBef>
                <a:spcPct val="0"/>
              </a:spcBef>
            </a:pPr>
            <a:r>
              <a:rPr lang="en-US" sz="2292" u="none" strike="noStrike" dirty="0">
                <a:solidFill>
                  <a:srgbClr val="000000"/>
                </a:solidFill>
                <a:latin typeface="Montserrat Bold"/>
              </a:rPr>
              <a:t>Analisar</a:t>
            </a:r>
          </a:p>
        </p:txBody>
      </p:sp>
      <p:sp>
        <p:nvSpPr>
          <p:cNvPr id="5" name="Freeform 5"/>
          <p:cNvSpPr/>
          <p:nvPr/>
        </p:nvSpPr>
        <p:spPr>
          <a:xfrm>
            <a:off x="2451468" y="5630835"/>
            <a:ext cx="1335793" cy="1647279"/>
          </a:xfrm>
          <a:custGeom>
            <a:avLst/>
            <a:gdLst/>
            <a:ahLst/>
            <a:cxnLst/>
            <a:rect l="l" t="t" r="r" b="b"/>
            <a:pathLst>
              <a:path w="1335793" h="1647279">
                <a:moveTo>
                  <a:pt x="0" y="0"/>
                </a:moveTo>
                <a:lnTo>
                  <a:pt x="1335793" y="0"/>
                </a:lnTo>
                <a:lnTo>
                  <a:pt x="1335793" y="1647278"/>
                </a:lnTo>
                <a:lnTo>
                  <a:pt x="0" y="16472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5280531" y="5630835"/>
            <a:ext cx="1584089" cy="1640770"/>
          </a:xfrm>
          <a:custGeom>
            <a:avLst/>
            <a:gdLst/>
            <a:ahLst/>
            <a:cxnLst/>
            <a:rect l="l" t="t" r="r" b="b"/>
            <a:pathLst>
              <a:path w="1584089" h="1640770">
                <a:moveTo>
                  <a:pt x="0" y="0"/>
                </a:moveTo>
                <a:lnTo>
                  <a:pt x="1584089" y="0"/>
                </a:lnTo>
                <a:lnTo>
                  <a:pt x="1584089" y="1640770"/>
                </a:lnTo>
                <a:lnTo>
                  <a:pt x="0" y="16407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7908311" y="5630835"/>
            <a:ext cx="1738970" cy="1647279"/>
          </a:xfrm>
          <a:custGeom>
            <a:avLst/>
            <a:gdLst/>
            <a:ahLst/>
            <a:cxnLst/>
            <a:rect l="l" t="t" r="r" b="b"/>
            <a:pathLst>
              <a:path w="1738970" h="1647279">
                <a:moveTo>
                  <a:pt x="0" y="0"/>
                </a:moveTo>
                <a:lnTo>
                  <a:pt x="1738969" y="0"/>
                </a:lnTo>
                <a:lnTo>
                  <a:pt x="1738969" y="1647278"/>
                </a:lnTo>
                <a:lnTo>
                  <a:pt x="0" y="16472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2005423" y="3475631"/>
            <a:ext cx="8782883" cy="1842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930"/>
              </a:lnSpc>
              <a:spcBef>
                <a:spcPct val="0"/>
              </a:spcBef>
            </a:pPr>
            <a:r>
              <a:rPr lang="pt-BR" sz="2400" b="0" i="0" dirty="0">
                <a:solidFill>
                  <a:srgbClr val="1F2328"/>
                </a:solidFill>
                <a:effectLst/>
                <a:latin typeface="Montserrat" panose="00000500000000000000" pitchFamily="2" charset="0"/>
              </a:rPr>
              <a:t>Desenvolver um software web voltado para a gestão do processo de aprendizado entre monitores e monitorados, com foco na facilitação da comunicação entre ambas as partes, incluindo a seleção do monitor e a definição dos tópicos a serem abordados durante a monitoria.</a:t>
            </a:r>
            <a:endParaRPr lang="en-US" sz="2093" u="none" strike="noStrike" dirty="0">
              <a:solidFill>
                <a:srgbClr val="101010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05423" y="7509730"/>
            <a:ext cx="2227883" cy="39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9"/>
              </a:lnSpc>
              <a:spcBef>
                <a:spcPct val="0"/>
              </a:spcBef>
            </a:pPr>
            <a:r>
              <a:rPr lang="en-US" sz="2292" dirty="0">
                <a:solidFill>
                  <a:srgbClr val="000000"/>
                </a:solidFill>
                <a:latin typeface="Montserrat Bold"/>
              </a:rPr>
              <a:t>Pesquisar</a:t>
            </a:r>
            <a:endParaRPr lang="en-US" sz="2292" u="none" strike="noStrike" dirty="0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663854" y="7509730"/>
            <a:ext cx="2227883" cy="39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9"/>
              </a:lnSpc>
              <a:spcBef>
                <a:spcPct val="0"/>
              </a:spcBef>
            </a:pPr>
            <a:r>
              <a:rPr lang="en-US" sz="2292" u="none" strike="noStrike" dirty="0">
                <a:solidFill>
                  <a:srgbClr val="000000"/>
                </a:solidFill>
                <a:latin typeface="Montserrat Bold"/>
              </a:rPr>
              <a:t>Desenvolver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601200" y="1839789"/>
            <a:ext cx="6670405" cy="1223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0276"/>
              </a:lnSpc>
              <a:spcBef>
                <a:spcPct val="0"/>
              </a:spcBef>
            </a:pPr>
            <a:r>
              <a:rPr lang="en-US" sz="7340" u="none" strike="noStrike" dirty="0">
                <a:solidFill>
                  <a:srgbClr val="000000"/>
                </a:solidFill>
                <a:latin typeface="Montserrat Bold"/>
              </a:rPr>
              <a:t>Público-Alvo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57856" y="3894205"/>
            <a:ext cx="6533128" cy="1401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O sistema web de monitorias acadêmicas para instituições de ensino atende a diversos públicos, incluindo:</a:t>
            </a:r>
            <a:br>
              <a:rPr lang="pt-BR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</a:br>
            <a:endParaRPr lang="en-US" sz="1906" u="none" strike="noStrike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8993275"/>
            <a:ext cx="8434945" cy="1293725"/>
            <a:chOff x="0" y="0"/>
            <a:chExt cx="2137108" cy="3277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37108" cy="327783"/>
            </a:xfrm>
            <a:custGeom>
              <a:avLst/>
              <a:gdLst/>
              <a:ahLst/>
              <a:cxnLst/>
              <a:rect l="l" t="t" r="r" b="b"/>
              <a:pathLst>
                <a:path w="2137108" h="327783">
                  <a:moveTo>
                    <a:pt x="0" y="0"/>
                  </a:moveTo>
                  <a:lnTo>
                    <a:pt x="2137108" y="0"/>
                  </a:lnTo>
                  <a:lnTo>
                    <a:pt x="2137108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137108" cy="365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209" y="0"/>
            <a:ext cx="8434945" cy="1293725"/>
            <a:chOff x="0" y="0"/>
            <a:chExt cx="2137108" cy="3277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37108" cy="327783"/>
            </a:xfrm>
            <a:custGeom>
              <a:avLst/>
              <a:gdLst/>
              <a:ahLst/>
              <a:cxnLst/>
              <a:rect l="l" t="t" r="r" b="b"/>
              <a:pathLst>
                <a:path w="2137108" h="327783">
                  <a:moveTo>
                    <a:pt x="0" y="0"/>
                  </a:moveTo>
                  <a:lnTo>
                    <a:pt x="2137108" y="0"/>
                  </a:lnTo>
                  <a:lnTo>
                    <a:pt x="2137108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137108" cy="365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510143" y="5600700"/>
            <a:ext cx="5180841" cy="2539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 algn="r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1F2328"/>
                </a:solidFill>
                <a:effectLst/>
                <a:latin typeface="Montserrat" panose="00000500000000000000" pitchFamily="2" charset="0"/>
              </a:rPr>
              <a:t>Professores e Orientadores</a:t>
            </a:r>
          </a:p>
          <a:p>
            <a:pPr marL="342900" lvl="0" indent="-342900" algn="r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1F2328"/>
                </a:solidFill>
                <a:effectLst/>
                <a:latin typeface="Montserrat" panose="00000500000000000000" pitchFamily="2" charset="0"/>
              </a:rPr>
              <a:t>Alunos</a:t>
            </a:r>
          </a:p>
          <a:p>
            <a:pPr marL="342900" lvl="0" indent="-342900" algn="r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1F2328"/>
                </a:solidFill>
                <a:effectLst/>
                <a:latin typeface="Montserrat" panose="00000500000000000000" pitchFamily="2" charset="0"/>
              </a:rPr>
              <a:t>Coordenadores Educacionais</a:t>
            </a:r>
          </a:p>
          <a:p>
            <a:pPr marL="342900" lvl="0" indent="-342900" algn="r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1F2328"/>
                </a:solidFill>
                <a:effectLst/>
                <a:latin typeface="Montserrat" panose="00000500000000000000" pitchFamily="2" charset="0"/>
              </a:rPr>
              <a:t>Administração Escolar</a:t>
            </a:r>
            <a:endParaRPr lang="pt-BR" sz="2400" dirty="0">
              <a:solidFill>
                <a:srgbClr val="1F2328"/>
              </a:solidFill>
              <a:latin typeface="Montserrat" panose="00000500000000000000" pitchFamily="2" charset="0"/>
            </a:endParaRPr>
          </a:p>
          <a:p>
            <a:pPr marL="0" lvl="0" indent="0" algn="r">
              <a:lnSpc>
                <a:spcPts val="2669"/>
              </a:lnSpc>
              <a:spcBef>
                <a:spcPct val="0"/>
              </a:spcBef>
            </a:pPr>
            <a:endParaRPr lang="en-US" sz="2000" u="none" strike="noStrike" dirty="0">
              <a:solidFill>
                <a:srgbClr val="101010"/>
              </a:solidFill>
              <a:latin typeface="Montserrat"/>
            </a:endParaRPr>
          </a:p>
        </p:txBody>
      </p:sp>
      <p:sp>
        <p:nvSpPr>
          <p:cNvPr id="20" name="AutoShape 2" descr="Portal PUC-Campinas » » Carteirinha digital de estudante é disponibilizada  no app do aluno">
            <a:extLst>
              <a:ext uri="{FF2B5EF4-FFF2-40B4-BE49-F238E27FC236}">
                <a16:creationId xmlns:a16="http://schemas.microsoft.com/office/drawing/2014/main" id="{ECB082B6-F7BA-4BD7-207F-8956A43E74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1455" y="4991099"/>
            <a:ext cx="8434945" cy="843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A importância da relação entre professor e aluno no processo de ensino">
            <a:extLst>
              <a:ext uri="{FF2B5EF4-FFF2-40B4-BE49-F238E27FC236}">
                <a16:creationId xmlns:a16="http://schemas.microsoft.com/office/drawing/2014/main" id="{48E622CD-E0AF-311C-7475-A98EB724B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t="-358" r="13623" b="358"/>
          <a:stretch/>
        </p:blipFill>
        <p:spPr bwMode="auto">
          <a:xfrm>
            <a:off x="64181" y="1785122"/>
            <a:ext cx="8379973" cy="645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4761423" y="-4224915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483487" y="2086897"/>
            <a:ext cx="6218139" cy="621813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1219" y="2363976"/>
            <a:ext cx="5685609" cy="5688763"/>
            <a:chOff x="0" y="0"/>
            <a:chExt cx="6489360" cy="64929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489446" cy="6493002"/>
            </a:xfrm>
            <a:custGeom>
              <a:avLst/>
              <a:gdLst/>
              <a:ahLst/>
              <a:cxnLst/>
              <a:rect l="l" t="t" r="r" b="b"/>
              <a:pathLst>
                <a:path w="6489446" h="6493002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701626" y="5544222"/>
            <a:ext cx="1991835" cy="1749650"/>
            <a:chOff x="0" y="0"/>
            <a:chExt cx="2374560" cy="2085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74519" cy="2085848"/>
            </a:xfrm>
            <a:custGeom>
              <a:avLst/>
              <a:gdLst/>
              <a:ahLst/>
              <a:cxnLst/>
              <a:rect l="l" t="t" r="r" b="b"/>
              <a:pathLst>
                <a:path w="2374519" h="2085848">
                  <a:moveTo>
                    <a:pt x="1331849" y="0"/>
                  </a:moveTo>
                  <a:cubicBezTo>
                    <a:pt x="936117" y="0"/>
                    <a:pt x="593598" y="213106"/>
                    <a:pt x="410972" y="540512"/>
                  </a:cubicBezTo>
                  <a:cubicBezTo>
                    <a:pt x="0" y="639445"/>
                    <a:pt x="0" y="639445"/>
                    <a:pt x="0" y="639445"/>
                  </a:cubicBezTo>
                  <a:cubicBezTo>
                    <a:pt x="289179" y="943991"/>
                    <a:pt x="289179" y="943991"/>
                    <a:pt x="289179" y="943991"/>
                  </a:cubicBezTo>
                  <a:cubicBezTo>
                    <a:pt x="289179" y="974471"/>
                    <a:pt x="281559" y="1012444"/>
                    <a:pt x="281559" y="1042924"/>
                  </a:cubicBezTo>
                  <a:cubicBezTo>
                    <a:pt x="281559" y="1621536"/>
                    <a:pt x="753364" y="2085848"/>
                    <a:pt x="1331849" y="2085848"/>
                  </a:cubicBezTo>
                  <a:cubicBezTo>
                    <a:pt x="1902714" y="2085848"/>
                    <a:pt x="2374519" y="1621536"/>
                    <a:pt x="2374519" y="1042924"/>
                  </a:cubicBezTo>
                  <a:cubicBezTo>
                    <a:pt x="2374519" y="464312"/>
                    <a:pt x="1902714" y="0"/>
                    <a:pt x="13318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701626" y="2987088"/>
            <a:ext cx="1991835" cy="1750254"/>
            <a:chOff x="0" y="0"/>
            <a:chExt cx="2374560" cy="20865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74519" cy="2086610"/>
            </a:xfrm>
            <a:custGeom>
              <a:avLst/>
              <a:gdLst/>
              <a:ahLst/>
              <a:cxnLst/>
              <a:rect l="l" t="t" r="r" b="b"/>
              <a:pathLst>
                <a:path w="2374519" h="2086610">
                  <a:moveTo>
                    <a:pt x="1331849" y="0"/>
                  </a:moveTo>
                  <a:cubicBezTo>
                    <a:pt x="753491" y="0"/>
                    <a:pt x="281559" y="464566"/>
                    <a:pt x="281559" y="1043305"/>
                  </a:cubicBezTo>
                  <a:cubicBezTo>
                    <a:pt x="281559" y="1073785"/>
                    <a:pt x="289179" y="1104265"/>
                    <a:pt x="289179" y="1134745"/>
                  </a:cubicBezTo>
                  <a:cubicBezTo>
                    <a:pt x="0" y="1439291"/>
                    <a:pt x="0" y="1439291"/>
                    <a:pt x="0" y="1439291"/>
                  </a:cubicBezTo>
                  <a:cubicBezTo>
                    <a:pt x="410972" y="1538351"/>
                    <a:pt x="410972" y="1538351"/>
                    <a:pt x="410972" y="1538351"/>
                  </a:cubicBezTo>
                  <a:cubicBezTo>
                    <a:pt x="585978" y="1865757"/>
                    <a:pt x="928497" y="2086610"/>
                    <a:pt x="1331849" y="2086610"/>
                  </a:cubicBezTo>
                  <a:cubicBezTo>
                    <a:pt x="1902714" y="2086610"/>
                    <a:pt x="2374519" y="1622044"/>
                    <a:pt x="2374519" y="1043305"/>
                  </a:cubicBezTo>
                  <a:cubicBezTo>
                    <a:pt x="2374519" y="464566"/>
                    <a:pt x="1902714" y="0"/>
                    <a:pt x="13318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404336" y="843660"/>
            <a:ext cx="1758106" cy="1797363"/>
            <a:chOff x="0" y="0"/>
            <a:chExt cx="2095920" cy="21427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96008" cy="2142744"/>
            </a:xfrm>
            <a:custGeom>
              <a:avLst/>
              <a:gdLst/>
              <a:ahLst/>
              <a:cxnLst/>
              <a:rect l="l" t="t" r="r" b="b"/>
              <a:pathLst>
                <a:path w="2096008" h="2142744">
                  <a:moveTo>
                    <a:pt x="1051814" y="0"/>
                  </a:moveTo>
                  <a:cubicBezTo>
                    <a:pt x="472567" y="0"/>
                    <a:pt x="0" y="472821"/>
                    <a:pt x="0" y="1052322"/>
                  </a:cubicBezTo>
                  <a:cubicBezTo>
                    <a:pt x="0" y="1311529"/>
                    <a:pt x="99060" y="1548003"/>
                    <a:pt x="259080" y="1731010"/>
                  </a:cubicBezTo>
                  <a:cubicBezTo>
                    <a:pt x="198120" y="2142744"/>
                    <a:pt x="198120" y="2142744"/>
                    <a:pt x="198120" y="2142744"/>
                  </a:cubicBezTo>
                  <a:cubicBezTo>
                    <a:pt x="586867" y="1990217"/>
                    <a:pt x="586867" y="1990217"/>
                    <a:pt x="586867" y="1990217"/>
                  </a:cubicBezTo>
                  <a:cubicBezTo>
                    <a:pt x="724027" y="2058797"/>
                    <a:pt x="884047" y="2097024"/>
                    <a:pt x="1051814" y="2097024"/>
                  </a:cubicBezTo>
                  <a:cubicBezTo>
                    <a:pt x="1623441" y="2097024"/>
                    <a:pt x="2096008" y="1624203"/>
                    <a:pt x="2096008" y="1052322"/>
                  </a:cubicBezTo>
                  <a:cubicBezTo>
                    <a:pt x="2095881" y="472821"/>
                    <a:pt x="1623441" y="0"/>
                    <a:pt x="10518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Freeform 16"/>
          <p:cNvSpPr/>
          <p:nvPr/>
        </p:nvSpPr>
        <p:spPr>
          <a:xfrm>
            <a:off x="3048950" y="3330326"/>
            <a:ext cx="1555883" cy="1287140"/>
          </a:xfrm>
          <a:custGeom>
            <a:avLst/>
            <a:gdLst/>
            <a:ahLst/>
            <a:cxnLst/>
            <a:rect l="l" t="t" r="r" b="b"/>
            <a:pathLst>
              <a:path w="1555883" h="1287140">
                <a:moveTo>
                  <a:pt x="0" y="0"/>
                </a:moveTo>
                <a:lnTo>
                  <a:pt x="1555883" y="0"/>
                </a:lnTo>
                <a:lnTo>
                  <a:pt x="1555883" y="1287140"/>
                </a:lnTo>
                <a:lnTo>
                  <a:pt x="0" y="1287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TextBox 17"/>
          <p:cNvSpPr txBox="1"/>
          <p:nvPr/>
        </p:nvSpPr>
        <p:spPr>
          <a:xfrm>
            <a:off x="928648" y="4818412"/>
            <a:ext cx="5310749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09"/>
              </a:lnSpc>
              <a:spcBef>
                <a:spcPct val="0"/>
              </a:spcBef>
            </a:pPr>
            <a:r>
              <a:rPr lang="en-US" sz="5674" u="none" strike="noStrike" dirty="0">
                <a:solidFill>
                  <a:srgbClr val="FFFFFF"/>
                </a:solidFill>
                <a:latin typeface="Montserrat"/>
              </a:rPr>
              <a:t>Histórias de </a:t>
            </a:r>
          </a:p>
          <a:p>
            <a:pPr marL="0" lvl="0" indent="0" algn="ctr">
              <a:lnSpc>
                <a:spcPts val="6809"/>
              </a:lnSpc>
              <a:spcBef>
                <a:spcPct val="0"/>
              </a:spcBef>
            </a:pPr>
            <a:r>
              <a:rPr lang="en-US" sz="5674" dirty="0">
                <a:solidFill>
                  <a:srgbClr val="FFFFFF"/>
                </a:solidFill>
                <a:latin typeface="Montserrat"/>
              </a:rPr>
              <a:t>Usuários</a:t>
            </a:r>
            <a:endParaRPr lang="en-US" sz="5674" u="none" strike="noStrike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585521" y="1200478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>
                <a:solidFill>
                  <a:srgbClr val="FFFFFF"/>
                </a:solidFill>
                <a:latin typeface="Montserrat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16751" y="1000125"/>
            <a:ext cx="678021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Maria Gabriela:</a:t>
            </a:r>
            <a:r>
              <a:rPr lang="pt-B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 estudante de Psicologia na PUC Minas, enfrenta desafios na busca por suporte em disciplinas devido à sua agenda ocupada. Busca solução híbrida para participar de monitorias presenciais e remotas, adaptando-se às suas necessidades específicas.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36335" y="3209660"/>
            <a:ext cx="6402715" cy="1885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2089"/>
              </a:lnSpc>
              <a:spcBef>
                <a:spcPct val="0"/>
              </a:spcBef>
            </a:pPr>
            <a:r>
              <a:rPr lang="pt-BR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Mateus Júnior:</a:t>
            </a:r>
            <a:r>
              <a:rPr lang="pt-BR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 estudante de Sistemas de Informação na PUC Minas, busca se tornar um programador habilidoso. Enfrentando a necessidade de orientação e monitoria, ele procura métodos ágeis e flexíveis para programar, reconhecendo a importância de aprender com experientes e aproveitar recursos digitais para superar desafios acadêmicos.</a:t>
            </a:r>
            <a:r>
              <a:rPr lang="en-US" i="1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969686" y="5780589"/>
            <a:ext cx="7032314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089"/>
              </a:lnSpc>
              <a:spcBef>
                <a:spcPct val="0"/>
              </a:spcBef>
            </a:pPr>
            <a:r>
              <a:rPr lang="pt-BR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Rafaela Alves: </a:t>
            </a:r>
            <a:r>
              <a:rPr lang="pt-BR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estudante de Farmácia na PUC Minas, busca contato ágil com a monitoria para priorizar disciplinas. Seu objetivo é otimizar o acesso ao sistema, economizando tempo e aprimorando o desempenho acadêmico ao esclarecer dúvidas com monitores e tornar seu processo de aprendizado mais eficiente.</a:t>
            </a:r>
            <a:endParaRPr lang="en-US" i="1" u="none" strike="noStrike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108564" y="3320351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>
                <a:solidFill>
                  <a:srgbClr val="FFFFFF"/>
                </a:solidFill>
                <a:latin typeface="Montserrat Bold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108564" y="5878556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>
                <a:solidFill>
                  <a:srgbClr val="FFFFFF"/>
                </a:solidFill>
                <a:latin typeface="Montserrat Bold"/>
              </a:rPr>
              <a:t>03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6054450" y="5686149"/>
            <a:ext cx="457877" cy="45787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054450" y="4121207"/>
            <a:ext cx="457877" cy="457877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099601" y="2758149"/>
            <a:ext cx="457877" cy="457877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 rot="-1898322">
            <a:off x="-1987267" y="8095155"/>
            <a:ext cx="4891502" cy="4903762"/>
          </a:xfrm>
          <a:custGeom>
            <a:avLst/>
            <a:gdLst/>
            <a:ahLst/>
            <a:cxnLst/>
            <a:rect l="l" t="t" r="r" b="b"/>
            <a:pathLst>
              <a:path w="4891502" h="490376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8"/>
          <p:cNvSpPr/>
          <p:nvPr/>
        </p:nvSpPr>
        <p:spPr>
          <a:xfrm rot="-1898322">
            <a:off x="-2873953" y="8119430"/>
            <a:ext cx="4891502" cy="4903762"/>
          </a:xfrm>
          <a:custGeom>
            <a:avLst/>
            <a:gdLst/>
            <a:ahLst/>
            <a:cxnLst/>
            <a:rect l="l" t="t" r="r" b="b"/>
            <a:pathLst>
              <a:path w="4891502" h="490376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B5F23446-68BC-E26C-4A9A-775267625152}"/>
              </a:ext>
            </a:extLst>
          </p:cNvPr>
          <p:cNvSpPr txBox="1"/>
          <p:nvPr/>
        </p:nvSpPr>
        <p:spPr>
          <a:xfrm>
            <a:off x="5623192" y="264342"/>
            <a:ext cx="6324600" cy="1130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0276"/>
              </a:lnSpc>
              <a:spcBef>
                <a:spcPct val="0"/>
              </a:spcBef>
            </a:pPr>
            <a:r>
              <a:rPr lang="en-US" sz="3600" u="none" strike="noStrike" dirty="0">
                <a:solidFill>
                  <a:srgbClr val="000000"/>
                </a:solidFill>
                <a:latin typeface="Montserrat Bold"/>
              </a:rPr>
              <a:t>Requisitos Funcionais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04A181B-D97D-E021-9C37-CF4554BFD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46664"/>
              </p:ext>
            </p:extLst>
          </p:nvPr>
        </p:nvGraphicFramePr>
        <p:xfrm>
          <a:off x="2613292" y="1394460"/>
          <a:ext cx="13106400" cy="3383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56385">
                  <a:extLst>
                    <a:ext uri="{9D8B030D-6E8A-4147-A177-3AD203B41FA5}">
                      <a16:colId xmlns:a16="http://schemas.microsoft.com/office/drawing/2014/main" val="2597723515"/>
                    </a:ext>
                  </a:extLst>
                </a:gridCol>
                <a:gridCol w="9189235">
                  <a:extLst>
                    <a:ext uri="{9D8B030D-6E8A-4147-A177-3AD203B41FA5}">
                      <a16:colId xmlns:a16="http://schemas.microsoft.com/office/drawing/2014/main" val="2015342509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366407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ID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Descrição do Requisito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Prioridade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819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RF-001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O sistema deve ter um banco de dados de alunos e monitores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1650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RF-002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Permitir o cadastro das disciplinas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5719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RF-003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Disponibilizar agenda para marcação de horários com monitores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1340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RF-004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Sistema de Mensagem para comunicação entre monitor e Aluno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4015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RF-005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O sistema deve permitir a entrada por Login e Senha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0249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RF-006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Compartilhamento de Recursos e Matérias Complementares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MÉDIO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9990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>
                          <a:effectLst/>
                          <a:latin typeface="Montserrat" panose="00000500000000000000" pitchFamily="2" charset="0"/>
                        </a:rPr>
                        <a:t>RF-007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>
                          <a:effectLst/>
                          <a:latin typeface="Montserrat" panose="00000500000000000000" pitchFamily="2" charset="0"/>
                        </a:rPr>
                        <a:t>O sistema deve possuir encaminhamento para sites que possibilitem o Feedback dos alunos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>
                          <a:effectLst/>
                          <a:latin typeface="Montserrat" panose="00000500000000000000" pitchFamily="2" charset="0"/>
                        </a:rPr>
                        <a:t>BAIXO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68924534"/>
                  </a:ext>
                </a:extLst>
              </a:tr>
            </a:tbl>
          </a:graphicData>
        </a:graphic>
      </p:graphicFrame>
      <p:sp>
        <p:nvSpPr>
          <p:cNvPr id="22" name="TextBox 3">
            <a:extLst>
              <a:ext uri="{FF2B5EF4-FFF2-40B4-BE49-F238E27FC236}">
                <a16:creationId xmlns:a16="http://schemas.microsoft.com/office/drawing/2014/main" id="{B359679B-1678-6F48-6F0F-98E1310D7C73}"/>
              </a:ext>
            </a:extLst>
          </p:cNvPr>
          <p:cNvSpPr txBox="1"/>
          <p:nvPr/>
        </p:nvSpPr>
        <p:spPr>
          <a:xfrm>
            <a:off x="4899292" y="4482041"/>
            <a:ext cx="7400671" cy="1104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0276"/>
              </a:lnSpc>
              <a:spcBef>
                <a:spcPct val="0"/>
              </a:spcBef>
            </a:pPr>
            <a:r>
              <a:rPr lang="en-US" sz="3600" u="none" strike="noStrike" dirty="0">
                <a:solidFill>
                  <a:srgbClr val="000000"/>
                </a:solidFill>
                <a:latin typeface="Montserrat Bold"/>
              </a:rPr>
              <a:t>Requisitos não Funcionais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D6BF20FC-E17B-C584-C37B-D94D63AE4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61449"/>
              </p:ext>
            </p:extLst>
          </p:nvPr>
        </p:nvGraphicFramePr>
        <p:xfrm>
          <a:off x="2596555" y="5907858"/>
          <a:ext cx="13563600" cy="3657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98305">
                  <a:extLst>
                    <a:ext uri="{9D8B030D-6E8A-4147-A177-3AD203B41FA5}">
                      <a16:colId xmlns:a16="http://schemas.microsoft.com/office/drawing/2014/main" val="2597723515"/>
                    </a:ext>
                  </a:extLst>
                </a:gridCol>
                <a:gridCol w="9699551">
                  <a:extLst>
                    <a:ext uri="{9D8B030D-6E8A-4147-A177-3AD203B41FA5}">
                      <a16:colId xmlns:a16="http://schemas.microsoft.com/office/drawing/2014/main" val="2015342509"/>
                    </a:ext>
                  </a:extLst>
                </a:gridCol>
                <a:gridCol w="2365744">
                  <a:extLst>
                    <a:ext uri="{9D8B030D-6E8A-4147-A177-3AD203B41FA5}">
                      <a16:colId xmlns:a16="http://schemas.microsoft.com/office/drawing/2014/main" val="366407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ID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Descrição do Requisito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Prioridade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819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RNF-001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O sistema deve ser capaz de ser escalavel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1650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RNF-002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O sistema deve possuir medidas de segurança visando a privacidade dos dados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5719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RNF-003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O sistema deve ser robusto o suficiente para suportar simultaneamente múltiplos usuários.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1340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RNF-004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O sistema deve ser responsivo para rodar em um dispositivos móvel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4015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RNF-005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O sistema deve possuir Backup planejado dos dados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0249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RNF-006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O sistema deve possuir suporte tecnico quando necessario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9990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Montserrat" panose="00000500000000000000" pitchFamily="2" charset="0"/>
                        </a:rPr>
                        <a:t>RNF-007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  <a:latin typeface="Montserrat" panose="00000500000000000000" pitchFamily="2" charset="0"/>
                        </a:rPr>
                        <a:t>O sistema deve estar disponível 99,9% do tempo, sem interrupções, excluindo janelas de manutenção planejada.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  <a:latin typeface="Montserrat" panose="00000500000000000000" pitchFamily="2" charset="0"/>
                        </a:rPr>
                        <a:t>BAIXO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68924534"/>
                  </a:ext>
                </a:extLst>
              </a:tr>
            </a:tbl>
          </a:graphicData>
        </a:graphic>
      </p:graphicFrame>
      <p:sp>
        <p:nvSpPr>
          <p:cNvPr id="26" name="Freeform 38">
            <a:extLst>
              <a:ext uri="{FF2B5EF4-FFF2-40B4-BE49-F238E27FC236}">
                <a16:creationId xmlns:a16="http://schemas.microsoft.com/office/drawing/2014/main" id="{AE618D44-FF41-DDDB-C4A7-B9A3F9CB43AE}"/>
              </a:ext>
            </a:extLst>
          </p:cNvPr>
          <p:cNvSpPr/>
          <p:nvPr/>
        </p:nvSpPr>
        <p:spPr>
          <a:xfrm rot="-1898322">
            <a:off x="16642349" y="-422128"/>
            <a:ext cx="4891502" cy="4903762"/>
          </a:xfrm>
          <a:custGeom>
            <a:avLst/>
            <a:gdLst/>
            <a:ahLst/>
            <a:cxnLst/>
            <a:rect l="l" t="t" r="r" b="b"/>
            <a:pathLst>
              <a:path w="4891502" h="490376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1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51465" y="-2544328"/>
            <a:ext cx="9898854" cy="8599630"/>
          </a:xfrm>
          <a:custGeom>
            <a:avLst/>
            <a:gdLst/>
            <a:ahLst/>
            <a:cxnLst/>
            <a:rect l="l" t="t" r="r" b="b"/>
            <a:pathLst>
              <a:path w="9898854" h="8599630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53366" y="563219"/>
            <a:ext cx="8525731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 u="none" strike="noStrike" dirty="0">
                <a:solidFill>
                  <a:srgbClr val="101010"/>
                </a:solidFill>
                <a:latin typeface="Montserrat Bold"/>
              </a:rPr>
              <a:t>Metodologia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3527" y="1948435"/>
            <a:ext cx="8782883" cy="1842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930"/>
              </a:lnSpc>
              <a:spcBef>
                <a:spcPct val="0"/>
              </a:spcBef>
            </a:pPr>
            <a:r>
              <a:rPr lang="pt-B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ontserrat" panose="00000500000000000000" pitchFamily="2" charset="0"/>
              </a:rPr>
              <a:t>Metodologia Ágil: Optamos pelo Scrum para desenvolver o projeto, enfatizando flexibilidade e entrega contínua. Sprints curtos possibilitaram revisões frequentes. Com Discord para comunicação e Trello para gerenciamento visual, mantivemos a equipe alinhada aos objetivos.</a:t>
            </a:r>
            <a:endParaRPr lang="en-US" sz="2093" u="none" strike="noStrike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1" name="Picture 2" descr="Como acompanhar projetos Scrum com Burnup e Burndown | Gestão">
            <a:extLst>
              <a:ext uri="{FF2B5EF4-FFF2-40B4-BE49-F238E27FC236}">
                <a16:creationId xmlns:a16="http://schemas.microsoft.com/office/drawing/2014/main" id="{960A771B-621E-B937-5985-34F5F8DC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325" y="577551"/>
            <a:ext cx="7996040" cy="389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3EBBD226-8EFA-440B-7406-56503D534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51782"/>
              </p:ext>
            </p:extLst>
          </p:nvPr>
        </p:nvGraphicFramePr>
        <p:xfrm>
          <a:off x="1051509" y="4476298"/>
          <a:ext cx="11597691" cy="264188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46221">
                  <a:extLst>
                    <a:ext uri="{9D8B030D-6E8A-4147-A177-3AD203B41FA5}">
                      <a16:colId xmlns:a16="http://schemas.microsoft.com/office/drawing/2014/main" val="4291361632"/>
                    </a:ext>
                  </a:extLst>
                </a:gridCol>
                <a:gridCol w="8251470">
                  <a:extLst>
                    <a:ext uri="{9D8B030D-6E8A-4147-A177-3AD203B41FA5}">
                      <a16:colId xmlns:a16="http://schemas.microsoft.com/office/drawing/2014/main" val="259216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0" i="1" dirty="0">
                          <a:latin typeface="Montserrat" panose="00000500000000000000" pitchFamily="2" charset="0"/>
                        </a:rPr>
                        <a:t>Adenilson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1" dirty="0">
                          <a:latin typeface="Montserrat" panose="00000500000000000000" pitchFamily="2" charset="0"/>
                        </a:rPr>
                        <a:t> Desenvolvedor Frontend  e Resp. Documentação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9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pt-BR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Alessandro</a:t>
                      </a:r>
                      <a:endParaRPr lang="pt-BR" sz="2000" b="0" i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1" dirty="0">
                          <a:latin typeface="Montserrat" panose="00000500000000000000" pitchFamily="2" charset="0"/>
                        </a:rPr>
                        <a:t> Desenvolvedor Frontend e Resp. Documentação e Comunicação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29730"/>
                  </a:ext>
                </a:extLst>
              </a:tr>
              <a:tr h="447323">
                <a:tc>
                  <a:txBody>
                    <a:bodyPr/>
                    <a:lstStyle/>
                    <a:p>
                      <a:pPr algn="ctr"/>
                      <a:r>
                        <a:rPr kumimoji="0" lang="pt-BR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Arthur</a:t>
                      </a:r>
                      <a:endParaRPr lang="pt-BR" sz="2000" b="0" i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i="1" dirty="0">
                          <a:latin typeface="Montserrat" panose="00000500000000000000" pitchFamily="2" charset="0"/>
                        </a:rPr>
                        <a:t>QA + Resp. Documentação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7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pt-BR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Marlon</a:t>
                      </a:r>
                      <a:endParaRPr lang="pt-BR" sz="2000" b="0" i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1" dirty="0">
                          <a:latin typeface="Montserrat" panose="00000500000000000000" pitchFamily="2" charset="0"/>
                        </a:rPr>
                        <a:t>QA +  Resp. Documentação e Comunicação + Scrum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0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pt-BR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Samuel</a:t>
                      </a:r>
                      <a:endParaRPr lang="pt-BR" sz="2000" b="0" i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1" dirty="0">
                          <a:latin typeface="Montserrat" panose="00000500000000000000" pitchFamily="2" charset="0"/>
                        </a:rPr>
                        <a:t>Desenvolvedor Frontend e Resp. Documentação e Comunicação + Scrum Master + 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90251"/>
                  </a:ext>
                </a:extLst>
              </a:tr>
            </a:tbl>
          </a:graphicData>
        </a:graphic>
      </p:graphicFrame>
      <p:sp>
        <p:nvSpPr>
          <p:cNvPr id="13" name="TextBox 3">
            <a:extLst>
              <a:ext uri="{FF2B5EF4-FFF2-40B4-BE49-F238E27FC236}">
                <a16:creationId xmlns:a16="http://schemas.microsoft.com/office/drawing/2014/main" id="{50BF3509-06BD-0D14-AF10-434889AA8085}"/>
              </a:ext>
            </a:extLst>
          </p:cNvPr>
          <p:cNvSpPr txBox="1"/>
          <p:nvPr/>
        </p:nvSpPr>
        <p:spPr>
          <a:xfrm>
            <a:off x="1051509" y="3458945"/>
            <a:ext cx="8525731" cy="935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l">
              <a:lnSpc>
                <a:spcPts val="884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u="none" strike="noStrike" dirty="0">
                <a:solidFill>
                  <a:srgbClr val="101010"/>
                </a:solidFill>
                <a:latin typeface="Montserrat" panose="00000500000000000000" pitchFamily="2" charset="0"/>
              </a:rPr>
              <a:t>Atribuições da equipe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83CFF9D0-A758-FFED-7A21-FB74BC500D2F}"/>
              </a:ext>
            </a:extLst>
          </p:cNvPr>
          <p:cNvSpPr txBox="1"/>
          <p:nvPr/>
        </p:nvSpPr>
        <p:spPr>
          <a:xfrm>
            <a:off x="1051509" y="6927435"/>
            <a:ext cx="8525731" cy="935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l">
              <a:lnSpc>
                <a:spcPts val="884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01010"/>
                </a:solidFill>
                <a:latin typeface="Montserrat" panose="00000500000000000000" pitchFamily="2" charset="0"/>
              </a:rPr>
              <a:t>Ferramentas</a:t>
            </a:r>
            <a:endParaRPr lang="en-US" sz="2400" b="1" u="none" strike="noStrike" dirty="0">
              <a:solidFill>
                <a:srgbClr val="10101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A3AA5B63-EDF4-E4E0-769F-1FECB84FC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1911"/>
              </p:ext>
            </p:extLst>
          </p:nvPr>
        </p:nvGraphicFramePr>
        <p:xfrm>
          <a:off x="1083527" y="7944788"/>
          <a:ext cx="12192000" cy="20955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640766">
                  <a:extLst>
                    <a:ext uri="{9D8B030D-6E8A-4147-A177-3AD203B41FA5}">
                      <a16:colId xmlns:a16="http://schemas.microsoft.com/office/drawing/2014/main" val="356159680"/>
                    </a:ext>
                  </a:extLst>
                </a:gridCol>
                <a:gridCol w="2962507">
                  <a:extLst>
                    <a:ext uri="{9D8B030D-6E8A-4147-A177-3AD203B41FA5}">
                      <a16:colId xmlns:a16="http://schemas.microsoft.com/office/drawing/2014/main" val="4008054881"/>
                    </a:ext>
                  </a:extLst>
                </a:gridCol>
                <a:gridCol w="4588727">
                  <a:extLst>
                    <a:ext uri="{9D8B030D-6E8A-4147-A177-3AD203B41FA5}">
                      <a16:colId xmlns:a16="http://schemas.microsoft.com/office/drawing/2014/main" val="625708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  <a:latin typeface="Montserrat" panose="00000500000000000000" pitchFamily="2" charset="0"/>
                        </a:rPr>
                        <a:t>Ambiente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Montserrat" panose="00000500000000000000" pitchFamily="2" charset="0"/>
                        </a:rPr>
                        <a:t>Plataforma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  <a:latin typeface="Montserrat" panose="00000500000000000000" pitchFamily="2" charset="0"/>
                        </a:rPr>
                        <a:t>Link de Acesso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6569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>
                          <a:effectLst/>
                          <a:latin typeface="Montserrat" panose="00000500000000000000" pitchFamily="2" charset="0"/>
                        </a:rPr>
                        <a:t>Gerenciamento de projeto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i="1">
                          <a:effectLst/>
                          <a:latin typeface="Montserrat" panose="00000500000000000000" pitchFamily="2" charset="0"/>
                        </a:rPr>
                        <a:t>Trello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i="1" u="sng">
                          <a:effectLst/>
                          <a:latin typeface="Montserrat" panose="00000500000000000000" pitchFamily="2" charset="0"/>
                          <a:hlinkClick r:id="rId4"/>
                        </a:rPr>
                        <a:t>https://trello.com/</a:t>
                      </a:r>
                      <a:endParaRPr lang="pt-BR" sz="2000" i="1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7093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>
                          <a:effectLst/>
                          <a:latin typeface="Montserrat" panose="00000500000000000000" pitchFamily="2" charset="0"/>
                        </a:rPr>
                        <a:t>Repositório de código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>
                          <a:effectLst/>
                          <a:latin typeface="Montserrat" panose="00000500000000000000" pitchFamily="2" charset="0"/>
                        </a:rPr>
                        <a:t>GitHub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i="1" u="sng">
                          <a:effectLst/>
                          <a:latin typeface="Montserrat" panose="00000500000000000000" pitchFamily="2" charset="0"/>
                          <a:hlinkClick r:id="rId5"/>
                        </a:rPr>
                        <a:t>https://gist.github.com/</a:t>
                      </a:r>
                      <a:endParaRPr lang="pt-BR" sz="2000" i="1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9645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i="1">
                          <a:effectLst/>
                          <a:latin typeface="Montserrat" panose="00000500000000000000" pitchFamily="2" charset="0"/>
                        </a:rPr>
                        <a:t>Ambiente de desenvolvimento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 err="1">
                          <a:effectLst/>
                          <a:latin typeface="Montserrat" panose="00000500000000000000" pitchFamily="2" charset="0"/>
                        </a:rPr>
                        <a:t>VScode</a:t>
                      </a:r>
                      <a:endParaRPr lang="pt-BR" sz="2000" i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i="1" u="sng" dirty="0">
                          <a:effectLst/>
                          <a:latin typeface="Montserrat" panose="00000500000000000000" pitchFamily="2" charset="0"/>
                          <a:hlinkClick r:id="rId6"/>
                        </a:rPr>
                        <a:t>https://code.visualstudio.com/</a:t>
                      </a:r>
                      <a:endParaRPr lang="pt-BR" sz="2000" i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5851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>
                          <a:effectLst/>
                          <a:latin typeface="Montserrat" panose="00000500000000000000" pitchFamily="2" charset="0"/>
                        </a:rPr>
                        <a:t>Reuniões de alinhamento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i="1">
                          <a:effectLst/>
                          <a:latin typeface="Montserrat" panose="00000500000000000000" pitchFamily="2" charset="0"/>
                        </a:rPr>
                        <a:t>Discord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i="1" u="sng" dirty="0">
                          <a:effectLst/>
                          <a:latin typeface="Montserrat" panose="00000500000000000000" pitchFamily="2" charset="0"/>
                          <a:hlinkClick r:id="rId7"/>
                        </a:rPr>
                        <a:t>https://discord.com/</a:t>
                      </a:r>
                      <a:endParaRPr lang="pt-BR" sz="2000" i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8896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09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 rot="-1898322">
            <a:off x="13299669" y="5075791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Freeform 14"/>
          <p:cNvSpPr/>
          <p:nvPr/>
        </p:nvSpPr>
        <p:spPr>
          <a:xfrm rot="-1898322">
            <a:off x="-3784911" y="-389945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5638800" y="4152900"/>
            <a:ext cx="8460437" cy="1603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8"/>
              </a:lnSpc>
            </a:pPr>
            <a:r>
              <a:rPr lang="en-US" sz="10424" dirty="0">
                <a:solidFill>
                  <a:srgbClr val="000000"/>
                </a:solidFill>
                <a:latin typeface="Montserrat Bold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691</Words>
  <Application>Microsoft Office PowerPoint</Application>
  <PresentationFormat>Personalizar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Wingdings</vt:lpstr>
      <vt:lpstr>Montserrat Bold</vt:lpstr>
      <vt:lpstr>Montserrat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Violet Professional Modern Technology Pitch Deck Presentation</dc:title>
  <cp:lastModifiedBy>SAMUEL CORREIA NUNES</cp:lastModifiedBy>
  <cp:revision>3</cp:revision>
  <dcterms:created xsi:type="dcterms:W3CDTF">2006-08-16T00:00:00Z</dcterms:created>
  <dcterms:modified xsi:type="dcterms:W3CDTF">2023-12-13T17:36:26Z</dcterms:modified>
  <dc:identifier>DAF234BxPzM</dc:identifier>
</cp:coreProperties>
</file>