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er" charset="1" panose="020B0502030000000004"/>
      <p:regular r:id="rId10"/>
    </p:embeddedFont>
    <p:embeddedFont>
      <p:font typeface="Inter Bold" charset="1" panose="020B0802030000000004"/>
      <p:regular r:id="rId11"/>
    </p:embeddedFont>
    <p:embeddedFont>
      <p:font typeface="Inter Italics" charset="1" panose="020B0502030000000004"/>
      <p:regular r:id="rId12"/>
    </p:embeddedFont>
    <p:embeddedFont>
      <p:font typeface="Inter Bold Italics" charset="1" panose="020B0802030000000004"/>
      <p:regular r:id="rId13"/>
    </p:embeddedFont>
    <p:embeddedFont>
      <p:font typeface="Inter Thin" charset="1" panose="020B0A02050000000004"/>
      <p:regular r:id="rId14"/>
    </p:embeddedFont>
    <p:embeddedFont>
      <p:font typeface="Inter Thin Italics" charset="1" panose="020B0A02050000000004"/>
      <p:regular r:id="rId15"/>
    </p:embeddedFont>
    <p:embeddedFont>
      <p:font typeface="Inter Extra-Light" charset="1" panose="02000503000000020004"/>
      <p:regular r:id="rId16"/>
    </p:embeddedFont>
    <p:embeddedFont>
      <p:font typeface="Inter Light" charset="1" panose="02000503000000020004"/>
      <p:regular r:id="rId17"/>
    </p:embeddedFont>
    <p:embeddedFont>
      <p:font typeface="Inter Medium" charset="1" panose="02000503000000020004"/>
      <p:regular r:id="rId18"/>
    </p:embeddedFont>
    <p:embeddedFont>
      <p:font typeface="Inter Semi-Bold" charset="1" panose="02000503000000020004"/>
      <p:regular r:id="rId19"/>
    </p:embeddedFont>
    <p:embeddedFont>
      <p:font typeface="Inter Ultra-Bold" charset="1" panose="02000503000000020004"/>
      <p:regular r:id="rId20"/>
    </p:embeddedFont>
    <p:embeddedFont>
      <p:font typeface="Inter Heavy" charset="1" panose="0200050300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https://www.figma.com/file/9ygvjxjsSPLwffSwVHNujR/Prototipo-Interativo?type=design&amp;node-id=0-1&amp;mode=design&amp;t=QMgrxFjWTt7tE9pw-0" TargetMode="External" Type="http://schemas.openxmlformats.org/officeDocument/2006/relationships/hyperlink"/><Relationship Id="rId4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9455" y="5825223"/>
            <a:ext cx="8797743" cy="3690252"/>
          </a:xfrm>
          <a:custGeom>
            <a:avLst/>
            <a:gdLst/>
            <a:ahLst/>
            <a:cxnLst/>
            <a:rect r="r" b="b" t="t" l="l"/>
            <a:pathLst>
              <a:path h="3690252" w="8797743">
                <a:moveTo>
                  <a:pt x="0" y="0"/>
                </a:moveTo>
                <a:lnTo>
                  <a:pt x="8797743" y="0"/>
                </a:lnTo>
                <a:lnTo>
                  <a:pt x="8797743" y="3690252"/>
                </a:lnTo>
                <a:lnTo>
                  <a:pt x="0" y="3690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7801" y="3473474"/>
            <a:ext cx="2597097" cy="2608924"/>
          </a:xfrm>
          <a:custGeom>
            <a:avLst/>
            <a:gdLst/>
            <a:ahLst/>
            <a:cxnLst/>
            <a:rect r="r" b="b" t="t" l="l"/>
            <a:pathLst>
              <a:path h="2608924" w="2597097">
                <a:moveTo>
                  <a:pt x="0" y="0"/>
                </a:moveTo>
                <a:lnTo>
                  <a:pt x="2597098" y="0"/>
                </a:lnTo>
                <a:lnTo>
                  <a:pt x="2597098" y="2608924"/>
                </a:lnTo>
                <a:lnTo>
                  <a:pt x="0" y="260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9455" y="592455"/>
            <a:ext cx="10350293" cy="110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800" spc="-102">
                <a:solidFill>
                  <a:srgbClr val="3D3D3D"/>
                </a:solidFill>
                <a:latin typeface="Inter"/>
              </a:rPr>
              <a:t> Trabalho Interdisciplinar: Aplicações Web </a:t>
            </a:r>
          </a:p>
          <a:p>
            <a:pPr algn="ctr">
              <a:lnSpc>
                <a:spcPts val="4294"/>
              </a:lnSpc>
            </a:pPr>
            <a:r>
              <a:rPr lang="en-US" sz="3800" spc="-102">
                <a:solidFill>
                  <a:srgbClr val="3D3D3D"/>
                </a:solidFill>
                <a:latin typeface="Inter"/>
              </a:rPr>
              <a:t>Grupo 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1075" y="1987378"/>
            <a:ext cx="10350293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5"/>
              </a:lnSpc>
            </a:pPr>
            <a:r>
              <a:rPr lang="en-US" sz="3500" spc="-94">
                <a:solidFill>
                  <a:srgbClr val="3D3D3D"/>
                </a:solidFill>
                <a:latin typeface="Inter"/>
              </a:rPr>
              <a:t>Orientador: Wesley Dias Maciel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919748" y="573405"/>
            <a:ext cx="9623700" cy="9154545"/>
          </a:xfrm>
          <a:custGeom>
            <a:avLst/>
            <a:gdLst/>
            <a:ahLst/>
            <a:cxnLst/>
            <a:rect r="r" b="b" t="t" l="l"/>
            <a:pathLst>
              <a:path h="9154545" w="9623700">
                <a:moveTo>
                  <a:pt x="0" y="0"/>
                </a:moveTo>
                <a:lnTo>
                  <a:pt x="9623700" y="0"/>
                </a:lnTo>
                <a:lnTo>
                  <a:pt x="9623700" y="9154544"/>
                </a:lnTo>
                <a:lnTo>
                  <a:pt x="0" y="915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10296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Ferramentas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76037"/>
            <a:ext cx="16230600" cy="5376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7" indent="-377824" lvl="1">
              <a:lnSpc>
                <a:spcPts val="626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nter"/>
              </a:rPr>
              <a:t>Visual Studio Code (VSCode) - Editor de código;</a:t>
            </a:r>
          </a:p>
          <a:p>
            <a:pPr marL="755647" indent="-377824" lvl="1">
              <a:lnSpc>
                <a:spcPts val="626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nter"/>
              </a:rPr>
              <a:t>WhatsApp - Ferramentas de comunicação;</a:t>
            </a:r>
          </a:p>
          <a:p>
            <a:pPr marL="755647" indent="-377824" lvl="1">
              <a:lnSpc>
                <a:spcPts val="626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nter"/>
              </a:rPr>
              <a:t>Canva - Ferramenta de diagramação;</a:t>
            </a:r>
          </a:p>
          <a:p>
            <a:pPr marL="755647" indent="-377824" lvl="1">
              <a:lnSpc>
                <a:spcPts val="626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nter"/>
              </a:rPr>
              <a:t>GitHub - Hospedagem de códigos de programação;</a:t>
            </a:r>
          </a:p>
          <a:p>
            <a:pPr marL="755647" indent="-377824" lvl="1">
              <a:lnSpc>
                <a:spcPts val="6264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nter"/>
              </a:rPr>
              <a:t>Figma - Plataforma online de criação de interfaces, wireframes e protótipos.</a:t>
            </a:r>
          </a:p>
          <a:p>
            <a:pPr algn="ctr">
              <a:lnSpc>
                <a:spcPts val="537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4096"/>
            <a:ext cx="1675390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Fluxograma e Protótipo</a:t>
            </a:r>
          </a:p>
        </p:txBody>
      </p:sp>
      <p:sp>
        <p:nvSpPr>
          <p:cNvPr name="Freeform 3" id="3">
            <a:hlinkClick r:id="rId3" tooltip="https://www.figma.com/file/9ygvjxjsSPLwffSwVHNujR/Prototipo-Interativo?type=design&amp;node-id=0-1&amp;mode=design&amp;t=QMgrxFjWTt7tE9pw-0"/>
          </p:cNvPr>
          <p:cNvSpPr/>
          <p:nvPr/>
        </p:nvSpPr>
        <p:spPr>
          <a:xfrm flipH="false" flipV="false" rot="0">
            <a:off x="1962868" y="2753212"/>
            <a:ext cx="14362264" cy="6846013"/>
          </a:xfrm>
          <a:custGeom>
            <a:avLst/>
            <a:gdLst/>
            <a:ahLst/>
            <a:cxnLst/>
            <a:rect r="r" b="b" t="t" l="l"/>
            <a:pathLst>
              <a:path h="6846013" w="14362264">
                <a:moveTo>
                  <a:pt x="0" y="0"/>
                </a:moveTo>
                <a:lnTo>
                  <a:pt x="14362264" y="0"/>
                </a:lnTo>
                <a:lnTo>
                  <a:pt x="14362264" y="6846012"/>
                </a:lnTo>
                <a:lnTo>
                  <a:pt x="0" y="6846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6564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Conclusão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10743"/>
            <a:ext cx="16230600" cy="547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65"/>
              </a:lnSpc>
            </a:pPr>
            <a:r>
              <a:rPr lang="en-US" sz="3500">
                <a:solidFill>
                  <a:srgbClr val="000000"/>
                </a:solidFill>
                <a:latin typeface="Inter"/>
              </a:rPr>
              <a:t>O projeto TODES busca enfrentar as desigualdades enfrentadas pela comunidade LGBTQIA+ no mercado de trabalho, proporcionando uma plataforma inclusiva que conecta profissionais e empregadores comprometidos com a diversidade e igualdade de oportunidades. Por meio de funcionalidades como cadastro de perfis, candidatura a vagas e publicação de oportunidades, a TODES visa promover um ambiente profissional justo e capacitador para todos.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9007973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Equipe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01417"/>
            <a:ext cx="16230600" cy="6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6"/>
              </a:lnSpc>
            </a:pPr>
            <a:r>
              <a:rPr lang="en-US" sz="3568">
                <a:solidFill>
                  <a:srgbClr val="000000"/>
                </a:solidFill>
                <a:latin typeface="Inter"/>
              </a:rPr>
              <a:t>Cristian Breno An</a:t>
            </a:r>
            <a:r>
              <a:rPr lang="en-US" sz="3568">
                <a:solidFill>
                  <a:srgbClr val="000000"/>
                </a:solidFill>
                <a:latin typeface="Inter"/>
              </a:rPr>
              <a:t>drade Marques - Desenvolvedor</a:t>
            </a:r>
          </a:p>
          <a:p>
            <a:pPr>
              <a:lnSpc>
                <a:spcPts val="6386"/>
              </a:lnSpc>
            </a:pPr>
            <a:r>
              <a:rPr lang="en-US" sz="3568">
                <a:solidFill>
                  <a:srgbClr val="000000"/>
                </a:solidFill>
                <a:latin typeface="Inter"/>
              </a:rPr>
              <a:t>Henrique de Souza Evangelista - Desenvolvedor e Scrum Master</a:t>
            </a:r>
          </a:p>
          <a:p>
            <a:pPr>
              <a:lnSpc>
                <a:spcPts val="6386"/>
              </a:lnSpc>
            </a:pPr>
            <a:r>
              <a:rPr lang="en-US" sz="3568">
                <a:solidFill>
                  <a:srgbClr val="000000"/>
                </a:solidFill>
                <a:latin typeface="Inter"/>
              </a:rPr>
              <a:t>Miriã Kethelen da Silva - Desenvolvedora</a:t>
            </a:r>
          </a:p>
          <a:p>
            <a:pPr>
              <a:lnSpc>
                <a:spcPts val="6386"/>
              </a:lnSpc>
            </a:pPr>
            <a:r>
              <a:rPr lang="en-US" sz="3568">
                <a:solidFill>
                  <a:srgbClr val="000000"/>
                </a:solidFill>
                <a:latin typeface="Inter"/>
              </a:rPr>
              <a:t>Renata Tadeu Neres Santos - Desenvolvedora e Product Owner</a:t>
            </a:r>
          </a:p>
          <a:p>
            <a:pPr>
              <a:lnSpc>
                <a:spcPts val="6386"/>
              </a:lnSpc>
            </a:pPr>
            <a:r>
              <a:rPr lang="en-US" sz="3568">
                <a:solidFill>
                  <a:srgbClr val="000000"/>
                </a:solidFill>
                <a:latin typeface="Inter"/>
              </a:rPr>
              <a:t>Tiago Oliveira Castro - Desenvolvedor</a:t>
            </a:r>
          </a:p>
          <a:p>
            <a:pPr>
              <a:lnSpc>
                <a:spcPts val="6386"/>
              </a:lnSpc>
            </a:pPr>
            <a:r>
              <a:rPr lang="en-US" sz="3568">
                <a:solidFill>
                  <a:srgbClr val="000000"/>
                </a:solidFill>
                <a:latin typeface="Inter"/>
              </a:rPr>
              <a:t>Wilker Godoy de Oliveira - Desenvolvedor</a:t>
            </a:r>
          </a:p>
          <a:p>
            <a:pPr algn="ctr">
              <a:lnSpc>
                <a:spcPts val="1094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6564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Introdução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20204"/>
            <a:ext cx="16230600" cy="4585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64"/>
              </a:lnSpc>
            </a:pPr>
            <a:r>
              <a:rPr lang="en-US" sz="3499">
                <a:solidFill>
                  <a:srgbClr val="000000"/>
                </a:solidFill>
                <a:latin typeface="Inter"/>
              </a:rPr>
              <a:t>Na luta contra as desigualdades no mercado de trabalho LGBTQIA+, a plataforma TODES se destacará como um ambiente inclusivo e promissor. Ao divulgar vagas de emprego e promover conteúdos para desenvolvimento pessoal e profissional, a TODES também se posiciona como uma fonte crucial de informação e apoio. </a:t>
            </a:r>
          </a:p>
          <a:p>
            <a:pPr algn="ctr">
              <a:lnSpc>
                <a:spcPts val="537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4096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Problemas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92952"/>
            <a:ext cx="16230600" cy="357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4692" indent="-377346" lvl="1">
              <a:lnSpc>
                <a:spcPts val="6257"/>
              </a:lnSpc>
              <a:buFont typeface="Arial"/>
              <a:buChar char="•"/>
            </a:pPr>
            <a:r>
              <a:rPr lang="en-US" sz="3495" spc="-94">
                <a:solidFill>
                  <a:srgbClr val="000000"/>
                </a:solidFill>
                <a:latin typeface="Inter"/>
              </a:rPr>
              <a:t>Escassez de oportunidades afirmativas de emprego para pessoas LGBTQIA+;</a:t>
            </a:r>
          </a:p>
          <a:p>
            <a:pPr marL="754692" indent="-377346" lvl="1">
              <a:lnSpc>
                <a:spcPts val="6257"/>
              </a:lnSpc>
              <a:buFont typeface="Arial"/>
              <a:buChar char="•"/>
            </a:pPr>
            <a:r>
              <a:rPr lang="en-US" sz="3495" spc="-94">
                <a:solidFill>
                  <a:srgbClr val="000000"/>
                </a:solidFill>
                <a:latin typeface="Inter"/>
              </a:rPr>
              <a:t>Barreiras de Visibilidade e Acesso a Redes Profissionais Inclusivas;</a:t>
            </a:r>
          </a:p>
          <a:p>
            <a:pPr marL="754692" indent="-377346" lvl="1">
              <a:lnSpc>
                <a:spcPts val="6257"/>
              </a:lnSpc>
              <a:buFont typeface="Arial"/>
              <a:buChar char="•"/>
            </a:pPr>
            <a:r>
              <a:rPr lang="en-US" sz="3495" spc="-94">
                <a:solidFill>
                  <a:srgbClr val="000000"/>
                </a:solidFill>
                <a:latin typeface="Inter"/>
              </a:rPr>
              <a:t>Falta de representatividade em cargos de liderança.</a:t>
            </a:r>
          </a:p>
          <a:p>
            <a:pPr algn="ctr">
              <a:lnSpc>
                <a:spcPts val="1072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310670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Justificativa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996595"/>
            <a:ext cx="16230600" cy="23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65"/>
              </a:lnSpc>
            </a:pPr>
            <a:r>
              <a:rPr lang="en-US" sz="3500">
                <a:solidFill>
                  <a:srgbClr val="000000"/>
                </a:solidFill>
                <a:latin typeface="Inter"/>
              </a:rPr>
              <a:t>Pessoas da comunidade LGBTQIA+ enfrentam desafios significativos ao buscar emprego, devido à discriminação, preconceito e estigma associados à sua identidade de gênero e orientação sexual.</a:t>
            </a:r>
            <a:r>
              <a:rPr lang="en-US" sz="3500">
                <a:solidFill>
                  <a:srgbClr val="000000"/>
                </a:solidFill>
                <a:latin typeface="Inter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4096"/>
            <a:ext cx="13753506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Proposta de solução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02477"/>
            <a:ext cx="16230600" cy="357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57"/>
              </a:lnSpc>
            </a:pPr>
            <a:r>
              <a:rPr lang="en-US" sz="3495" spc="-94">
                <a:solidFill>
                  <a:srgbClr val="000000"/>
                </a:solidFill>
                <a:latin typeface="Inter"/>
              </a:rPr>
              <a:t>TODES será uma plataforma inovadora e inclusiva atuando</a:t>
            </a:r>
            <a:r>
              <a:rPr lang="en-US" sz="3495" spc="-94">
                <a:solidFill>
                  <a:srgbClr val="000000"/>
                </a:solidFill>
                <a:latin typeface="Inter"/>
              </a:rPr>
              <a:t> diretamente na empregabilidade de profissionais LGBTQIA+ no mercado de trabalho, sendo um espaço para divulgação de vagas afirmativas e conteúdo abrangente profissional. </a:t>
            </a:r>
          </a:p>
          <a:p>
            <a:pPr algn="ctr">
              <a:lnSpc>
                <a:spcPts val="1072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82120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Público Alvo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215670"/>
            <a:ext cx="16230600" cy="23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626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Profissionais LGBTQIA+ em Busca de Oportunidades de Emprego;</a:t>
            </a:r>
          </a:p>
          <a:p>
            <a:pPr algn="just" marL="755651" indent="-377825" lvl="1">
              <a:lnSpc>
                <a:spcPts val="626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Empregadores Comprometidos com a Diversidade e Inclusão.</a:t>
            </a:r>
          </a:p>
          <a:p>
            <a:pPr algn="just">
              <a:lnSpc>
                <a:spcPts val="6265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5548" y="637449"/>
            <a:ext cx="13753506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Requisitos Funcionais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5548" y="2927985"/>
            <a:ext cx="7707102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“LOGIN” e “CADASTRE-SE”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Login com</a:t>
            </a:r>
            <a:r>
              <a:rPr lang="en-US" sz="2700">
                <a:solidFill>
                  <a:srgbClr val="000000"/>
                </a:solidFill>
                <a:latin typeface="Inter"/>
              </a:rPr>
              <a:t> e-mail e senha.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CNPJ da empresa.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Cadastro de informações pessoais básicas, como nome, e-mail, senha, informações de perfil adicionais, etc.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Cadastrado no sistema x e-mail válido.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Nome, razão social, descrição da empresa e CNPJ da empresas.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 Atualização de informações do perfil do usuário.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13573" y="2849404"/>
            <a:ext cx="7811416" cy="568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Atualização de informações do perfil da empresa.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Capacidade de enviar e aceitar solicitações de con</a:t>
            </a:r>
            <a:r>
              <a:rPr lang="en-US" sz="2700">
                <a:solidFill>
                  <a:srgbClr val="000000"/>
                </a:solidFill>
                <a:latin typeface="Inter"/>
              </a:rPr>
              <a:t>exão.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Inserção de artigos de desenvolvimento pessoal e profissional. 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Ferramenta para candidatura de vagas.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Publicação de vagas de emprego. 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Gerenciamento de processos seletivos. </a:t>
            </a:r>
          </a:p>
          <a:p>
            <a:pPr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</a:rPr>
              <a:t>Pesquisa por publicações específicas. </a:t>
            </a:r>
          </a:p>
          <a:p>
            <a:pPr>
              <a:lnSpc>
                <a:spcPts val="3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725" y="485049"/>
            <a:ext cx="16792575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Requisitos Não</a:t>
            </a:r>
          </a:p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Funcionais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6725" y="4134103"/>
            <a:ext cx="16115695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HTML, CSS e JavaScript. 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Responsividade</a:t>
            </a:r>
            <a:r>
              <a:rPr lang="en-US" sz="3500">
                <a:solidFill>
                  <a:srgbClr val="000000"/>
                </a:solidFill>
                <a:latin typeface="Inter"/>
              </a:rPr>
              <a:t>. Deve se adaptar automaticamente a diferentes tamanhos de tela e dispositivos.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Implementar medidas robustas de segurança, como criptografia de dados.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Desenvolver a plataforma de forma modular e com código bem documentado.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Projetar uma interface de usuário intuitiva e amigável.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725" y="442913"/>
            <a:ext cx="162306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Restrições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63240"/>
            <a:ext cx="15972464" cy="663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 Para garantir a integridade dos dados e a validade das empresas cadastradas, o sistema permite apenas o cadastro de empresas utilizando CNPJ. 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 O usuário poderá se cadastrar apenas por um e-mail e senha.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 As funcionalidades do site só serão acessíveis após o cadastro do usuário ou da empresa no sistema. Isso pode incluir a capacidade de fazer posts, favoritar conteúdo, acessar recursos exclusivos, entre outros. Essa restrição ajuda a garantir que apenas usuáries autenticades tenham acesso às funcionalidades completas do site.</a:t>
            </a:r>
          </a:p>
          <a:p>
            <a:pPr>
              <a:lnSpc>
                <a:spcPts val="525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9C7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10296"/>
            <a:ext cx="1240638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Inter Bold"/>
              </a:rPr>
              <a:t>Cronograma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76037"/>
            <a:ext cx="16230600" cy="379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6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Repositório GitHub: Projetos Scrum; </a:t>
            </a:r>
          </a:p>
          <a:p>
            <a:pPr marL="755651" indent="-377825" lvl="1">
              <a:lnSpc>
                <a:spcPts val="626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Trello: Automated Kanban;</a:t>
            </a:r>
          </a:p>
          <a:p>
            <a:pPr marL="755651" indent="-377825" lvl="1">
              <a:lnSpc>
                <a:spcPts val="626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Whatsapp: Daily Scrum’s;</a:t>
            </a:r>
          </a:p>
          <a:p>
            <a:pPr marL="755651" indent="-377825" lvl="1">
              <a:lnSpc>
                <a:spcPts val="626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Inter"/>
              </a:rPr>
              <a:t>GIT: Controle de versão.</a:t>
            </a:r>
          </a:p>
          <a:p>
            <a:pPr algn="ctr">
              <a:lnSpc>
                <a:spcPts val="537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374641" y="399324"/>
            <a:ext cx="1253046" cy="1258752"/>
          </a:xfrm>
          <a:custGeom>
            <a:avLst/>
            <a:gdLst/>
            <a:ahLst/>
            <a:cxnLst/>
            <a:rect r="r" b="b" t="t" l="l"/>
            <a:pathLst>
              <a:path h="1258752" w="1253046">
                <a:moveTo>
                  <a:pt x="0" y="0"/>
                </a:moveTo>
                <a:lnTo>
                  <a:pt x="1253046" y="0"/>
                </a:lnTo>
                <a:lnTo>
                  <a:pt x="1253046" y="1258752"/>
                </a:lnTo>
                <a:lnTo>
                  <a:pt x="0" y="125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DAGCyvr5yjg</dc:identifier>
  <dcterms:modified xsi:type="dcterms:W3CDTF">2011-08-01T06:04:30Z</dcterms:modified>
  <cp:revision>1</cp:revision>
  <dc:title>TODES</dc:title>
</cp:coreProperties>
</file>