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Body Text" charset="1" panose="02000503040000020004"/>
      <p:regular r:id="rId13"/>
    </p:embeddedFont>
    <p:embeddedFont>
      <p:font typeface="Heading Now 71-78" charset="1" panose="00000000000000000000"/>
      <p:regular r:id="rId14"/>
    </p:embeddedFont>
    <p:embeddedFont>
      <p:font typeface="Body Text Bold" charset="1" panose="02000503040000020004"/>
      <p:regular r:id="rId15"/>
    </p:embeddedFont>
    <p:embeddedFont>
      <p:font typeface="Open Sans" charset="1" panose="020B0606030504020204"/>
      <p:regular r:id="rId16"/>
    </p:embeddedFont>
    <p:embeddedFont>
      <p:font typeface="Open Sans Bold" charset="1" panose="020B0806030504020204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C74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0" y="8018947"/>
            <a:ext cx="18288000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1114505" y="912001"/>
            <a:ext cx="5824514" cy="608084"/>
            <a:chOff x="0" y="0"/>
            <a:chExt cx="7766019" cy="810779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1135459" y="107998"/>
              <a:ext cx="6630560" cy="5471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500"/>
                </a:lnSpc>
              </a:pPr>
              <a:r>
                <a:rPr lang="en-US" sz="2500">
                  <a:solidFill>
                    <a:srgbClr val="1C2120"/>
                  </a:solidFill>
                  <a:latin typeface="Body Text"/>
                </a:rPr>
                <a:t>PUC MINAS</a:t>
              </a:r>
            </a:p>
          </p:txBody>
        </p:sp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0779" cy="810779"/>
            </a:xfrm>
            <a:custGeom>
              <a:avLst/>
              <a:gdLst/>
              <a:ahLst/>
              <a:cxnLst/>
              <a:rect r="r" b="b" t="t" l="l"/>
              <a:pathLst>
                <a:path h="810779" w="810779">
                  <a:moveTo>
                    <a:pt x="0" y="0"/>
                  </a:moveTo>
                  <a:lnTo>
                    <a:pt x="810779" y="0"/>
                  </a:lnTo>
                  <a:lnTo>
                    <a:pt x="810779" y="810779"/>
                  </a:lnTo>
                  <a:lnTo>
                    <a:pt x="0" y="8107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641318" y="2201885"/>
            <a:ext cx="5425992" cy="5494244"/>
          </a:xfrm>
          <a:custGeom>
            <a:avLst/>
            <a:gdLst/>
            <a:ahLst/>
            <a:cxnLst/>
            <a:rect r="r" b="b" t="t" l="l"/>
            <a:pathLst>
              <a:path h="5494244" w="5425992">
                <a:moveTo>
                  <a:pt x="0" y="0"/>
                </a:moveTo>
                <a:lnTo>
                  <a:pt x="5425992" y="0"/>
                </a:lnTo>
                <a:lnTo>
                  <a:pt x="5425992" y="5494244"/>
                </a:lnTo>
                <a:lnTo>
                  <a:pt x="0" y="549424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7885474" y="2541233"/>
            <a:ext cx="8835795" cy="43871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029"/>
              </a:lnSpc>
            </a:pPr>
            <a:r>
              <a:rPr lang="en-US" sz="13357">
                <a:solidFill>
                  <a:srgbClr val="16A002"/>
                </a:solidFill>
                <a:latin typeface="Heading Now 71-78"/>
              </a:rPr>
              <a:t>Health</a:t>
            </a:r>
          </a:p>
          <a:p>
            <a:pPr algn="l">
              <a:lnSpc>
                <a:spcPts val="16029"/>
              </a:lnSpc>
            </a:pPr>
            <a:r>
              <a:rPr lang="en-US" sz="13357">
                <a:solidFill>
                  <a:srgbClr val="1C2120"/>
                </a:solidFill>
                <a:latin typeface="Heading Now 71-78"/>
              </a:rPr>
              <a:t>       </a:t>
            </a:r>
            <a:r>
              <a:rPr lang="en-US" sz="13357">
                <a:solidFill>
                  <a:srgbClr val="FF3131"/>
                </a:solidFill>
                <a:latin typeface="Heading Now 71-78"/>
              </a:rPr>
              <a:t>Tips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41318" y="9067015"/>
            <a:ext cx="15564374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1C2120"/>
                </a:solidFill>
                <a:latin typeface="Body Text Bold"/>
              </a:rPr>
              <a:t>Ludmilla Caroline                            Lincon Rangel                                  João Migue                              Franks Enrique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2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5400000">
            <a:off x="5572935" y="5138738"/>
            <a:ext cx="10287000" cy="0"/>
          </a:xfrm>
          <a:prstGeom prst="line">
            <a:avLst/>
          </a:prstGeom>
          <a:ln cap="flat" w="9525">
            <a:solidFill>
              <a:srgbClr val="F4F4F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0">
            <a:off x="0" y="2483375"/>
            <a:ext cx="10721197" cy="0"/>
          </a:xfrm>
          <a:prstGeom prst="line">
            <a:avLst/>
          </a:prstGeom>
          <a:ln cap="flat" w="9525">
            <a:solidFill>
              <a:srgbClr val="F4F4F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748924" y="326273"/>
            <a:ext cx="8992881" cy="1838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20"/>
              </a:lnSpc>
            </a:pPr>
            <a:r>
              <a:rPr lang="en-US" sz="5600">
                <a:solidFill>
                  <a:srgbClr val="F4F4F4"/>
                </a:solidFill>
                <a:latin typeface="Heading Now 71-78"/>
              </a:rPr>
              <a:t>O que nosso site oferece!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48924" y="3903192"/>
            <a:ext cx="7629629" cy="36313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11"/>
              </a:lnSpc>
            </a:pPr>
            <a:r>
              <a:rPr lang="en-US" sz="2936">
                <a:solidFill>
                  <a:srgbClr val="F4F4F4"/>
                </a:solidFill>
                <a:latin typeface="Body Text"/>
              </a:rPr>
              <a:t>Bem-vindo ao nosso site, um espaço dedicado ao bem-estar e à prática de exercícios físicos. Nosso objetivo é promover um estilo de vida saudável, oferecendo recursos e orientações para a prática de atividades físicas que possam ser incorporadas facilmente ao seu dia a dia.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1362071" y="1028700"/>
            <a:ext cx="6686218" cy="8229600"/>
          </a:xfrm>
          <a:custGeom>
            <a:avLst/>
            <a:gdLst/>
            <a:ahLst/>
            <a:cxnLst/>
            <a:rect r="r" b="b" t="t" l="l"/>
            <a:pathLst>
              <a:path h="8229600" w="6686218">
                <a:moveTo>
                  <a:pt x="0" y="0"/>
                </a:moveTo>
                <a:lnTo>
                  <a:pt x="6686219" y="0"/>
                </a:lnTo>
                <a:lnTo>
                  <a:pt x="6686219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7359" t="0" r="0" b="0"/>
            </a:stretch>
          </a:blipFill>
        </p:spPr>
      </p:sp>
    </p:spTree>
  </p:cSld>
  <p:clrMapOvr>
    <a:masterClrMapping/>
  </p:clrMapOvr>
  <p:transition spd="slow">
    <p:push dir="l"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C74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8985758" y="571444"/>
            <a:ext cx="0" cy="1028700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0" y="5143500"/>
            <a:ext cx="8985758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9628376" y="5143500"/>
            <a:ext cx="7833329" cy="4882040"/>
          </a:xfrm>
          <a:custGeom>
            <a:avLst/>
            <a:gdLst/>
            <a:ahLst/>
            <a:cxnLst/>
            <a:rect r="r" b="b" t="t" l="l"/>
            <a:pathLst>
              <a:path h="4882040" w="7833329">
                <a:moveTo>
                  <a:pt x="0" y="0"/>
                </a:moveTo>
                <a:lnTo>
                  <a:pt x="7833329" y="0"/>
                </a:lnTo>
                <a:lnTo>
                  <a:pt x="7833329" y="4882040"/>
                </a:lnTo>
                <a:lnTo>
                  <a:pt x="0" y="488204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839250" y="885825"/>
            <a:ext cx="6230372" cy="2828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80"/>
              </a:lnSpc>
            </a:pPr>
            <a:r>
              <a:rPr lang="en-US" sz="5900">
                <a:solidFill>
                  <a:srgbClr val="1C2120"/>
                </a:solidFill>
                <a:latin typeface="Heading Now 71-78"/>
              </a:rPr>
              <a:t>O que levou a pensarmos nesse site?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433253" y="666076"/>
            <a:ext cx="8028452" cy="3354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41"/>
              </a:lnSpc>
            </a:pPr>
            <a:r>
              <a:rPr lang="en-US" sz="2744">
                <a:solidFill>
                  <a:srgbClr val="1C2120"/>
                </a:solidFill>
                <a:latin typeface="Body Text"/>
              </a:rPr>
              <a:t>Vivemos em uma era onde o sedentarismo está se tornando cada vez mais comum, afetando negativamente a saúde e a qualidade de vida de muitas pessoas. Nosso compromisso é ajudar a reverter essa tendência, proporcionando informações e programas de exercícios acessíveis para todos.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10949" y="5605331"/>
            <a:ext cx="8548148" cy="33767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3"/>
              </a:lnSpc>
              <a:spcBef>
                <a:spcPct val="0"/>
              </a:spcBef>
            </a:pPr>
            <a:r>
              <a:rPr lang="en-US" sz="2579">
                <a:solidFill>
                  <a:srgbClr val="1C2120"/>
                </a:solidFill>
                <a:latin typeface="Body Text"/>
              </a:rPr>
              <a:t>A ideia de criar este site surgiu da crescente preocupação com o sedentarismo e seus impactos negativos na saúde. Muitos de nós, imersos em rotinas cada vez mais ocupadas e digitais, estamos negligenciando a importância da atividade física regular. Observamos que a falta de exercício está diretamente ligada ao aumento de problemas de saúde, como obesidade, doenças cardíacas, diabetes e problemas de saúde mental.</a:t>
            </a:r>
          </a:p>
        </p:txBody>
      </p:sp>
    </p:spTree>
  </p:cSld>
  <p:clrMapOvr>
    <a:masterClrMapping/>
  </p:clrMapOvr>
  <p:transition spd="slow">
    <p:push dir="l"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620886" y="4057770"/>
            <a:ext cx="7184658" cy="6494930"/>
            <a:chOff x="0" y="0"/>
            <a:chExt cx="6350000" cy="5740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1270" cy="5741670"/>
            </a:xfrm>
            <a:custGeom>
              <a:avLst/>
              <a:gdLst/>
              <a:ahLst/>
              <a:cxnLst/>
              <a:rect r="r" b="b" t="t" l="l"/>
              <a:pathLst>
                <a:path h="5741670" w="6351270">
                  <a:moveTo>
                    <a:pt x="0" y="542290"/>
                  </a:moveTo>
                  <a:lnTo>
                    <a:pt x="0" y="2392680"/>
                  </a:lnTo>
                  <a:cubicBezTo>
                    <a:pt x="0" y="2691130"/>
                    <a:pt x="242570" y="2933700"/>
                    <a:pt x="542290" y="2933700"/>
                  </a:cubicBezTo>
                  <a:lnTo>
                    <a:pt x="1148080" y="2933700"/>
                  </a:lnTo>
                  <a:cubicBezTo>
                    <a:pt x="1447800" y="2933700"/>
                    <a:pt x="1690370" y="3176270"/>
                    <a:pt x="1690370" y="3475990"/>
                  </a:cubicBezTo>
                  <a:lnTo>
                    <a:pt x="1690370" y="5199380"/>
                  </a:lnTo>
                  <a:cubicBezTo>
                    <a:pt x="1690370" y="5499100"/>
                    <a:pt x="1932940" y="5741670"/>
                    <a:pt x="2232660" y="5741670"/>
                  </a:cubicBezTo>
                  <a:lnTo>
                    <a:pt x="3599180" y="5741670"/>
                  </a:lnTo>
                  <a:cubicBezTo>
                    <a:pt x="3735070" y="5741670"/>
                    <a:pt x="3867150" y="5689600"/>
                    <a:pt x="3967480" y="5598161"/>
                  </a:cubicBezTo>
                  <a:lnTo>
                    <a:pt x="6177280" y="3553461"/>
                  </a:lnTo>
                  <a:cubicBezTo>
                    <a:pt x="6287770" y="3450591"/>
                    <a:pt x="6351270" y="3307081"/>
                    <a:pt x="6351270" y="3155951"/>
                  </a:cubicBezTo>
                  <a:lnTo>
                    <a:pt x="6351270" y="542290"/>
                  </a:lnTo>
                  <a:cubicBezTo>
                    <a:pt x="6350000" y="242570"/>
                    <a:pt x="6107430" y="0"/>
                    <a:pt x="5807710" y="0"/>
                  </a:cubicBezTo>
                  <a:lnTo>
                    <a:pt x="542290" y="0"/>
                  </a:lnTo>
                  <a:cubicBezTo>
                    <a:pt x="242570" y="0"/>
                    <a:pt x="0" y="242570"/>
                    <a:pt x="0" y="542290"/>
                  </a:cubicBezTo>
                  <a:close/>
                </a:path>
              </a:pathLst>
            </a:custGeom>
            <a:blipFill>
              <a:blip r:embed="rId2"/>
              <a:stretch>
                <a:fillRect l="-6333" t="0" r="-6333" b="0"/>
              </a:stretch>
            </a:blipFill>
          </p:spPr>
        </p:sp>
      </p:grpSp>
      <p:sp>
        <p:nvSpPr>
          <p:cNvPr name="AutoShape 4" id="4"/>
          <p:cNvSpPr/>
          <p:nvPr/>
        </p:nvSpPr>
        <p:spPr>
          <a:xfrm rot="0">
            <a:off x="-24891" y="3253578"/>
            <a:ext cx="18422794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rot="5400000">
            <a:off x="4976899" y="6765526"/>
            <a:ext cx="7033422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8740448" y="4845481"/>
            <a:ext cx="9353861" cy="38867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65"/>
              </a:lnSpc>
            </a:pPr>
            <a:r>
              <a:rPr lang="en-US" sz="2761">
                <a:solidFill>
                  <a:srgbClr val="1C2120"/>
                </a:solidFill>
                <a:latin typeface="Open Sans"/>
              </a:rPr>
              <a:t>Nosso site foi criado para ser uma fonte de motivação, informação e suporte, ajudando a romper as barreiras que impedem as pessoas de se exercitarem regularmente. Acreditamos que, ao oferecer programas de treino adaptáveis, dicas práticas e informações educativas, podemos inspirar e capacitar pessoas a fazerem mudanças positivas em suas vidas, combatendo o sedentarismo e promovendo o bem-estar geral.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59906" y="3425945"/>
            <a:ext cx="7706618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1C2120"/>
                </a:solidFill>
                <a:latin typeface="Open Sans Bold"/>
              </a:rPr>
              <a:t>Quebrando Barreiras e Promovendo o Bem-Estar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702061" y="1145908"/>
            <a:ext cx="13583096" cy="927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99"/>
              </a:lnSpc>
            </a:pPr>
            <a:r>
              <a:rPr lang="en-US" sz="5499">
                <a:solidFill>
                  <a:srgbClr val="1C2120"/>
                </a:solidFill>
                <a:latin typeface="Open Sans Bold"/>
              </a:rPr>
              <a:t>O que esperamos do site: expectativas.</a:t>
            </a:r>
          </a:p>
        </p:txBody>
      </p:sp>
    </p:spTree>
  </p:cSld>
  <p:clrMapOvr>
    <a:masterClrMapping/>
  </p:clrMapOvr>
  <p:transition spd="slow">
    <p:push dir="l"/>
  </p:transition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F2C74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088767" y="576045"/>
            <a:ext cx="11150271" cy="1238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7000">
                <a:solidFill>
                  <a:srgbClr val="1C2120"/>
                </a:solidFill>
                <a:latin typeface="Heading Now 71-78"/>
              </a:rPr>
              <a:t>Resultados esperados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21157" y="2626947"/>
            <a:ext cx="8259108" cy="1054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1C2120"/>
                </a:solidFill>
                <a:latin typeface="Open Sans Bold"/>
              </a:rPr>
              <a:t>Redução do Sedentarismo: </a:t>
            </a:r>
            <a:r>
              <a:rPr lang="en-US" sz="2000">
                <a:solidFill>
                  <a:srgbClr val="1C2120"/>
                </a:solidFill>
                <a:latin typeface="Open Sans"/>
              </a:rPr>
              <a:t>Queremos ver uma diminuição significativa nas taxas de sedentarismo entre nossos usuários, incentivando a adoção de hábitos de vida mais ativos.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144000" y="2626947"/>
            <a:ext cx="8789559" cy="1406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1C2120"/>
                </a:solidFill>
                <a:latin typeface="Open Sans Bold"/>
              </a:rPr>
              <a:t>Melhoria na Qualidade de Vida: </a:t>
            </a:r>
            <a:r>
              <a:rPr lang="en-US" sz="2000">
                <a:solidFill>
                  <a:srgbClr val="1C2120"/>
                </a:solidFill>
                <a:latin typeface="Open Sans"/>
              </a:rPr>
              <a:t>Ao promover a prática regular de exercícios, esperamos que nossos usuários experimentem melhorias na saúde física e mental, incluindo maior energia, melhor humor e redução do estresse.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50284" y="5095875"/>
            <a:ext cx="8413619" cy="1758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1C2120"/>
                </a:solidFill>
                <a:latin typeface="Open Sans"/>
              </a:rPr>
              <a:t>I</a:t>
            </a:r>
            <a:r>
              <a:rPr lang="en-US" sz="2000">
                <a:solidFill>
                  <a:srgbClr val="1C2120"/>
                </a:solidFill>
                <a:latin typeface="Open Sans Bold"/>
              </a:rPr>
              <a:t>nclusão e Acessibilidade:</a:t>
            </a:r>
            <a:r>
              <a:rPr lang="en-US" sz="2000">
                <a:solidFill>
                  <a:srgbClr val="1C2120"/>
                </a:solidFill>
                <a:latin typeface="Open Sans"/>
              </a:rPr>
              <a:t> Esperamos atender uma ampla variedade de pessoas, oferecendo recursos adaptáveis que atendam às necessidades individuais de cada usuário, independentemente de sua idade, condição física ou experiência prévia com exercícios.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144000" y="5095875"/>
            <a:ext cx="8789559" cy="1406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1C2120"/>
                </a:solidFill>
                <a:latin typeface="Open Sans Bold"/>
              </a:rPr>
              <a:t>Comunidade de Suporte: </a:t>
            </a:r>
            <a:r>
              <a:rPr lang="en-US" sz="2000">
                <a:solidFill>
                  <a:srgbClr val="1C2120"/>
                </a:solidFill>
                <a:latin typeface="Open Sans"/>
              </a:rPr>
              <a:t>Desejamos criar uma comunidade de suporte mútuo onde os usuários possam compartilhar suas experiências, motivar uns aos outros e encontrar inspiração para continuar em sua jornada de saúde e bem-estar.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50284" y="7851775"/>
            <a:ext cx="8413619" cy="1406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1C2120"/>
                </a:solidFill>
                <a:latin typeface="Open Sans Bold"/>
              </a:rPr>
              <a:t>Educação e Conscientização:</a:t>
            </a:r>
            <a:r>
              <a:rPr lang="en-US" sz="2000">
                <a:solidFill>
                  <a:srgbClr val="1C2120"/>
                </a:solidFill>
                <a:latin typeface="Open Sans"/>
              </a:rPr>
              <a:t> Aumentar a conscientização sobre os benefícios da atividade física regular e fornecer informações educativas que capacitem nossos usuários a tomar decisões informadas sobre sua saúde.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144000" y="7851775"/>
            <a:ext cx="8789559" cy="1406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1C2120"/>
                </a:solidFill>
                <a:latin typeface="Open Sans Bold"/>
              </a:rPr>
              <a:t>Adesão e Consistência: </a:t>
            </a:r>
            <a:r>
              <a:rPr lang="en-US" sz="2000">
                <a:solidFill>
                  <a:srgbClr val="1C2120"/>
                </a:solidFill>
                <a:latin typeface="Open Sans"/>
              </a:rPr>
              <a:t>Queremos ajudar nossos usuários a desenvolver uma rotina de exercícios que seja sustentável e que possa ser mantida a longo prazo, promovendo uma adesão consistente aos hábitos saudáveis.</a:t>
            </a:r>
          </a:p>
        </p:txBody>
      </p:sp>
    </p:spTree>
  </p:cSld>
  <p:clrMapOvr>
    <a:masterClrMapping/>
  </p:clrMapOvr>
  <p:transition spd="slow">
    <p:push dir="l"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370878" y="2890706"/>
            <a:ext cx="7247112" cy="7003778"/>
          </a:xfrm>
          <a:custGeom>
            <a:avLst/>
            <a:gdLst/>
            <a:ahLst/>
            <a:cxnLst/>
            <a:rect r="r" b="b" t="t" l="l"/>
            <a:pathLst>
              <a:path h="7003778" w="7247112">
                <a:moveTo>
                  <a:pt x="0" y="0"/>
                </a:moveTo>
                <a:lnTo>
                  <a:pt x="7247112" y="0"/>
                </a:lnTo>
                <a:lnTo>
                  <a:pt x="7247112" y="7003778"/>
                </a:lnTo>
                <a:lnTo>
                  <a:pt x="0" y="700377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763370" y="724076"/>
            <a:ext cx="5395922" cy="1143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800"/>
              </a:lnSpc>
            </a:pPr>
            <a:r>
              <a:rPr lang="en-US" sz="6500">
                <a:solidFill>
                  <a:srgbClr val="1C2120"/>
                </a:solidFill>
                <a:latin typeface="Heading Now 71-78"/>
              </a:rPr>
              <a:t>Conclusão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36734" y="2824031"/>
            <a:ext cx="10134145" cy="4106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20"/>
              </a:lnSpc>
            </a:pPr>
            <a:r>
              <a:rPr lang="en-US" sz="3371">
                <a:solidFill>
                  <a:srgbClr val="1C2120"/>
                </a:solidFill>
                <a:latin typeface="Open Sans Bold"/>
              </a:rPr>
              <a:t>Esperamos atender a todos os tipos de pessoas, independentemente da idade, nível de condicionamento físico ou experiência com exercícios. Nosso objetivo é criar um ambiente acolhedor e inclusivo, onde cada indivíduo possa encontrar o suporte necessário para adotar um estilo de vida mais ativo e saudável</a:t>
            </a:r>
          </a:p>
        </p:txBody>
      </p:sp>
    </p:spTree>
  </p:cSld>
  <p:clrMapOvr>
    <a:masterClrMapping/>
  </p:clrMapOvr>
  <p:transition spd="slow">
    <p:push dir="l"/>
  </p:transition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F2C74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878719" y="4116823"/>
            <a:ext cx="10530562" cy="1355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>
                <a:solidFill>
                  <a:srgbClr val="1C2120"/>
                </a:solidFill>
                <a:latin typeface="Heading Now 71-78"/>
              </a:rPr>
              <a:t>Sessão de Perguntas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878719" y="5680210"/>
            <a:ext cx="10530562" cy="489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>
                <a:solidFill>
                  <a:srgbClr val="1C2120"/>
                </a:solidFill>
                <a:latin typeface="Heading Now 71-78"/>
              </a:rPr>
              <a:t>Agradeço a sua presença!</a:t>
            </a:r>
          </a:p>
        </p:txBody>
      </p:sp>
      <p:sp>
        <p:nvSpPr>
          <p:cNvPr name="AutoShape 4" id="4"/>
          <p:cNvSpPr/>
          <p:nvPr/>
        </p:nvSpPr>
        <p:spPr>
          <a:xfrm rot="0">
            <a:off x="0" y="2445908"/>
            <a:ext cx="18374599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>
            <a:off x="0" y="8472975"/>
            <a:ext cx="18288000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  <p:transition spd="slow">
    <p:push dir="l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DAGJcMAoj7s</dc:identifier>
  <dcterms:modified xsi:type="dcterms:W3CDTF">2011-08-01T06:04:30Z</dcterms:modified>
  <cp:revision>1</cp:revision>
  <dc:title>Apresentação Educacional Tese de Faculdade Simples e Minimalista Amarelo Preto Branco</dc:title>
</cp:coreProperties>
</file>