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34" r:id="rId5"/>
    <p:sldId id="316" r:id="rId6"/>
    <p:sldId id="342" r:id="rId7"/>
    <p:sldId id="350" r:id="rId8"/>
    <p:sldId id="336" r:id="rId9"/>
    <p:sldId id="331" r:id="rId10"/>
    <p:sldId id="351" r:id="rId11"/>
    <p:sldId id="349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blo Vinicius Lazaro da Silva" initials="PVLdS" lastIdx="1" clrIdx="0">
    <p:extLst>
      <p:ext uri="{19B8F6BF-5375-455C-9EA6-DF929625EA0E}">
        <p15:presenceInfo xmlns:p15="http://schemas.microsoft.com/office/powerpoint/2012/main" userId="Pablo Vinicius Lazaro da Sil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8D4609-9DF5-0E9F-BF61-86C7DB0D3727}" v="113" dt="2024-06-27T21:30:39.276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>
        <p:guide orient="horz" pos="1392"/>
        <p:guide pos="7056"/>
        <p:guide orient="horz" pos="31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27T18:52:01.443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82194A8-30FC-4207-99C1-CDE77F2D0535}" type="datetime1">
              <a:rPr lang="pt-BR" smtClean="0"/>
              <a:t>27/06/2024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397C78D2-97D1-4B37-BDD1-08A09BD4C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DBB7F9DC-3813-42FB-8F68-922CDC0967A5}" type="datetime1">
              <a:rPr lang="pt-BR" smtClean="0"/>
              <a:t>27/06/2024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D5939589-3E79-4C82-AA4A-FE78234FAA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167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omente d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pt-B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Elemento grá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21" name="Elemento grá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23" name="Elemento grá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image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rtlCol="0" anchor="ctr" anchorCtr="0"/>
          <a:lstStyle>
            <a:lvl1pPr algn="l">
              <a:defRPr lang="pt-BR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pt-B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rtlCol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lang="pt-BR"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lang="pt-BR"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lang="pt-BR"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lang="pt-BR" sz="1200">
                <a:solidFill>
                  <a:schemeClr val="tx1"/>
                </a:solidFill>
              </a:defRPr>
            </a:lvl4pPr>
            <a:lvl5pPr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rtlCol="0" anchor="b" anchorCtr="0"/>
          <a:lstStyle>
            <a:lvl1pPr algn="l">
              <a:defRPr lang="pt-BR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1200"/>
              </a:spcBef>
              <a:buNone/>
              <a:defRPr lang="pt-BR" sz="1800"/>
            </a:lvl1pPr>
            <a:lvl2pPr marL="457200">
              <a:spcBef>
                <a:spcPts val="1200"/>
              </a:spcBef>
              <a:defRPr lang="pt-BR" sz="1800"/>
            </a:lvl2pPr>
            <a:lvl3pPr marL="914400">
              <a:spcBef>
                <a:spcPts val="1200"/>
              </a:spcBef>
              <a:defRPr lang="pt-BR" sz="1800"/>
            </a:lvl3pPr>
            <a:lvl4pPr marL="1371600">
              <a:spcBef>
                <a:spcPts val="1200"/>
              </a:spcBef>
              <a:defRPr lang="pt-BR" sz="1800"/>
            </a:lvl4pPr>
            <a:lvl5pPr marL="1828800">
              <a:spcBef>
                <a:spcPts val="12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>
              <a:spcBef>
                <a:spcPts val="1200"/>
              </a:spcBef>
              <a:defRPr lang="pt-BR" sz="1800"/>
            </a:lvl1pPr>
            <a:lvl2pPr>
              <a:spcBef>
                <a:spcPts val="1200"/>
              </a:spcBef>
              <a:defRPr lang="pt-BR" sz="1800"/>
            </a:lvl2pPr>
            <a:lvl3pPr>
              <a:spcBef>
                <a:spcPts val="1200"/>
              </a:spcBef>
              <a:defRPr lang="pt-BR" sz="1800"/>
            </a:lvl3pPr>
            <a:lvl4pPr>
              <a:spcBef>
                <a:spcPts val="1200"/>
              </a:spcBef>
              <a:defRPr lang="pt-BR" sz="1800"/>
            </a:lvl4pPr>
            <a:lvl5pPr>
              <a:spcBef>
                <a:spcPts val="12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Elemento gráfico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7" name="Elemento gráfico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8" name="Elemento gráfico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pt-BR"/>
            </a:lvl1pPr>
          </a:lstStyle>
          <a:p>
            <a:pPr rtl="0"/>
            <a:endParaRPr lang="pt-BR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Elemento gráfico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26" name="Gráfico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27" name="Elemento gráfico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rtlCol="0" anchor="b" anchorCtr="0"/>
          <a:lstStyle>
            <a:lvl1pPr>
              <a:defRPr lang="pt-BR" sz="4000" b="1" cap="all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tlCol="0"/>
          <a:lstStyle>
            <a:lvl1pPr algn="l">
              <a:defRPr lang="pt-BR"/>
            </a:lvl1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has de imagem e título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rtlCol="0" anchor="b"/>
          <a:lstStyle>
            <a:lvl1pPr algn="r">
              <a:lnSpc>
                <a:spcPts val="4800"/>
              </a:lnSpc>
              <a:defRPr lang="pt-BR" sz="48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7" name="Espaço Reservado para Imagem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pt-B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Elemento gráfico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5" name="Elemento gráfico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6" name="Elemento gráfico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t>‹nº›</a:t>
            </a:fld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image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rtlCol="0" anchor="b"/>
          <a:lstStyle>
            <a:lvl1pPr algn="r">
              <a:lnSpc>
                <a:spcPts val="4000"/>
              </a:lnSpc>
              <a:defRPr lang="pt-BR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/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rtlCol="0" anchor="t">
            <a:noAutofit/>
          </a:bodyPr>
          <a:lstStyle>
            <a:lvl1pPr algn="ctr">
              <a:buNone/>
              <a:defRPr lang="pt-BR"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pt-B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pt-B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Elemento grá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21" name="Elemento grá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23" name="Elemento grá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  <p:sp>
        <p:nvSpPr>
          <p:cNvPr id="3" name="Espaço Reservado para Imagem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pt-B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Image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pt-B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buNone/>
              <a:defRPr lang="pt-BR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Elemento grá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21" name="Elemento grá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23" name="Elemento grá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  <p:sp>
        <p:nvSpPr>
          <p:cNvPr id="5" name="Espaço Reservado para Imagem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pt-B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rtlCol="0" anchor="b" anchorCtr="0"/>
          <a:lstStyle>
            <a:lvl1pPr>
              <a:defRPr lang="pt-BR" sz="4000" b="1" cap="all" spc="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rtlCol="0" anchor="t" anchorCtr="0"/>
          <a:lstStyle>
            <a:lvl1pPr>
              <a:defRPr lang="pt-B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/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rtlCol="0" anchor="t" anchorCtr="0">
            <a:noAutofit/>
          </a:bodyPr>
          <a:lstStyle>
            <a:lvl1pPr algn="ctr">
              <a:buNone/>
              <a:defRPr lang="pt-BR" sz="1800"/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pt-BR" sz="1800"/>
            </a:lvl1pPr>
            <a:lvl2pPr marL="228600">
              <a:defRPr lang="pt-BR" sz="1600"/>
            </a:lvl2pPr>
            <a:lvl3pPr marL="457200">
              <a:defRPr lang="pt-BR" sz="1400"/>
            </a:lvl3pPr>
            <a:lvl4pPr marL="685800">
              <a:defRPr lang="pt-BR" sz="1200"/>
            </a:lvl4pPr>
            <a:lvl5pPr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áfico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9" name="Elemento gráfico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  <p:sp>
        <p:nvSpPr>
          <p:cNvPr id="4" name="Espaço Reservado para Rodapé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pt-BR"/>
            </a:lvl1pPr>
          </a:lstStyle>
          <a:p>
            <a:pPr rtl="0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 + sub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pt-B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rtlCol="0" anchor="b" anchorCtr="0">
            <a:normAutofit/>
          </a:bodyPr>
          <a:lstStyle>
            <a:lvl1pPr marL="0" indent="0" algn="l">
              <a:buNone/>
              <a:defRPr lang="pt-BR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Elemento grá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21" name="Elemento grá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23" name="Elemento grá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 rtlCol="0"/>
          <a:lstStyle>
            <a:lvl1pPr>
              <a:defRPr lang="pt-BR" sz="4000" b="1" cap="all" spc="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pt-BR" sz="1800"/>
            </a:lvl1pPr>
            <a:lvl2pPr marL="228600">
              <a:spcBef>
                <a:spcPts val="1200"/>
              </a:spcBef>
              <a:defRPr lang="pt-BR" sz="1800"/>
            </a:lvl2pPr>
            <a:lvl3pPr marL="685800">
              <a:spcBef>
                <a:spcPts val="1200"/>
              </a:spcBef>
              <a:defRPr lang="pt-BR" sz="1800"/>
            </a:lvl3pPr>
            <a:lvl4pPr marL="1143000">
              <a:spcBef>
                <a:spcPts val="1200"/>
              </a:spcBef>
              <a:defRPr lang="pt-BR" sz="1800"/>
            </a:lvl4pPr>
            <a:lvl5pPr marL="1600200">
              <a:spcBef>
                <a:spcPts val="12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pt-BR" sz="1800"/>
            </a:lvl1pPr>
            <a:lvl2pPr marL="228600">
              <a:spcBef>
                <a:spcPts val="1200"/>
              </a:spcBef>
              <a:defRPr lang="pt-BR" sz="1800"/>
            </a:lvl2pPr>
            <a:lvl3pPr marL="685800">
              <a:spcBef>
                <a:spcPts val="1200"/>
              </a:spcBef>
              <a:defRPr lang="pt-BR" sz="1800"/>
            </a:lvl3pPr>
            <a:lvl4pPr marL="1143000">
              <a:spcBef>
                <a:spcPts val="1200"/>
              </a:spcBef>
              <a:defRPr lang="pt-BR" sz="1800"/>
            </a:lvl4pPr>
            <a:lvl5pPr marL="1600200">
              <a:spcBef>
                <a:spcPts val="12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rtlCol="0"/>
          <a:lstStyle>
            <a:lvl1pPr algn="l">
              <a:defRPr lang="pt-BR"/>
            </a:lvl1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rtlCol="0" anchor="ctr" anchorCtr="0"/>
          <a:lstStyle>
            <a:lvl1pPr algn="l">
              <a:defRPr lang="pt-BR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/>
          </a:p>
        </p:txBody>
      </p:sp>
      <p:sp>
        <p:nvSpPr>
          <p:cNvPr id="4" name="Espaço Reservado para Conteúdo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rtlCol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lang="pt-BR"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lang="pt-BR"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lang="pt-BR"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lang="pt-BR"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rtlCol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lang="pt-BR" sz="1800"/>
            </a:lvl1pPr>
            <a:lvl2pPr marL="457200" indent="0">
              <a:spcBef>
                <a:spcPts val="1200"/>
              </a:spcBef>
              <a:buNone/>
              <a:defRPr lang="pt-BR" sz="1600"/>
            </a:lvl2pPr>
            <a:lvl3pPr marL="914400" indent="0">
              <a:spcBef>
                <a:spcPts val="1200"/>
              </a:spcBef>
              <a:buNone/>
              <a:defRPr lang="pt-BR" sz="1400"/>
            </a:lvl3pPr>
            <a:lvl4pPr marL="1371600" indent="0">
              <a:spcBef>
                <a:spcPts val="1200"/>
              </a:spcBef>
              <a:buNone/>
              <a:defRPr lang="pt-BR" sz="1200"/>
            </a:lvl4pPr>
            <a:lvl5pPr marL="1828800" indent="0">
              <a:spcBef>
                <a:spcPts val="1200"/>
              </a:spcBef>
              <a:buNone/>
              <a:defRPr lang="pt-BR" sz="12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rtlCol="0" anchor="t" anchorCtr="0">
            <a:noAutofit/>
          </a:bodyPr>
          <a:lstStyle>
            <a:lvl1pPr>
              <a:spcBef>
                <a:spcPts val="1200"/>
              </a:spcBef>
              <a:defRPr lang="pt-BR" sz="1800"/>
            </a:lvl1pPr>
            <a:lvl2pPr>
              <a:spcBef>
                <a:spcPts val="1200"/>
              </a:spcBef>
              <a:defRPr lang="pt-BR" sz="1600"/>
            </a:lvl2pPr>
            <a:lvl3pPr>
              <a:spcBef>
                <a:spcPts val="1200"/>
              </a:spcBef>
              <a:defRPr lang="pt-BR" sz="1400"/>
            </a:lvl3pPr>
            <a:lvl4pPr>
              <a:spcBef>
                <a:spcPts val="1200"/>
              </a:spcBef>
              <a:defRPr lang="pt-BR" sz="1200"/>
            </a:lvl4pPr>
            <a:lvl5pPr>
              <a:spcBef>
                <a:spcPts val="1200"/>
              </a:spcBef>
              <a:defRPr lang="pt-BR" sz="12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pt-BR"/>
            </a:lvl1pPr>
          </a:lstStyle>
          <a:p>
            <a:pPr rtl="0"/>
            <a:endParaRPr lang="pt-BR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rtlCol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lang="pt-BR" sz="4000" b="1" i="0" cap="all" spc="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lvl1pPr>
              <a:defRPr lang="pt-B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/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pt-BR" sz="1800"/>
            </a:lvl1pPr>
            <a:lvl2pPr marL="228600">
              <a:lnSpc>
                <a:spcPct val="110000"/>
              </a:lnSpc>
              <a:defRPr lang="pt-BR" sz="1600"/>
            </a:lvl2pPr>
            <a:lvl3pPr marL="457200">
              <a:lnSpc>
                <a:spcPct val="110000"/>
              </a:lnSpc>
              <a:defRPr lang="pt-BR" sz="1400"/>
            </a:lvl3pPr>
            <a:lvl4pPr marL="685800">
              <a:lnSpc>
                <a:spcPct val="110000"/>
              </a:lnSpc>
              <a:defRPr lang="pt-BR" sz="1200"/>
            </a:lvl4pPr>
            <a:lvl5pPr marL="914400">
              <a:lnSpc>
                <a:spcPct val="110000"/>
              </a:lnSpc>
              <a:defRPr lang="pt-BR"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rtlCol="0" anchor="t" anchorCtr="0"/>
          <a:lstStyle>
            <a:lvl1pPr algn="ctr">
              <a:buNone/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  <p:sp>
        <p:nvSpPr>
          <p:cNvPr id="10" name="Espaço Reservado para Rodapé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 rtlCol="0"/>
          <a:lstStyle>
            <a:lvl1pPr algn="l">
              <a:defRPr lang="pt-BR"/>
            </a:lvl1pPr>
          </a:lstStyle>
          <a:p>
            <a:pPr rtl="0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pt-BR" sz="1800" b="1" i="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lang="pt-BR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>
                <a:highlight>
                  <a:srgbClr val="000000"/>
                </a:highlight>
              </a:rPr>
              <a:t>STOCKGUARD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C5260C-99B8-8E62-0E64-9CF2D103D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260" y="3528490"/>
            <a:ext cx="6847949" cy="690690"/>
          </a:xfrm>
        </p:spPr>
        <p:txBody>
          <a:bodyPr>
            <a:normAutofit fontScale="25000" lnSpcReduction="20000"/>
          </a:bodyPr>
          <a:lstStyle/>
          <a:p>
            <a:r>
              <a:rPr lang="pt-BR" sz="12800" b="1" dirty="0">
                <a:highlight>
                  <a:srgbClr val="000000"/>
                </a:highlight>
                <a:latin typeface="Agency FB"/>
              </a:rPr>
              <a:t>Apresentado por:</a:t>
            </a:r>
          </a:p>
          <a:p>
            <a:r>
              <a:rPr lang="pt-BR" sz="6400" dirty="0">
                <a:latin typeface="Bahnschrift SemiBold" panose="020B0502040204020203" pitchFamily="34" charset="0"/>
              </a:rPr>
              <a:t>Pablo Vinicius – </a:t>
            </a:r>
            <a:r>
              <a:rPr lang="pt-BR" sz="6400" b="1" dirty="0" err="1">
                <a:highlight>
                  <a:srgbClr val="FF0000"/>
                </a:highlight>
              </a:rPr>
              <a:t>Product</a:t>
            </a:r>
            <a:r>
              <a:rPr lang="pt-BR" sz="6400" b="1" dirty="0">
                <a:highlight>
                  <a:srgbClr val="FF0000"/>
                </a:highlight>
              </a:rPr>
              <a:t> </a:t>
            </a:r>
            <a:r>
              <a:rPr lang="pt-BR" sz="6400" b="1" dirty="0" err="1">
                <a:highlight>
                  <a:srgbClr val="FF0000"/>
                </a:highlight>
              </a:rPr>
              <a:t>Owner</a:t>
            </a:r>
            <a:endParaRPr lang="pt-BR" sz="6400" b="1" dirty="0">
              <a:highlight>
                <a:srgbClr val="FF0000"/>
              </a:highlight>
            </a:endParaRPr>
          </a:p>
          <a:p>
            <a:r>
              <a:rPr lang="pt-BR" sz="6400" dirty="0">
                <a:latin typeface="Bahnschrift SemiBold" panose="020B0502040204020203" pitchFamily="34" charset="0"/>
              </a:rPr>
              <a:t>Pedro Henrique – </a:t>
            </a:r>
            <a:r>
              <a:rPr lang="pt-BR" sz="64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Scrum Master</a:t>
            </a:r>
          </a:p>
          <a:p>
            <a:r>
              <a:rPr lang="pt-BR" sz="6400" dirty="0">
                <a:latin typeface="Bahnschrift SemiBold" panose="020B0502040204020203" pitchFamily="34" charset="0"/>
              </a:rPr>
              <a:t>Gustavo de Lacerda - </a:t>
            </a:r>
            <a:r>
              <a:rPr lang="pt-BR" sz="6400" b="1" dirty="0">
                <a:highlight>
                  <a:srgbClr val="000000"/>
                </a:highlight>
                <a:latin typeface="Bahnschrift SemiBold" panose="020B0502040204020203" pitchFamily="34" charset="0"/>
              </a:rPr>
              <a:t>Desenvolvedor</a:t>
            </a:r>
          </a:p>
          <a:p>
            <a:r>
              <a:rPr lang="pt-BR" sz="6400" dirty="0">
                <a:latin typeface="Bahnschrift SemiBold" panose="020B0502040204020203" pitchFamily="34" charset="0"/>
              </a:rPr>
              <a:t>Gabriel Gomes - </a:t>
            </a:r>
            <a:r>
              <a:rPr lang="pt-BR" sz="6400" dirty="0">
                <a:highlight>
                  <a:srgbClr val="000000"/>
                </a:highlight>
                <a:latin typeface="Bahnschrift SemiBold" panose="020B0502040204020203" pitchFamily="34" charset="0"/>
              </a:rPr>
              <a:t>Desenvolvedor</a:t>
            </a:r>
          </a:p>
          <a:p>
            <a:r>
              <a:rPr lang="pt-BR" sz="6400" dirty="0">
                <a:latin typeface="Bahnschrift SemiBold" panose="020B0502040204020203" pitchFamily="34" charset="0"/>
              </a:rPr>
              <a:t>Lucas Lima – </a:t>
            </a:r>
            <a:r>
              <a:rPr lang="pt-BR" sz="6400" dirty="0">
                <a:highlight>
                  <a:srgbClr val="000000"/>
                </a:highlight>
                <a:latin typeface="Bahnschrift SemiBold" panose="020B0502040204020203" pitchFamily="34" charset="0"/>
              </a:rPr>
              <a:t>Desenvolvedor</a:t>
            </a:r>
          </a:p>
          <a:p>
            <a:r>
              <a:rPr lang="pt-BR" sz="6400" dirty="0">
                <a:latin typeface="Bahnschrift SemiBold" panose="020B0502040204020203" pitchFamily="34" charset="0"/>
              </a:rPr>
              <a:t>Pedro Arthur – </a:t>
            </a:r>
            <a:r>
              <a:rPr lang="pt-BR" sz="6400" dirty="0">
                <a:highlight>
                  <a:srgbClr val="000000"/>
                </a:highlight>
                <a:latin typeface="Bahnschrift SemiBold" panose="020B0502040204020203" pitchFamily="34" charset="0"/>
              </a:rPr>
              <a:t>Desenvolvedor</a:t>
            </a:r>
          </a:p>
          <a:p>
            <a:endParaRPr lang="pt-BR" sz="6400" dirty="0">
              <a:highlight>
                <a:srgbClr val="000000"/>
              </a:highlight>
              <a:latin typeface="Bahnschrift SemiBold" panose="020B0502040204020203" pitchFamily="34" charset="0"/>
            </a:endParaRPr>
          </a:p>
        </p:txBody>
      </p:sp>
      <p:pic>
        <p:nvPicPr>
          <p:cNvPr id="6" name="Espaço Reservado para Imagem 5" descr="Logotipo&#10;&#10;Descrição gerada automaticamente">
            <a:extLst>
              <a:ext uri="{FF2B5EF4-FFF2-40B4-BE49-F238E27FC236}">
                <a16:creationId xmlns:a16="http://schemas.microsoft.com/office/drawing/2014/main" id="{2495199C-1CBF-9918-D50C-CAF8ABFEFA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>
                <a:highlight>
                  <a:srgbClr val="000000"/>
                </a:highlight>
              </a:rPr>
              <a:t>O que e a </a:t>
            </a:r>
            <a:r>
              <a:rPr lang="pt-BR" err="1">
                <a:highlight>
                  <a:srgbClr val="000000"/>
                </a:highlight>
              </a:rPr>
              <a:t>stockguard</a:t>
            </a:r>
            <a:r>
              <a:rPr lang="pt-BR">
                <a:highlight>
                  <a:srgbClr val="000000"/>
                </a:highlight>
              </a:rPr>
              <a:t>?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200"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  <a:t>Controle de Estoque para Vencimento de Produtos.</a:t>
            </a:r>
            <a:endParaRPr lang="pt-BR" sz="3200">
              <a:latin typeface="Arial Rounded MT Bold" panose="020F0704030504030204" pitchFamily="34" charset="0"/>
            </a:endParaRPr>
          </a:p>
          <a:p>
            <a:pPr rtl="0"/>
            <a:endParaRPr lang="pt-BR"/>
          </a:p>
          <a:p>
            <a:pPr rtl="0"/>
            <a:endParaRPr lang="pt-BR"/>
          </a:p>
        </p:txBody>
      </p:sp>
      <p:pic>
        <p:nvPicPr>
          <p:cNvPr id="8" name="Espaço Reservado para Imagem 7" descr="Logotipo&#10;&#10;Descrição gerada automaticamente">
            <a:extLst>
              <a:ext uri="{FF2B5EF4-FFF2-40B4-BE49-F238E27FC236}">
                <a16:creationId xmlns:a16="http://schemas.microsoft.com/office/drawing/2014/main" id="{C1237195-B68A-9360-DFE5-B50290BFF1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21" b="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>
                <a:highlight>
                  <a:srgbClr val="00FFFF"/>
                </a:highlight>
              </a:rPr>
              <a:t>vamos primeiro apresentar um problema!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E25A416-AD5E-CD72-12C0-ED302D899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highlight>
                  <a:srgbClr val="FF0000"/>
                </a:highlight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Problema!!!</a:t>
            </a:r>
            <a:endParaRPr lang="pt-BR" sz="2400" dirty="0">
              <a:effectLst/>
              <a:highlight>
                <a:srgbClr val="FF0000"/>
              </a:highlight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supermercado enfrenta perdas significativas devido ao vencimento de produtos, resultando em prejuízos financeiros e desperdício de recursos.</a:t>
            </a:r>
          </a:p>
          <a:p>
            <a:endParaRPr lang="en-US" dirty="0"/>
          </a:p>
        </p:txBody>
      </p:sp>
      <p:pic>
        <p:nvPicPr>
          <p:cNvPr id="6" name="Espaço Reservado para Imagem 5" descr="Logotipo&#10;&#10;Descrição gerada automaticamente">
            <a:extLst>
              <a:ext uri="{FF2B5EF4-FFF2-40B4-BE49-F238E27FC236}">
                <a16:creationId xmlns:a16="http://schemas.microsoft.com/office/drawing/2014/main" id="{C22993DB-EB68-558B-900B-6D15398ACF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8325" r="83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31408-6F53-A8AD-2340-B953433CA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Arial Rounded MT Bold"/>
              </a:rPr>
              <a:t>Proposta de solução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8017031C-2E6F-A93C-F828-AEE91BFCA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pt-BR" sz="2800" b="1" dirty="0">
                <a:solidFill>
                  <a:srgbClr val="FFFFFF"/>
                </a:solidFill>
                <a:latin typeface="Bahnschrift"/>
                <a:cs typeface="Arial"/>
              </a:rPr>
              <a:t>Controlar, armazenar o estoque de produtos, e organizar datas de um comercio.</a:t>
            </a:r>
            <a:endParaRPr lang="pt-BR" sz="2800" b="1" dirty="0">
              <a:latin typeface="Bahnschrift"/>
            </a:endParaRPr>
          </a:p>
        </p:txBody>
      </p:sp>
      <p:pic>
        <p:nvPicPr>
          <p:cNvPr id="5" name="Espaço Reservado para Imagem 4" descr="Logotipo&#10;&#10;Descrição gerada automaticamente">
            <a:extLst>
              <a:ext uri="{FF2B5EF4-FFF2-40B4-BE49-F238E27FC236}">
                <a16:creationId xmlns:a16="http://schemas.microsoft.com/office/drawing/2014/main" id="{F0BDE2D6-459A-C965-3D12-96B1B7C0CE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46675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>
              <a:lnSpc>
                <a:spcPts val="5800"/>
              </a:lnSpc>
            </a:pPr>
            <a:r>
              <a:rPr lang="pt-BR" sz="3600" b="1" i="1" dirty="0">
                <a:effectLst/>
                <a:highlight>
                  <a:srgbClr val="0000FF"/>
                </a:highlight>
                <a:latin typeface="Arial"/>
                <a:ea typeface="Calibri"/>
                <a:cs typeface="Times New Roman"/>
              </a:rPr>
              <a:t>Contexto do Projeto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1158" y="2701336"/>
            <a:ext cx="7853678" cy="726645"/>
          </a:xfrm>
        </p:spPr>
        <p:txBody>
          <a:bodyPr rtlCol="0">
            <a:normAutofit fontScale="25000" lnSpcReduction="20000"/>
          </a:bodyPr>
          <a:lstStyle>
            <a:defPPr>
              <a:defRPr lang="pt-BR"/>
            </a:def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chemeClr val="tx1"/>
                </a:solidFill>
                <a:effectLst/>
                <a:latin typeface="Bahnschrift"/>
                <a:ea typeface="Calibri"/>
                <a:cs typeface="Times New Roman"/>
              </a:rPr>
              <a:t>Introdução</a:t>
            </a:r>
            <a:endParaRPr lang="pt-BR" sz="7200" dirty="0">
              <a:solidFill>
                <a:schemeClr val="tx1"/>
              </a:solidFill>
              <a:effectLst/>
              <a:latin typeface="Bahnschrift"/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dirty="0">
                <a:solidFill>
                  <a:schemeClr val="tx1"/>
                </a:solidFill>
                <a:effectLst/>
                <a:latin typeface="Bahnschrift"/>
                <a:ea typeface="Calibri"/>
                <a:cs typeface="Times New Roman"/>
              </a:rPr>
              <a:t>O projeto visa desenvolver um sistema de controle de estoque para vencimento de produtos em um supermercado local. Este sistema será fundamental para evitar perdas devido à expiração de produtos e garantir a qualidade dos itens oferecidos aos clientes. A desorganização do estoque prejudica a organização das datas de vencimento e o controle do estoque de cada produto que entra na loja, causando atrasos no serviço.</a:t>
            </a:r>
          </a:p>
          <a:p>
            <a:pPr rtl="0"/>
            <a:endParaRPr lang="pt-BR" dirty="0">
              <a:highlight>
                <a:srgbClr val="00FF00"/>
              </a:highlight>
            </a:endParaRPr>
          </a:p>
        </p:txBody>
      </p:sp>
      <p:pic>
        <p:nvPicPr>
          <p:cNvPr id="5" name="Espaço Reservado para Imagem 4" descr="Logotipo&#10;&#10;Descrição gerada automaticamente">
            <a:extLst>
              <a:ext uri="{FF2B5EF4-FFF2-40B4-BE49-F238E27FC236}">
                <a16:creationId xmlns:a16="http://schemas.microsoft.com/office/drawing/2014/main" id="{63349452-9A69-B137-B822-3E03F6509D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>
          <a:xfrm>
            <a:off x="10572715" y="5238711"/>
            <a:ext cx="1619285" cy="1619289"/>
          </a:xfrm>
        </p:spPr>
      </p:pic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320" y="226721"/>
            <a:ext cx="6139543" cy="1494490"/>
          </a:xfrm>
        </p:spPr>
        <p:txBody>
          <a:bodyPr rtlCol="0" anchor="b">
            <a:normAutofit fontScale="90000"/>
          </a:bodyPr>
          <a:lstStyle>
            <a:defPPr>
              <a:defRPr lang="pt-BR"/>
            </a:defPPr>
          </a:lstStyle>
          <a:p>
            <a:r>
              <a:rPr lang="pt-BR" sz="36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ADLaM Display"/>
                <a:ea typeface="Calibri"/>
                <a:cs typeface="Calibri"/>
              </a:rPr>
              <a:t>Metodologia do grupo</a:t>
            </a:r>
            <a:endParaRPr lang="pt-BR" sz="36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FFFF"/>
              </a:highlight>
              <a:latin typeface="ADLaM Display"/>
              <a:ea typeface="ADLaM Display"/>
              <a:cs typeface="ADLaM Display"/>
            </a:endParaRPr>
          </a:p>
          <a:p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23" name="Espaço Reservado para Conteúdo 22">
            <a:extLst>
              <a:ext uri="{FF2B5EF4-FFF2-40B4-BE49-F238E27FC236}">
                <a16:creationId xmlns:a16="http://schemas.microsoft.com/office/drawing/2014/main" id="{E16BFA7C-979F-1D5E-79D4-DEEC56EB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1493822"/>
            <a:ext cx="4846320" cy="4874192"/>
          </a:xfrm>
        </p:spPr>
        <p:txBody>
          <a:bodyPr vert="horz" lIns="0" tIns="0" rIns="0" bIns="0" rtlCol="0" anchor="t">
            <a:noAutofit/>
          </a:bodyPr>
          <a:lstStyle>
            <a:defPPr>
              <a:defRPr lang="pt-BR"/>
            </a:defPPr>
          </a:lstStyle>
          <a:p>
            <a:r>
              <a:rPr lang="pt-BR" sz="1400" b="1" dirty="0">
                <a:highlight>
                  <a:srgbClr val="00FFFF"/>
                </a:highlight>
                <a:latin typeface="Amasis MT Pro Black" panose="02040A04050005020304" pitchFamily="18" charset="0"/>
              </a:rPr>
              <a:t>Defina os objetivos e políticas de estoque do seu negócio: </a:t>
            </a:r>
            <a:r>
              <a:rPr lang="pt-BR" sz="1400" b="1" dirty="0">
                <a:latin typeface="Amasis MT Pro Black" panose="02040A04050005020304" pitchFamily="18" charset="0"/>
              </a:rPr>
              <a:t>Estabeleça metas claras para o controle de estoque, como redução de perdas por vencimento e otimização dos níveis de produtos.</a:t>
            </a:r>
          </a:p>
          <a:p>
            <a:r>
              <a:rPr lang="pt-BR" sz="1400" b="1" dirty="0">
                <a:highlight>
                  <a:srgbClr val="00FFFF"/>
                </a:highlight>
                <a:latin typeface="Amasis MT Pro Black" panose="02040A04050005020304" pitchFamily="18" charset="0"/>
              </a:rPr>
              <a:t>Classifique os produtos em categorias: </a:t>
            </a:r>
            <a:r>
              <a:rPr lang="pt-BR" sz="1400" b="1" dirty="0">
                <a:latin typeface="Amasis MT Pro Black" panose="02040A04050005020304" pitchFamily="18" charset="0"/>
              </a:rPr>
              <a:t>Organize os itens em grupos (por exemplo, alimentos perecíveis, produtos de limpeza, etc.) para facilitar o gerenciamento.</a:t>
            </a:r>
          </a:p>
          <a:p>
            <a:r>
              <a:rPr lang="pt-BR" sz="1400" b="1" dirty="0">
                <a:highlight>
                  <a:srgbClr val="00FFFF"/>
                </a:highlight>
                <a:latin typeface="Amasis MT Pro Black" panose="02040A04050005020304" pitchFamily="18" charset="0"/>
              </a:rPr>
              <a:t>Monitore os níveis de estoque: </a:t>
            </a:r>
            <a:r>
              <a:rPr lang="pt-BR" sz="1400" b="1" dirty="0">
                <a:latin typeface="Amasis MT Pro Black" panose="02040A04050005020304" pitchFamily="18" charset="0"/>
              </a:rPr>
              <a:t>Acompanhe constantemente os níveis de cada produto para evitar escassez ou excesso.</a:t>
            </a:r>
          </a:p>
          <a:p>
            <a:r>
              <a:rPr lang="pt-BR" sz="1400" b="1" dirty="0">
                <a:highlight>
                  <a:srgbClr val="00FFFF"/>
                </a:highlight>
                <a:latin typeface="Amasis MT Pro Black" panose="02040A04050005020304" pitchFamily="18" charset="0"/>
              </a:rPr>
              <a:t>Reponha produtos conforme suas necessidades: </a:t>
            </a:r>
            <a:r>
              <a:rPr lang="pt-BR" sz="1400" b="1" dirty="0">
                <a:latin typeface="Amasis MT Pro Black" panose="02040A04050005020304" pitchFamily="18" charset="0"/>
              </a:rPr>
              <a:t>Com base nas vendas e datas de vencimento, faça reposições estratégicas para manter o estoque equilibrado.</a:t>
            </a:r>
          </a:p>
          <a:p>
            <a:r>
              <a:rPr lang="pt-BR" sz="1400" b="1" dirty="0">
                <a:highlight>
                  <a:srgbClr val="00FFFF"/>
                </a:highlight>
                <a:latin typeface="Amasis MT Pro Black" panose="02040A04050005020304" pitchFamily="18" charset="0"/>
              </a:rPr>
              <a:t>Avalie o desempenho do controle de estoque: </a:t>
            </a:r>
            <a:r>
              <a:rPr lang="pt-BR" sz="1400" b="1" dirty="0">
                <a:latin typeface="Amasis MT Pro Black" panose="02040A04050005020304" pitchFamily="18" charset="0"/>
              </a:rPr>
              <a:t>Regularmente, analise os resultados obtidos e ajuste suas práticas conforme necessário</a:t>
            </a:r>
            <a:endParaRPr lang="pt-BR" sz="1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 rtl="0">
              <a:buNone/>
            </a:pPr>
            <a:endParaRPr lang="pt-BR" dirty="0"/>
          </a:p>
          <a:p>
            <a:pPr rtl="0"/>
            <a:endParaRPr lang="pt-BR" dirty="0"/>
          </a:p>
        </p:txBody>
      </p:sp>
      <p:pic>
        <p:nvPicPr>
          <p:cNvPr id="5" name="Espaço Reservado para Conteúdo 4" descr="Desenho de pessoas em pé">
            <a:extLst>
              <a:ext uri="{FF2B5EF4-FFF2-40B4-BE49-F238E27FC236}">
                <a16:creationId xmlns:a16="http://schemas.microsoft.com/office/drawing/2014/main" id="{AFD7E0ED-3670-D9CA-0EAC-D568A4876A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61168" y="1721211"/>
            <a:ext cx="5872681" cy="3711921"/>
          </a:xfrm>
        </p:spPr>
      </p:pic>
    </p:spTree>
    <p:extLst>
      <p:ext uri="{BB962C8B-B14F-4D97-AF65-F5344CB8AC3E}">
        <p14:creationId xmlns:p14="http://schemas.microsoft.com/office/powerpoint/2010/main" val="381195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A6178-D67D-45CF-BB10-B3F4B1FE9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Arquitetura da Solução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4D1E74B-B776-49F6-A6C8-02514C377B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Amasis MT Pro Black" panose="02040A04050005020304" pitchFamily="18" charset="0"/>
              </a:rPr>
              <a:t>HTML (Hypertext Markup </a:t>
            </a:r>
            <a:r>
              <a:rPr lang="pt-B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Amasis MT Pro Black" panose="02040A04050005020304" pitchFamily="18" charset="0"/>
              </a:rPr>
              <a:t>Language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Amasis MT Pro Black" panose="02040A04050005020304" pitchFamily="18" charset="0"/>
              </a:rPr>
              <a:t>): 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Responsável pela estrutura da página web.</a:t>
            </a:r>
          </a:p>
          <a:p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Amasis MT Pro Black" panose="02040A04050005020304" pitchFamily="18" charset="0"/>
              </a:rPr>
              <a:t>CSS (</a:t>
            </a:r>
            <a:r>
              <a:rPr lang="pt-B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Amasis MT Pro Black" panose="02040A04050005020304" pitchFamily="18" charset="0"/>
              </a:rPr>
              <a:t>Cascading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Amasis MT Pro Black" panose="02040A04050005020304" pitchFamily="18" charset="0"/>
              </a:rPr>
              <a:t> </a:t>
            </a:r>
            <a:r>
              <a:rPr lang="pt-B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Amasis MT Pro Black" panose="02040A04050005020304" pitchFamily="18" charset="0"/>
              </a:rPr>
              <a:t>Style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Amasis MT Pro Black" panose="02040A04050005020304" pitchFamily="18" charset="0"/>
              </a:rPr>
              <a:t> </a:t>
            </a:r>
            <a:r>
              <a:rPr lang="pt-B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Amasis MT Pro Black" panose="02040A04050005020304" pitchFamily="18" charset="0"/>
              </a:rPr>
              <a:t>Sheets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Amasis MT Pro Black" panose="02040A04050005020304" pitchFamily="18" charset="0"/>
              </a:rPr>
              <a:t>):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Define o estilo visual da página, como cores, fontes e layout.</a:t>
            </a:r>
          </a:p>
          <a:p>
            <a:r>
              <a:rPr lang="pt-B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Amasis MT Pro Black" panose="02040A04050005020304" pitchFamily="18" charset="0"/>
              </a:rPr>
              <a:t>JavaScript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Amasis MT Pro Black" panose="02040A04050005020304" pitchFamily="18" charset="0"/>
              </a:rPr>
              <a:t> (JS): 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Linguagem de programação para interatividade do usuário, manipulação do DOM (</a:t>
            </a:r>
            <a:r>
              <a:rPr lang="pt-B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Document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Object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Model) e chamadas assíncronas para o servidor.</a:t>
            </a:r>
          </a:p>
          <a:p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Amasis MT Pro Black" panose="02040A04050005020304" pitchFamily="18" charset="0"/>
              </a:rPr>
              <a:t>JSON (</a:t>
            </a:r>
            <a:r>
              <a:rPr lang="pt-B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Amasis MT Pro Black" panose="02040A04050005020304" pitchFamily="18" charset="0"/>
              </a:rPr>
              <a:t>JavaScript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Amasis MT Pro Black" panose="02040A04050005020304" pitchFamily="18" charset="0"/>
              </a:rPr>
              <a:t> </a:t>
            </a:r>
            <a:r>
              <a:rPr lang="pt-B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Amasis MT Pro Black" panose="02040A04050005020304" pitchFamily="18" charset="0"/>
              </a:rPr>
              <a:t>Object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Amasis MT Pro Black" panose="02040A04050005020304" pitchFamily="18" charset="0"/>
              </a:rPr>
              <a:t> </a:t>
            </a:r>
            <a:r>
              <a:rPr lang="pt-B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Amasis MT Pro Black" panose="02040A04050005020304" pitchFamily="18" charset="0"/>
              </a:rPr>
              <a:t>Notation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Amasis MT Pro Black" panose="02040A04050005020304" pitchFamily="18" charset="0"/>
              </a:rPr>
              <a:t>): 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Formato de dados leve e legível utilizado para troca de informações entre cliente e servidor.</a:t>
            </a:r>
          </a:p>
          <a:p>
            <a:r>
              <a:rPr lang="pt-B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Git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/GitHub: 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Controle de versão e colaboração.</a:t>
            </a:r>
          </a:p>
          <a:p>
            <a:r>
              <a:rPr lang="pt-B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Fetch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 API: 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Realiza requisições HTTP no lado do cliente.</a:t>
            </a:r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705D2E53-BC1A-486C-868E-A91BDF7FE1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9994" r="9994"/>
          <a:stretch>
            <a:fillRect/>
          </a:stretch>
        </p:blipFill>
        <p:spPr>
          <a:xfrm>
            <a:off x="6695553" y="301752"/>
            <a:ext cx="5221224" cy="5733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3415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6" y="1"/>
            <a:ext cx="8965094" cy="13851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>
                <a:highlight>
                  <a:srgbClr val="000000"/>
                </a:highlight>
              </a:rPr>
              <a:t>Obrigado!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9A0809E-D100-0AFB-B8D6-B2F906AC90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5533" y="4413563"/>
            <a:ext cx="5758004" cy="2444436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endParaRPr lang="pt-BR" sz="6400">
              <a:solidFill>
                <a:schemeClr val="bg2">
                  <a:lumMod val="10000"/>
                </a:schemeClr>
              </a:solidFill>
              <a:effectLst/>
              <a:highlight>
                <a:srgbClr val="FFFF00"/>
              </a:highlight>
              <a:latin typeface="Bahnschrif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/>
          </a:p>
        </p:txBody>
      </p:sp>
      <p:pic>
        <p:nvPicPr>
          <p:cNvPr id="10" name="Espaço Reservado para Imagem 9" descr="Logotipo&#10;&#10;Descrição gerada automaticamente">
            <a:extLst>
              <a:ext uri="{FF2B5EF4-FFF2-40B4-BE49-F238E27FC236}">
                <a16:creationId xmlns:a16="http://schemas.microsoft.com/office/drawing/2014/main" id="{7E4001CB-A66D-BD50-4405-C3E4692EAE3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>
          <a:xfrm>
            <a:off x="1192403" y="541762"/>
            <a:ext cx="3043077" cy="3043083"/>
          </a:xfrm>
        </p:spPr>
      </p:pic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2855_TF89338750_Win32" id="{54BEF785-082C-4E0B-BCFB-A043159B0E7F}" vid="{395EE93A-69AB-4CDE-B07A-EFCE1BE215C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{C2F5B8AB-5FA2-4C55-895C-5937B9E2E399}tf89338750_win32</Template>
  <TotalTime>60</TotalTime>
  <Words>409</Words>
  <Application>Microsoft Office PowerPoint</Application>
  <PresentationFormat>Widescreen</PresentationFormat>
  <Paragraphs>42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9" baseType="lpstr">
      <vt:lpstr>ADLaM Display</vt:lpstr>
      <vt:lpstr>Agency FB</vt:lpstr>
      <vt:lpstr>Amasis MT Pro Black</vt:lpstr>
      <vt:lpstr>Arial</vt:lpstr>
      <vt:lpstr>Arial Rounded MT Bold</vt:lpstr>
      <vt:lpstr>Bahnschrift</vt:lpstr>
      <vt:lpstr>Bahnschrift SemiBold</vt:lpstr>
      <vt:lpstr>Bahnschrift SemiCondensed</vt:lpstr>
      <vt:lpstr>Calibri</vt:lpstr>
      <vt:lpstr>Univers</vt:lpstr>
      <vt:lpstr>GradientVTI</vt:lpstr>
      <vt:lpstr>STOCKGUARD</vt:lpstr>
      <vt:lpstr>O que e a stockguard?</vt:lpstr>
      <vt:lpstr>vamos primeiro apresentar um problema!</vt:lpstr>
      <vt:lpstr>Proposta de solução</vt:lpstr>
      <vt:lpstr>Contexto do Projeto </vt:lpstr>
      <vt:lpstr>Metodologia do grupo  </vt:lpstr>
      <vt:lpstr>Arquitetura da Solução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STOCKGUARD</dc:title>
  <dc:creator>Pablo Vinicius Lazaro da Silva</dc:creator>
  <cp:lastModifiedBy>Pablo Vinicius Lazaro da Silva</cp:lastModifiedBy>
  <cp:revision>96</cp:revision>
  <dcterms:created xsi:type="dcterms:W3CDTF">2024-04-21T15:20:37Z</dcterms:created>
  <dcterms:modified xsi:type="dcterms:W3CDTF">2024-06-28T00:16:13Z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