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2404050" cy="432054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72DED-76AB-FDA9-A557-3174BF0E9007}" v="2091" dt="2023-12-14T17:08:49.145"/>
    <p1510:client id="{E58DC39D-412C-8570-BDCF-0819DAED52DC}" v="1441" dt="2023-12-14T17:16:29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29162880" cy="1195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620000" y="23198400"/>
            <a:ext cx="29162880" cy="1195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620000" y="2319840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16563240" y="2319840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9390240" cy="1195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1480040" y="10109880"/>
            <a:ext cx="9390240" cy="1195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21340440" y="10109880"/>
            <a:ext cx="9390240" cy="1195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620000" y="23198400"/>
            <a:ext cx="9390240" cy="1195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1480040" y="23198400"/>
            <a:ext cx="9390240" cy="1195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21340440" y="23198400"/>
            <a:ext cx="9390240" cy="1195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620000" y="10109880"/>
            <a:ext cx="29162880" cy="2505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29162880" cy="2505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14231160" cy="2505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16563240" y="10109880"/>
            <a:ext cx="14231160" cy="2505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620000" y="1723680"/>
            <a:ext cx="29162880" cy="3344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6563240" y="10109880"/>
            <a:ext cx="14231160" cy="2505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620000" y="2319840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14231160" cy="2505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6563240" y="2319840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620000" y="23198400"/>
            <a:ext cx="29162880" cy="1195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3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CustomShape 5"/>
          <p:cNvSpPr/>
          <p:nvPr/>
        </p:nvSpPr>
        <p:spPr>
          <a:xfrm>
            <a:off x="360" y="42213240"/>
            <a:ext cx="32402880" cy="991080"/>
          </a:xfrm>
          <a:prstGeom prst="rect">
            <a:avLst/>
          </a:prstGeom>
          <a:gradFill rotWithShape="0">
            <a:gsLst>
              <a:gs pos="0">
                <a:srgbClr val="FFD7D7"/>
              </a:gs>
              <a:gs pos="100000">
                <a:srgbClr val="2499A0"/>
              </a:gs>
            </a:gsLst>
            <a:lin ang="3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Line 6"/>
          <p:cNvSpPr/>
          <p:nvPr/>
        </p:nvSpPr>
        <p:spPr>
          <a:xfrm>
            <a:off x="18218160" y="936360"/>
            <a:ext cx="360" cy="259200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180000" rIns="90000" bIns="180000" anchor="t" anchorCtr="1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36000" y="15840"/>
            <a:ext cx="32403600" cy="5113080"/>
          </a:xfrm>
          <a:prstGeom prst="rect">
            <a:avLst/>
          </a:prstGeom>
          <a:gradFill rotWithShape="0">
            <a:gsLst>
              <a:gs pos="0">
                <a:srgbClr val="2499A0">
                  <a:alpha val="90196"/>
                </a:srgbClr>
              </a:gs>
              <a:gs pos="100000">
                <a:srgbClr val="FFD7D7">
                  <a:alpha val="90196"/>
                </a:srgbClr>
              </a:gs>
            </a:gsLst>
            <a:lin ang="3600000"/>
          </a:gra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635120" y="118080"/>
            <a:ext cx="21004920" cy="377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65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GB" sz="65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0000" b="1" strike="noStrike" spc="-1">
                <a:solidFill>
                  <a:srgbClr val="FFFFFF"/>
                </a:solidFill>
                <a:latin typeface="Calibri"/>
              </a:rPr>
              <a:t>Projetos de Pesquisa 2023/2</a:t>
            </a:r>
            <a:endParaRPr lang="en-GB" sz="10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6500" b="0" strike="noStrike" spc="-1">
                <a:solidFill>
                  <a:srgbClr val="FFFFFF"/>
                </a:solidFill>
                <a:latin typeface="Calibri"/>
              </a:rPr>
              <a:t>Trabalho Interdisciplinar: Pesquisa em Informática</a:t>
            </a:r>
            <a:endParaRPr lang="en-GB" sz="65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6000" b="0" strike="noStrike" spc="-1">
                <a:solidFill>
                  <a:srgbClr val="FFFFFF"/>
                </a:solidFill>
                <a:latin typeface="Calibri"/>
              </a:rPr>
              <a:t>Curso de Sistemas de Informação – PUC Minas em Contagem</a:t>
            </a:r>
            <a:endParaRPr lang="en-GB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001560" y="1002600"/>
            <a:ext cx="150120" cy="325836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pic>
        <p:nvPicPr>
          <p:cNvPr id="6" name="Imagem 5"/>
          <p:cNvPicPr/>
          <p:nvPr/>
        </p:nvPicPr>
        <p:blipFill>
          <a:blip r:embed="rId14"/>
          <a:stretch/>
        </p:blipFill>
        <p:spPr>
          <a:xfrm>
            <a:off x="25528680" y="-720"/>
            <a:ext cx="5885640" cy="51800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/>
          <p:nvPr/>
        </p:nvSpPr>
        <p:spPr>
          <a:xfrm>
            <a:off x="307800" y="5389200"/>
            <a:ext cx="32094720" cy="28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32000" tIns="216000" rIns="432000" bIns="216000" anchor="ctr">
            <a:noAutofit/>
          </a:bodyPr>
          <a:lstStyle/>
          <a:p>
            <a:pPr algn="ctr"/>
            <a:r>
              <a:rPr lang="pt-BR" sz="11000" spc="-1">
                <a:solidFill>
                  <a:srgbClr val="2499A0"/>
                </a:solidFill>
                <a:latin typeface="Calibri"/>
              </a:rPr>
              <a:t>Aplicação da Inteligência Artificial na Conservação da Biodiversidade</a:t>
            </a:r>
            <a:endParaRPr lang="pt-BR" sz="11000" b="0" strike="noStrike" spc="-1">
              <a:solidFill>
                <a:srgbClr val="2499A0"/>
              </a:solidFill>
              <a:latin typeface="Calibri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0" y="8983800"/>
            <a:ext cx="32402880" cy="47998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pt-BR" sz="6600" b="1" spc="-1">
                <a:solidFill>
                  <a:srgbClr val="355269"/>
                </a:solidFill>
                <a:latin typeface="Calibri"/>
                <a:ea typeface="DejaVu Sans"/>
              </a:rPr>
              <a:t>Ana Vitória Araújo de Souza</a:t>
            </a:r>
            <a:r>
              <a:rPr lang="pt-BR" sz="6600" b="1" strike="noStrike" spc="-1">
                <a:solidFill>
                  <a:srgbClr val="355269"/>
                </a:solidFill>
                <a:latin typeface="Calibri"/>
                <a:ea typeface="DejaVu Sans"/>
              </a:rPr>
              <a:t>,</a:t>
            </a:r>
            <a:r>
              <a:rPr lang="pt-BR" sz="6600" b="1" spc="-1">
                <a:solidFill>
                  <a:srgbClr val="355269"/>
                </a:solidFill>
                <a:latin typeface="Calibri"/>
                <a:ea typeface="DejaVu Sans"/>
              </a:rPr>
              <a:t> Stephanie Menezes Cardozo</a:t>
            </a:r>
            <a:endParaRPr lang="pt-BR" sz="6600" b="1" strike="noStrike" spc="-1">
              <a:solidFill>
                <a:srgbClr val="355269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6000" b="1" strike="noStrike" spc="-1">
                <a:solidFill>
                  <a:srgbClr val="355269"/>
                </a:solidFill>
                <a:latin typeface="Calibri"/>
                <a:ea typeface="DejaVu Sans"/>
              </a:rPr>
              <a:t>Orientador: Prof. Dr. </a:t>
            </a:r>
            <a:r>
              <a:rPr lang="pt-BR" sz="6000" b="1" strike="noStrike" spc="-1" err="1">
                <a:solidFill>
                  <a:srgbClr val="355269"/>
                </a:solidFill>
                <a:latin typeface="Calibri"/>
                <a:ea typeface="DejaVu Sans"/>
              </a:rPr>
              <a:t>Lesandro</a:t>
            </a:r>
            <a:r>
              <a:rPr lang="pt-BR" sz="6000" b="1" strike="noStrike" spc="-1">
                <a:solidFill>
                  <a:srgbClr val="355269"/>
                </a:solidFill>
                <a:latin typeface="Calibri"/>
                <a:ea typeface="DejaVu Sans"/>
              </a:rPr>
              <a:t> Ponciano</a:t>
            </a:r>
            <a:endParaRPr lang="en-GB" sz="6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6000" b="0" strike="noStrike" spc="-1">
                <a:solidFill>
                  <a:srgbClr val="355269"/>
                </a:solidFill>
                <a:latin typeface="Calibri"/>
                <a:ea typeface="DejaVu Sans"/>
              </a:rPr>
              <a:t>Graduação em Sistemas de Informação</a:t>
            </a:r>
            <a:endParaRPr lang="en-GB" sz="6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6000" b="0" strike="noStrike" spc="-1">
                <a:solidFill>
                  <a:srgbClr val="355269"/>
                </a:solidFill>
                <a:latin typeface="Calibri"/>
                <a:ea typeface="DejaVu Sans"/>
              </a:rPr>
              <a:t>Pontifícia Universidade Católica de Minas Gerais (PUC Minas)</a:t>
            </a:r>
            <a:endParaRPr lang="en-GB" sz="6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1413277" y="13234407"/>
            <a:ext cx="416304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6600" b="1" u="sng" strike="noStrike" spc="-1">
                <a:solidFill>
                  <a:srgbClr val="158466"/>
                </a:solidFill>
                <a:uFillTx/>
                <a:latin typeface="Calibri"/>
                <a:ea typeface="DejaVu Sans"/>
              </a:rPr>
              <a:t>1. Contexto</a:t>
            </a:r>
            <a:endParaRPr lang="en-GB" sz="6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1190880" y="19362960"/>
            <a:ext cx="456588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6600" b="1" u="sng" strike="noStrike" spc="-1">
                <a:solidFill>
                  <a:srgbClr val="158466"/>
                </a:solidFill>
                <a:uFillTx/>
                <a:latin typeface="Calibri"/>
                <a:ea typeface="DejaVu Sans"/>
              </a:rPr>
              <a:t>2. Problema </a:t>
            </a:r>
            <a:endParaRPr lang="en-GB" sz="6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1011600" y="25156670"/>
            <a:ext cx="914976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6600" b="1" u="sng" strike="noStrike" spc="-1">
                <a:solidFill>
                  <a:srgbClr val="158466"/>
                </a:solidFill>
                <a:uFillTx/>
                <a:latin typeface="Calibri"/>
                <a:ea typeface="DejaVu Sans"/>
              </a:rPr>
              <a:t>3. Justificativa/Relevância</a:t>
            </a:r>
            <a:endParaRPr lang="en-GB" sz="6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02407" y="31357477"/>
            <a:ext cx="1127124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6600" b="1" u="sng" strike="noStrike" spc="-1">
                <a:solidFill>
                  <a:srgbClr val="158466"/>
                </a:solidFill>
                <a:uFillTx/>
                <a:latin typeface="Calibri"/>
                <a:ea typeface="DejaVu Sans"/>
              </a:rPr>
              <a:t>4. Objetivos Gerais e Específicos</a:t>
            </a:r>
            <a:endParaRPr lang="en-GB" sz="6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Line 7"/>
          <p:cNvSpPr/>
          <p:nvPr/>
        </p:nvSpPr>
        <p:spPr>
          <a:xfrm flipH="1">
            <a:off x="16201800" y="13002840"/>
            <a:ext cx="144000" cy="28617840"/>
          </a:xfrm>
          <a:prstGeom prst="line">
            <a:avLst/>
          </a:prstGeom>
          <a:ln w="57240">
            <a:solidFill>
              <a:srgbClr val="1584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86760" tIns="41760" rIns="86760" bIns="41760" anchor="t" anchorCtr="1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16785000" y="30018874"/>
            <a:ext cx="826308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6600" b="1" u="sng" strike="noStrike" spc="-1">
                <a:solidFill>
                  <a:srgbClr val="158466"/>
                </a:solidFill>
                <a:uFillTx/>
                <a:latin typeface="Calibri"/>
                <a:ea typeface="DejaVu Sans"/>
              </a:rPr>
              <a:t>Referências (Principais)</a:t>
            </a:r>
            <a:endParaRPr lang="en-GB" sz="6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16774173" y="21614837"/>
            <a:ext cx="547560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6600" b="1" u="sng" strike="noStrike" spc="-1">
                <a:solidFill>
                  <a:srgbClr val="158466"/>
                </a:solidFill>
                <a:uFillTx/>
                <a:latin typeface="Calibri"/>
                <a:ea typeface="DejaVu Sans"/>
              </a:rPr>
              <a:t>6. Metodologia</a:t>
            </a:r>
            <a:endParaRPr lang="en-GB" sz="6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16775197" y="13234933"/>
            <a:ext cx="918504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6600" b="1" u="sng" strike="noStrike" spc="-1">
                <a:solidFill>
                  <a:srgbClr val="158466"/>
                </a:solidFill>
                <a:uFillTx/>
                <a:latin typeface="Calibri"/>
                <a:ea typeface="DejaVu Sans"/>
              </a:rPr>
              <a:t>5. Trabalhos Relacionados</a:t>
            </a:r>
            <a:endParaRPr lang="en-GB" sz="6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2344403" y="14774653"/>
            <a:ext cx="11880360" cy="42458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pt-BR" sz="5400" spc="-1">
                <a:solidFill>
                  <a:srgbClr val="355269"/>
                </a:solidFill>
                <a:latin typeface="Calibri"/>
              </a:rPr>
              <a:t>A área de Sistemas de Informação tratada neste trabalho é Inteligência Artificial. A IA refere-se à capacidade de criar sistemas computacionais que simulam ou replicam funções cognitivas humanas.</a:t>
            </a:r>
            <a:endParaRPr lang="pt-BR" sz="5400" b="0" strike="noStrike" spc="-1">
              <a:solidFill>
                <a:srgbClr val="355269"/>
              </a:solidFill>
              <a:latin typeface="Calibri"/>
            </a:endParaRPr>
          </a:p>
        </p:txBody>
      </p:sp>
      <p:sp>
        <p:nvSpPr>
          <p:cNvPr id="54" name="CustomShape 12"/>
          <p:cNvSpPr/>
          <p:nvPr/>
        </p:nvSpPr>
        <p:spPr>
          <a:xfrm>
            <a:off x="2356200" y="20738520"/>
            <a:ext cx="1188036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pt-BR" sz="5400" spc="-1">
                <a:solidFill>
                  <a:srgbClr val="355269"/>
                </a:solidFill>
                <a:latin typeface="Calibri"/>
              </a:rPr>
              <a:t>O problema que este trabalho busca resolver é como a aplicação da IA pode contribuir para a conservação da biodiversidade.</a:t>
            </a:r>
            <a:endParaRPr lang="pt-BR" sz="5400" b="0" strike="noStrike" spc="-1">
              <a:solidFill>
                <a:srgbClr val="355269"/>
              </a:solidFill>
              <a:latin typeface="Calibri"/>
            </a:endParaRPr>
          </a:p>
        </p:txBody>
      </p:sp>
      <p:sp>
        <p:nvSpPr>
          <p:cNvPr id="55" name="CustomShape 13"/>
          <p:cNvSpPr/>
          <p:nvPr/>
        </p:nvSpPr>
        <p:spPr>
          <a:xfrm>
            <a:off x="2347201" y="26972453"/>
            <a:ext cx="1188036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pt-BR" sz="5400" spc="-1">
                <a:solidFill>
                  <a:srgbClr val="355269"/>
                </a:solidFill>
                <a:latin typeface="Calibri"/>
              </a:rPr>
              <a:t>O problema é relevante diante dos desafios críticos que enfrentamos, como a extinção de espécies, a degradação dos ecossistemas e a perda de habitats.</a:t>
            </a:r>
            <a:endParaRPr lang="pt-BR" sz="5400" b="0" strike="noStrike" spc="-1">
              <a:solidFill>
                <a:srgbClr val="355269"/>
              </a:solidFill>
              <a:latin typeface="Calibri"/>
            </a:endParaRPr>
          </a:p>
        </p:txBody>
      </p:sp>
      <p:sp>
        <p:nvSpPr>
          <p:cNvPr id="56" name="CustomShape 14"/>
          <p:cNvSpPr/>
          <p:nvPr/>
        </p:nvSpPr>
        <p:spPr>
          <a:xfrm>
            <a:off x="2351710" y="33165174"/>
            <a:ext cx="12615363" cy="82777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BR" sz="5200" spc="-1">
                <a:solidFill>
                  <a:srgbClr val="355269"/>
                </a:solidFill>
                <a:latin typeface="Calibri"/>
                <a:ea typeface="DejaVu Sans"/>
                <a:cs typeface="Arial"/>
              </a:rPr>
              <a:t>O nosso </a:t>
            </a:r>
            <a:r>
              <a:rPr lang="pt-BR" sz="5200" b="0" strike="noStrike" spc="-1">
                <a:solidFill>
                  <a:srgbClr val="355269"/>
                </a:solidFill>
                <a:latin typeface="Calibri"/>
                <a:ea typeface="DejaVu Sans"/>
                <a:cs typeface="Arial"/>
              </a:rPr>
              <a:t>objetivo geral </a:t>
            </a:r>
            <a:r>
              <a:rPr lang="pt-BR" sz="5200" spc="-1">
                <a:solidFill>
                  <a:srgbClr val="355269"/>
                </a:solidFill>
                <a:latin typeface="Calibri"/>
                <a:ea typeface="DejaVu Sans"/>
                <a:cs typeface="Arial"/>
              </a:rPr>
              <a:t>é analisar como a aplicação de técnicas específicas de inteligência artificial, como a rede neural pode auxiliar na conservação da biodiversidade.</a:t>
            </a:r>
            <a:endParaRPr lang="pt-BR" sz="5200">
              <a:solidFill>
                <a:srgbClr val="355269"/>
              </a:solidFill>
              <a:latin typeface="Calibri"/>
            </a:endParaRPr>
          </a:p>
          <a:p>
            <a:pPr marL="685800" indent="-685800">
              <a:buClr>
                <a:srgbClr val="000000"/>
              </a:buClr>
              <a:buFont typeface="Arial"/>
              <a:buChar char="•"/>
            </a:pPr>
            <a:r>
              <a:rPr lang="pt-BR" sz="5200" spc="-1">
                <a:solidFill>
                  <a:srgbClr val="355269"/>
                </a:solidFill>
                <a:latin typeface="Calibri"/>
                <a:cs typeface="Arial"/>
              </a:rPr>
              <a:t>Identificar as principais aplicações da IA na conservação da biodiversidade;</a:t>
            </a:r>
            <a:endParaRPr lang="pt-BR" sz="5200" b="0" strike="noStrike" spc="-1">
              <a:solidFill>
                <a:srgbClr val="355269"/>
              </a:solidFill>
              <a:latin typeface="Calibri"/>
              <a:cs typeface="Arial"/>
            </a:endParaRPr>
          </a:p>
          <a:p>
            <a:pPr marL="685800" indent="-685800">
              <a:buClr>
                <a:srgbClr val="000000"/>
              </a:buClr>
              <a:buFont typeface="Arial"/>
              <a:buChar char="•"/>
            </a:pPr>
            <a:r>
              <a:rPr lang="pt-BR" sz="5200" spc="-1">
                <a:solidFill>
                  <a:srgbClr val="355269"/>
                </a:solidFill>
                <a:latin typeface="Calibri"/>
                <a:cs typeface="Arial"/>
              </a:rPr>
              <a:t>Analisar os benefícios e desafios desse uso;</a:t>
            </a:r>
            <a:endParaRPr lang="pt-BR" sz="5200" b="0" strike="noStrike" spc="-1">
              <a:solidFill>
                <a:srgbClr val="355269"/>
              </a:solidFill>
              <a:latin typeface="Calibri"/>
              <a:cs typeface="Arial"/>
            </a:endParaRPr>
          </a:p>
          <a:p>
            <a:pPr marL="685800" indent="-685800">
              <a:buClr>
                <a:srgbClr val="000000"/>
              </a:buClr>
              <a:buFont typeface="Arial"/>
              <a:buChar char="•"/>
            </a:pPr>
            <a:r>
              <a:rPr lang="pt-BR" sz="5200" spc="-1">
                <a:solidFill>
                  <a:srgbClr val="355269"/>
                </a:solidFill>
                <a:latin typeface="Calibri"/>
                <a:cs typeface="Arial"/>
              </a:rPr>
              <a:t>Investigar as principais contribuições da inteligência artificial para essa conservação da biodiversidade.</a:t>
            </a:r>
            <a:endParaRPr lang="pt-BR" sz="5200" b="0" strike="noStrike" spc="-1">
              <a:solidFill>
                <a:srgbClr val="355269"/>
              </a:solidFill>
              <a:latin typeface="Calibri"/>
              <a:cs typeface="Arial"/>
            </a:endParaRPr>
          </a:p>
          <a:p>
            <a:pPr>
              <a:buClr>
                <a:srgbClr val="000000"/>
              </a:buClr>
            </a:pPr>
            <a:endParaRPr lang="pt-BR" sz="1200" spc="-1">
              <a:solidFill>
                <a:srgbClr val="355269"/>
              </a:solidFill>
              <a:latin typeface="Arial"/>
              <a:cs typeface="Arial"/>
            </a:endParaRPr>
          </a:p>
        </p:txBody>
      </p:sp>
      <p:sp>
        <p:nvSpPr>
          <p:cNvPr id="57" name="CustomShape 15"/>
          <p:cNvSpPr/>
          <p:nvPr/>
        </p:nvSpPr>
        <p:spPr>
          <a:xfrm>
            <a:off x="17534160" y="14778087"/>
            <a:ext cx="1396872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pt" sz="5000" spc="-1">
                <a:solidFill>
                  <a:srgbClr val="355269"/>
                </a:solidFill>
                <a:latin typeface="Calibri"/>
                <a:ea typeface="DejaVu Sans"/>
              </a:rPr>
              <a:t>Mapeamento de áreas desmatadas no Cerrado por meio </a:t>
            </a:r>
            <a:r>
              <a:rPr lang="pt" sz="5000" b="0" strike="noStrike" spc="-1">
                <a:solidFill>
                  <a:srgbClr val="355269"/>
                </a:solidFill>
                <a:latin typeface="Calibri"/>
                <a:ea typeface="DejaVu Sans"/>
              </a:rPr>
              <a:t>de </a:t>
            </a:r>
            <a:r>
              <a:rPr lang="pt" sz="5000" spc="-1">
                <a:solidFill>
                  <a:srgbClr val="355269"/>
                </a:solidFill>
                <a:latin typeface="Calibri"/>
                <a:ea typeface="DejaVu Sans"/>
              </a:rPr>
              <a:t>Redes Neurais Recorrentes</a:t>
            </a:r>
            <a:r>
              <a:rPr lang="pt-BR" sz="5000" b="0" strike="noStrike" spc="-1">
                <a:solidFill>
                  <a:srgbClr val="355269"/>
                </a:solidFill>
                <a:latin typeface="Calibri"/>
                <a:ea typeface="DejaVu Sans"/>
              </a:rPr>
              <a:t>,</a:t>
            </a:r>
            <a:r>
              <a:rPr lang="pt-BR" sz="5000" spc="-1">
                <a:solidFill>
                  <a:srgbClr val="355269"/>
                </a:solidFill>
                <a:latin typeface="Calibri"/>
                <a:ea typeface="DejaVu Sans"/>
              </a:rPr>
              <a:t> </a:t>
            </a:r>
            <a:r>
              <a:rPr lang="pt-BR" sz="5000" spc="-1" err="1">
                <a:solidFill>
                  <a:srgbClr val="355269"/>
                </a:solidFill>
                <a:latin typeface="Calibri"/>
                <a:ea typeface="+mn-lt"/>
                <a:cs typeface="+mn-lt"/>
              </a:rPr>
              <a:t>Matosak</a:t>
            </a:r>
            <a:r>
              <a:rPr lang="pt-BR" sz="5000" spc="-1">
                <a:solidFill>
                  <a:srgbClr val="355269"/>
                </a:solidFill>
                <a:latin typeface="Calibri"/>
                <a:ea typeface="DejaVu Sans"/>
              </a:rPr>
              <a:t> </a:t>
            </a:r>
            <a:r>
              <a:rPr lang="pt-BR" sz="5000" b="0" strike="noStrike" spc="-1">
                <a:solidFill>
                  <a:srgbClr val="355269"/>
                </a:solidFill>
                <a:latin typeface="Calibri"/>
                <a:ea typeface="DejaVu Sans"/>
              </a:rPr>
              <a:t>(</a:t>
            </a:r>
            <a:r>
              <a:rPr lang="pt-BR" sz="5000" spc="-1">
                <a:solidFill>
                  <a:srgbClr val="355269"/>
                </a:solidFill>
                <a:latin typeface="Calibri"/>
                <a:ea typeface="DejaVu Sans"/>
              </a:rPr>
              <a:t>2020</a:t>
            </a:r>
            <a:r>
              <a:rPr lang="pt-BR" sz="5000" b="0" strike="noStrike" spc="-1">
                <a:solidFill>
                  <a:srgbClr val="355269"/>
                </a:solidFill>
                <a:latin typeface="Calibri"/>
                <a:ea typeface="DejaVu Sans"/>
              </a:rPr>
              <a:t>)</a:t>
            </a:r>
            <a:endParaRPr lang="en-GB" sz="50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-685800">
              <a:buClr>
                <a:srgbClr val="000000"/>
              </a:buClr>
              <a:buFont typeface="Arial"/>
              <a:buChar char="•"/>
            </a:pPr>
            <a:r>
              <a:rPr lang="pt-BR" sz="5000" spc="-1">
                <a:solidFill>
                  <a:srgbClr val="355269"/>
                </a:solidFill>
                <a:latin typeface="Calibri"/>
                <a:ea typeface="DejaVu Sans"/>
              </a:rPr>
              <a:t>Classificação de</a:t>
            </a:r>
            <a:r>
              <a:rPr lang="pt-BR" sz="5000" spc="-1">
                <a:solidFill>
                  <a:srgbClr val="355269"/>
                </a:solidFill>
                <a:latin typeface="Calibri"/>
                <a:ea typeface="+mn-lt"/>
                <a:cs typeface="+mn-lt"/>
              </a:rPr>
              <a:t> plantas com base </a:t>
            </a:r>
            <a:r>
              <a:rPr lang="pt-BR" sz="5000" b="0" strike="noStrike" spc="-1">
                <a:solidFill>
                  <a:srgbClr val="355269"/>
                </a:solidFill>
                <a:latin typeface="Calibri"/>
                <a:ea typeface="+mn-lt"/>
                <a:cs typeface="+mn-lt"/>
              </a:rPr>
              <a:t>em </a:t>
            </a:r>
            <a:r>
              <a:rPr lang="pt-BR" sz="5000" spc="-1">
                <a:solidFill>
                  <a:srgbClr val="355269"/>
                </a:solidFill>
                <a:latin typeface="Calibri"/>
                <a:ea typeface="+mn-lt"/>
                <a:cs typeface="+mn-lt"/>
              </a:rPr>
              <a:t>imagens de folhas usando uma Rede Neural </a:t>
            </a:r>
            <a:r>
              <a:rPr lang="pt-BR" sz="5000" spc="-1" err="1">
                <a:solidFill>
                  <a:srgbClr val="355269"/>
                </a:solidFill>
                <a:latin typeface="Calibri"/>
                <a:ea typeface="+mn-lt"/>
                <a:cs typeface="+mn-lt"/>
              </a:rPr>
              <a:t>Convolucional</a:t>
            </a:r>
            <a:r>
              <a:rPr lang="pt-BR" sz="5000" spc="-1">
                <a:solidFill>
                  <a:srgbClr val="355269"/>
                </a:solidFill>
                <a:latin typeface="Calibri"/>
                <a:ea typeface="+mn-lt"/>
                <a:cs typeface="+mn-lt"/>
              </a:rPr>
              <a:t> (CNN)</a:t>
            </a:r>
            <a:r>
              <a:rPr lang="pt-BR" sz="5000" spc="-1">
                <a:solidFill>
                  <a:srgbClr val="355269"/>
                </a:solidFill>
                <a:latin typeface="Calibri"/>
                <a:ea typeface="DejaVu Sans"/>
              </a:rPr>
              <a:t>, </a:t>
            </a:r>
            <a:r>
              <a:rPr lang="pt-BR" sz="5000" spc="-1" err="1">
                <a:solidFill>
                  <a:srgbClr val="355269"/>
                </a:solidFill>
                <a:latin typeface="Calibri"/>
                <a:ea typeface="+mn-lt"/>
                <a:cs typeface="+mn-lt"/>
              </a:rPr>
              <a:t>Minarno</a:t>
            </a:r>
            <a:r>
              <a:rPr lang="pt-BR" sz="5000" spc="-1">
                <a:solidFill>
                  <a:srgbClr val="355269"/>
                </a:solidFill>
                <a:latin typeface="Calibri"/>
                <a:ea typeface="DejaVu Sans"/>
              </a:rPr>
              <a:t> </a:t>
            </a:r>
            <a:r>
              <a:rPr lang="pt-BR" sz="5000" b="0" strike="noStrike" spc="-1">
                <a:solidFill>
                  <a:srgbClr val="355269"/>
                </a:solidFill>
                <a:latin typeface="Calibri"/>
                <a:ea typeface="DejaVu Sans"/>
              </a:rPr>
              <a:t>(</a:t>
            </a:r>
            <a:r>
              <a:rPr lang="pt-BR" sz="5000" spc="-1">
                <a:solidFill>
                  <a:srgbClr val="355269"/>
                </a:solidFill>
                <a:latin typeface="Calibri"/>
                <a:ea typeface="DejaVu Sans"/>
              </a:rPr>
              <a:t>2022</a:t>
            </a:r>
            <a:r>
              <a:rPr lang="pt-BR" sz="5000" b="0" strike="noStrike" spc="-1">
                <a:solidFill>
                  <a:srgbClr val="355269"/>
                </a:solidFill>
                <a:latin typeface="Calibri"/>
                <a:ea typeface="DejaVu Sans"/>
              </a:rPr>
              <a:t>)</a:t>
            </a:r>
            <a:endParaRPr lang="en-GB" sz="50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-685800">
              <a:buClr>
                <a:srgbClr val="000000"/>
              </a:buClr>
              <a:buFont typeface="Arial"/>
              <a:buChar char="•"/>
            </a:pPr>
            <a:r>
              <a:rPr lang="pt-BR" sz="5000" spc="-1">
                <a:solidFill>
                  <a:srgbClr val="355269"/>
                </a:solidFill>
                <a:latin typeface="Calibri"/>
                <a:ea typeface="+mn-lt"/>
                <a:cs typeface="+mn-lt"/>
              </a:rPr>
              <a:t>Identificação de espécies </a:t>
            </a:r>
            <a:r>
              <a:rPr lang="pt-BR" sz="5000" b="0" strike="noStrike" spc="-1">
                <a:solidFill>
                  <a:srgbClr val="355269"/>
                </a:solidFill>
                <a:latin typeface="Calibri"/>
                <a:ea typeface="+mn-lt"/>
                <a:cs typeface="+mn-lt"/>
              </a:rPr>
              <a:t>de </a:t>
            </a:r>
            <a:r>
              <a:rPr lang="pt-BR" sz="5000" spc="-1">
                <a:solidFill>
                  <a:srgbClr val="355269"/>
                </a:solidFill>
                <a:latin typeface="Calibri"/>
                <a:ea typeface="+mn-lt"/>
                <a:cs typeface="+mn-lt"/>
              </a:rPr>
              <a:t>manguezais usando uma Rede Neural Profunda</a:t>
            </a:r>
            <a:r>
              <a:rPr lang="pt-BR" sz="5000" spc="-1">
                <a:solidFill>
                  <a:srgbClr val="355269"/>
                </a:solidFill>
                <a:latin typeface="Calibri"/>
                <a:ea typeface="+mn-lt"/>
                <a:cs typeface="Arial"/>
              </a:rPr>
              <a:t> </a:t>
            </a:r>
            <a:r>
              <a:rPr lang="pt-BR" sz="5000" spc="-1">
                <a:solidFill>
                  <a:srgbClr val="355269"/>
                </a:solidFill>
                <a:latin typeface="Calibri"/>
                <a:ea typeface="+mn-lt"/>
                <a:cs typeface="+mn-lt"/>
              </a:rPr>
              <a:t>(LSTM</a:t>
            </a:r>
            <a:r>
              <a:rPr lang="pt-BR" sz="5000" spc="-1">
                <a:solidFill>
                  <a:srgbClr val="355269"/>
                </a:solidFill>
                <a:latin typeface="Calibri"/>
                <a:ea typeface="+mn-lt"/>
                <a:cs typeface="Arial"/>
              </a:rPr>
              <a:t>)</a:t>
            </a:r>
            <a:r>
              <a:rPr lang="pt-BR" sz="5000" spc="-1">
                <a:solidFill>
                  <a:srgbClr val="355269"/>
                </a:solidFill>
                <a:latin typeface="Calibri"/>
                <a:ea typeface="+mn-lt"/>
              </a:rPr>
              <a:t>,</a:t>
            </a:r>
            <a:r>
              <a:rPr lang="pt-BR" sz="5000" b="0" strike="noStrike" spc="-1">
                <a:solidFill>
                  <a:srgbClr val="355269"/>
                </a:solidFill>
                <a:latin typeface="Calibri"/>
                <a:ea typeface="DejaVu Sans"/>
              </a:rPr>
              <a:t> </a:t>
            </a:r>
            <a:r>
              <a:rPr lang="pt-BR" sz="5000" spc="-1" err="1">
                <a:solidFill>
                  <a:srgbClr val="355269"/>
                </a:solidFill>
                <a:latin typeface="Calibri"/>
                <a:ea typeface="+mn-lt"/>
                <a:cs typeface="+mn-lt"/>
              </a:rPr>
              <a:t>Viodor</a:t>
            </a:r>
            <a:r>
              <a:rPr lang="pt-BR" sz="5000" spc="-1">
                <a:solidFill>
                  <a:srgbClr val="355269"/>
                </a:solidFill>
                <a:latin typeface="Calibri"/>
                <a:ea typeface="DejaVu Sans"/>
              </a:rPr>
              <a:t> </a:t>
            </a:r>
            <a:r>
              <a:rPr lang="pt-BR" sz="5000" b="0" strike="noStrike" spc="-1">
                <a:solidFill>
                  <a:srgbClr val="355269"/>
                </a:solidFill>
                <a:latin typeface="Calibri"/>
                <a:ea typeface="DejaVu Sans"/>
              </a:rPr>
              <a:t>(</a:t>
            </a:r>
            <a:r>
              <a:rPr lang="pt-BR" sz="5000" spc="-1">
                <a:solidFill>
                  <a:srgbClr val="355269"/>
                </a:solidFill>
                <a:latin typeface="Calibri"/>
                <a:ea typeface="DejaVu Sans"/>
              </a:rPr>
              <a:t>2022</a:t>
            </a:r>
            <a:r>
              <a:rPr lang="pt-BR" sz="5000" b="0" strike="noStrike" spc="-1">
                <a:solidFill>
                  <a:srgbClr val="355269"/>
                </a:solidFill>
                <a:latin typeface="Calibri"/>
                <a:ea typeface="DejaVu Sans"/>
              </a:rPr>
              <a:t>)</a:t>
            </a:r>
            <a:endParaRPr lang="en-GB" sz="5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16"/>
          <p:cNvSpPr/>
          <p:nvPr/>
        </p:nvSpPr>
        <p:spPr>
          <a:xfrm>
            <a:off x="17522420" y="23281498"/>
            <a:ext cx="12040143" cy="80007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pt-BR" sz="5200" spc="-1">
                <a:solidFill>
                  <a:srgbClr val="355269"/>
                </a:solidFill>
                <a:latin typeface="Calibri"/>
              </a:rPr>
              <a:t>Pesquisa quantitativa;</a:t>
            </a:r>
            <a:endParaRPr lang="en-GB" sz="52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-685800">
              <a:buClr>
                <a:srgbClr val="000000"/>
              </a:buClr>
              <a:buFont typeface="Arial"/>
              <a:buChar char="•"/>
            </a:pPr>
            <a:r>
              <a:rPr lang="pt-BR" sz="5200" spc="-1">
                <a:solidFill>
                  <a:srgbClr val="355269"/>
                </a:solidFill>
                <a:latin typeface="Calibri"/>
              </a:rPr>
              <a:t>Método de regressão e análise de dados;</a:t>
            </a:r>
            <a:endParaRPr lang="pt-BR" sz="5200" b="0" strike="noStrike" spc="-1">
              <a:solidFill>
                <a:srgbClr val="355269"/>
              </a:solidFill>
              <a:latin typeface="Calibri"/>
            </a:endParaRPr>
          </a:p>
          <a:p>
            <a:pPr marL="685800" indent="-685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5200" spc="-1">
                <a:solidFill>
                  <a:srgbClr val="355269"/>
                </a:solidFill>
                <a:latin typeface="Calibri"/>
                <a:ea typeface="DejaVu Sans"/>
              </a:rPr>
              <a:t>Etapas</a:t>
            </a:r>
            <a:r>
              <a:rPr lang="pt-BR" sz="5200" b="0" strike="noStrike" spc="-1">
                <a:solidFill>
                  <a:srgbClr val="355269"/>
                </a:solidFill>
                <a:latin typeface="Calibri"/>
                <a:ea typeface="DejaVu Sans"/>
              </a:rPr>
              <a:t> de execução</a:t>
            </a:r>
            <a:r>
              <a:rPr lang="pt-BR" sz="5200" spc="-1">
                <a:solidFill>
                  <a:srgbClr val="355269"/>
                </a:solidFill>
                <a:latin typeface="Calibri"/>
                <a:ea typeface="DejaVu Sans"/>
              </a:rPr>
              <a:t>:</a:t>
            </a:r>
          </a:p>
          <a:p>
            <a:pPr>
              <a:buClr>
                <a:srgbClr val="000000"/>
              </a:buClr>
            </a:pPr>
            <a:r>
              <a:rPr lang="pt-BR" sz="5200" spc="-1">
                <a:solidFill>
                  <a:srgbClr val="355269"/>
                </a:solidFill>
                <a:latin typeface="Calibri"/>
              </a:rPr>
              <a:t>   </a:t>
            </a:r>
            <a:r>
              <a:rPr lang="pt-BR" sz="5000" spc="-1">
                <a:solidFill>
                  <a:srgbClr val="355269"/>
                </a:solidFill>
                <a:latin typeface="Calibri"/>
              </a:rPr>
              <a:t> </a:t>
            </a:r>
            <a:r>
              <a:rPr lang="pt-BR" sz="5000" b="1" spc="-1">
                <a:solidFill>
                  <a:srgbClr val="355269"/>
                </a:solidFill>
                <a:latin typeface="Calibri"/>
              </a:rPr>
              <a:t> </a:t>
            </a:r>
            <a:r>
              <a:rPr lang="pt-BR" sz="5000" spc="-1">
                <a:solidFill>
                  <a:srgbClr val="355269"/>
                </a:solidFill>
                <a:latin typeface="Calibri"/>
              </a:rPr>
              <a:t>1</a:t>
            </a:r>
            <a:r>
              <a:rPr lang="pt-BR" sz="5000" spc="-1">
                <a:latin typeface="Calibri"/>
              </a:rPr>
              <a:t>-</a:t>
            </a:r>
            <a:r>
              <a:rPr lang="pt-BR" sz="5000" spc="-1">
                <a:solidFill>
                  <a:srgbClr val="355269"/>
                </a:solidFill>
                <a:latin typeface="Calibri"/>
              </a:rPr>
              <a:t> S</a:t>
            </a:r>
            <a:r>
              <a:rPr lang="pt-BR" sz="5000" spc="-1">
                <a:solidFill>
                  <a:srgbClr val="355269"/>
                </a:solidFill>
                <a:latin typeface="Calibri"/>
                <a:ea typeface="+mn-lt"/>
                <a:cs typeface="+mn-lt"/>
              </a:rPr>
              <a:t>eleção de softwares no GitHub, utilizando  palavras chaves;</a:t>
            </a:r>
          </a:p>
          <a:p>
            <a:r>
              <a:rPr lang="pt-BR" sz="5000" spc="-1">
                <a:solidFill>
                  <a:srgbClr val="355269"/>
                </a:solidFill>
                <a:latin typeface="Calibri"/>
                <a:ea typeface="+mn-lt"/>
                <a:cs typeface="+mn-lt"/>
              </a:rPr>
              <a:t>     </a:t>
            </a:r>
            <a:r>
              <a:rPr lang="pt-BR" sz="5000" spc="-1">
                <a:solidFill>
                  <a:srgbClr val="355269"/>
                </a:solidFill>
                <a:latin typeface="Calibri"/>
                <a:ea typeface="+mn-lt"/>
                <a:cs typeface="Arial"/>
              </a:rPr>
              <a:t>2</a:t>
            </a:r>
            <a:r>
              <a:rPr lang="pt-BR" sz="5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- Análise dos softwares selecionados;</a:t>
            </a:r>
          </a:p>
          <a:p>
            <a:r>
              <a:rPr lang="pt-BR" sz="5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     3- Comparação dos resultados;</a:t>
            </a:r>
          </a:p>
          <a:p>
            <a:r>
              <a:rPr lang="pt-BR" sz="5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     4- Avaliar melhores práticas;</a:t>
            </a:r>
          </a:p>
          <a:p>
            <a:endParaRPr lang="pt-BR" sz="5200" spc="-1">
              <a:solidFill>
                <a:srgbClr val="355269"/>
              </a:solidFill>
              <a:latin typeface="Calibri"/>
              <a:ea typeface="+mn-lt"/>
              <a:cs typeface="Calibri"/>
            </a:endParaRPr>
          </a:p>
          <a:p>
            <a:endParaRPr lang="pt-BR" sz="5400" spc="-1">
              <a:solidFill>
                <a:srgbClr val="355269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59" name="CustomShape 16"/>
          <p:cNvSpPr/>
          <p:nvPr/>
        </p:nvSpPr>
        <p:spPr>
          <a:xfrm>
            <a:off x="17186040" y="31613393"/>
            <a:ext cx="14664600" cy="104937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Matosak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, B. M.,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Maretto</a:t>
            </a:r>
            <a:r>
              <a:rPr lang="pt-BR" sz="4000" b="0" strike="noStrike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, 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R. V., K ̈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orting</a:t>
            </a:r>
            <a:r>
              <a:rPr lang="pt-BR" sz="4000" b="0" strike="noStrike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, 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T</a:t>
            </a:r>
            <a:r>
              <a:rPr lang="pt-BR" sz="4000" b="0" strike="noStrike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. 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S., Adami, M., </a:t>
            </a:r>
            <a:r>
              <a:rPr lang="pt-BR" sz="4000" b="0" strike="noStrike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and</a:t>
            </a:r>
            <a:r>
              <a:rPr lang="pt-BR" sz="4000" b="0" strike="noStrike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Fonseca</a:t>
            </a:r>
            <a:r>
              <a:rPr lang="pt-BR" sz="4000" b="0" strike="noStrike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, 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L. M. G. </a:t>
            </a:r>
            <a:r>
              <a:rPr lang="pt-BR" sz="4000" b="0" strike="noStrike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(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2020). Mapping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deforested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areas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in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the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cerrado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biome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through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recurrent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neural networks</a:t>
            </a:r>
            <a:r>
              <a:rPr lang="pt-BR" sz="4000" b="0" strike="noStrike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.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In IGARSS 2020 - 2020 IEEE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International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Geoscience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and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Remote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Sensing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Symposium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,</a:t>
            </a:r>
            <a:br>
              <a:rPr lang="pt-BR" sz="4000" spc="-1">
                <a:latin typeface="Calibri"/>
                <a:ea typeface="+mn-lt"/>
                <a:cs typeface="Calibri"/>
              </a:rPr>
            </a:b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pages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1389–1392</a:t>
            </a:r>
            <a:endParaRPr lang="en-GB" sz="4000"/>
          </a:p>
          <a:p>
            <a:pPr algn="just"/>
            <a:br>
              <a:rPr lang="en-US" sz="4000"/>
            </a:br>
            <a:r>
              <a:rPr lang="en-US" sz="4000" err="1">
                <a:solidFill>
                  <a:srgbClr val="355269"/>
                </a:solidFill>
                <a:latin typeface="Calibri"/>
                <a:cs typeface="Arial"/>
              </a:rPr>
              <a:t>Minarno</a:t>
            </a:r>
            <a:r>
              <a:rPr lang="en-US" sz="4000">
                <a:solidFill>
                  <a:srgbClr val="355269"/>
                </a:solidFill>
                <a:latin typeface="Calibri"/>
                <a:cs typeface="Arial"/>
              </a:rPr>
              <a:t>, A. E., Ibrahim, Z., Nur, A., Hasanuddin, M. Y., Diah, N. M., and </a:t>
            </a:r>
            <a:r>
              <a:rPr lang="en-US" sz="4000" err="1">
                <a:solidFill>
                  <a:srgbClr val="355269"/>
                </a:solidFill>
                <a:latin typeface="Calibri"/>
                <a:cs typeface="Arial"/>
              </a:rPr>
              <a:t>Munarko</a:t>
            </a:r>
            <a:r>
              <a:rPr lang="en-US" sz="4000">
                <a:solidFill>
                  <a:srgbClr val="355269"/>
                </a:solidFill>
                <a:latin typeface="Calibri"/>
                <a:cs typeface="Arial"/>
              </a:rPr>
              <a:t>, Y. (2022). Leaf based plant species classification using deep convolutional neural network. In 2022 10th International Conference on Information and Communication</a:t>
            </a:r>
            <a:br>
              <a:rPr lang="en-US" sz="4000">
                <a:latin typeface="Calibri"/>
                <a:cs typeface="Arial"/>
              </a:rPr>
            </a:br>
            <a:r>
              <a:rPr lang="en-US" sz="4000">
                <a:solidFill>
                  <a:srgbClr val="355269"/>
                </a:solidFill>
                <a:latin typeface="Calibri"/>
                <a:cs typeface="Arial"/>
              </a:rPr>
              <a:t>Technology (</a:t>
            </a:r>
            <a:r>
              <a:rPr lang="en-US" sz="4000" err="1">
                <a:solidFill>
                  <a:srgbClr val="355269"/>
                </a:solidFill>
                <a:latin typeface="Calibri"/>
                <a:cs typeface="Arial"/>
              </a:rPr>
              <a:t>ICoICT</a:t>
            </a:r>
            <a:r>
              <a:rPr lang="en-US" sz="4000">
                <a:solidFill>
                  <a:srgbClr val="355269"/>
                </a:solidFill>
                <a:latin typeface="Calibri"/>
                <a:cs typeface="Arial"/>
              </a:rPr>
              <a:t>), pages 99–104</a:t>
            </a:r>
            <a:endParaRPr lang="en-US" sz="4000">
              <a:solidFill>
                <a:srgbClr val="355269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Viodor</a:t>
            </a:r>
            <a:r>
              <a:rPr lang="pt-BR" sz="4000" b="0" strike="noStrike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, 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A</a:t>
            </a:r>
            <a:r>
              <a:rPr lang="pt-BR" sz="4000" b="0" strike="noStrike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.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C</a:t>
            </a:r>
            <a:r>
              <a:rPr lang="pt-BR" sz="4000" b="0" strike="noStrike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. 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C.,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Aliac</a:t>
            </a:r>
            <a:r>
              <a:rPr lang="pt-BR" sz="4000" b="0" strike="noStrike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, 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C. J</a:t>
            </a:r>
            <a:r>
              <a:rPr lang="pt-BR" sz="4000" b="0" strike="noStrike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. 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G., </a:t>
            </a:r>
            <a:r>
              <a:rPr lang="pt-BR" sz="4000" b="0" strike="noStrike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and</a:t>
            </a:r>
            <a:r>
              <a:rPr lang="pt-BR" sz="4000" b="0" strike="noStrike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Santos-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Feliscuzo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, L. T. (2022). Mangrove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species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identification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using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deep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neural network. In 2022 6th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International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Conference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on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Information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Technology,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Information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Systems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and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Electrical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Engineering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(ICITISEE), </a:t>
            </a:r>
            <a:r>
              <a:rPr lang="pt-BR" sz="4000" spc="-1" err="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pages</a:t>
            </a:r>
            <a:r>
              <a:rPr lang="pt-BR" sz="4000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 1–6</a:t>
            </a:r>
            <a:r>
              <a:rPr lang="pt-BR" sz="4000" b="0" strike="noStrike" spc="-1">
                <a:solidFill>
                  <a:srgbClr val="355269"/>
                </a:solidFill>
                <a:latin typeface="Calibri"/>
                <a:ea typeface="+mn-lt"/>
                <a:cs typeface="Calibri"/>
              </a:rPr>
              <a:t>.</a:t>
            </a:r>
            <a:endParaRPr lang="pt-BR" sz="4000">
              <a:cs typeface="Calibri"/>
            </a:endParaRPr>
          </a:p>
          <a:p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Personalizar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Company>Sociedade Mineira de Cultura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Lesandro Ponciano dos Santos</dc:creator>
  <dc:description/>
  <cp:revision>2</cp:revision>
  <dcterms:created xsi:type="dcterms:W3CDTF">2019-11-01T17:53:15Z</dcterms:created>
  <dcterms:modified xsi:type="dcterms:W3CDTF">2023-12-14T19:23:29Z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Custom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</vt:i4>
  </property>
</Properties>
</file>