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Poppins" charset="1" panose="00000500000000000000"/>
      <p:regular r:id="rId12"/>
    </p:embeddedFont>
    <p:embeddedFont>
      <p:font typeface="Poppins Bold" charset="1" panose="00000800000000000000"/>
      <p:regular r:id="rId13"/>
    </p:embeddedFont>
    <p:embeddedFont>
      <p:font typeface="Poppins Italics" charset="1" panose="00000500000000000000"/>
      <p:regular r:id="rId14"/>
    </p:embeddedFont>
    <p:embeddedFont>
      <p:font typeface="Poppins Bold Italics" charset="1" panose="00000800000000000000"/>
      <p:regular r:id="rId15"/>
    </p:embeddedFont>
    <p:embeddedFont>
      <p:font typeface="Poppins Thin" charset="1" panose="00000300000000000000"/>
      <p:regular r:id="rId16"/>
    </p:embeddedFont>
    <p:embeddedFont>
      <p:font typeface="Poppins Thin Italics" charset="1" panose="00000300000000000000"/>
      <p:regular r:id="rId17"/>
    </p:embeddedFont>
    <p:embeddedFont>
      <p:font typeface="Poppins Extra-Light" charset="1" panose="00000300000000000000"/>
      <p:regular r:id="rId18"/>
    </p:embeddedFont>
    <p:embeddedFont>
      <p:font typeface="Poppins Extra-Light Italics" charset="1" panose="00000300000000000000"/>
      <p:regular r:id="rId19"/>
    </p:embeddedFont>
    <p:embeddedFont>
      <p:font typeface="Poppins Light" charset="1" panose="00000400000000000000"/>
      <p:regular r:id="rId20"/>
    </p:embeddedFont>
    <p:embeddedFont>
      <p:font typeface="Poppins Light Italics" charset="1" panose="00000400000000000000"/>
      <p:regular r:id="rId21"/>
    </p:embeddedFont>
    <p:embeddedFont>
      <p:font typeface="Poppins Medium" charset="1" panose="00000600000000000000"/>
      <p:regular r:id="rId22"/>
    </p:embeddedFont>
    <p:embeddedFont>
      <p:font typeface="Poppins Medium Italics" charset="1" panose="00000600000000000000"/>
      <p:regular r:id="rId23"/>
    </p:embeddedFont>
    <p:embeddedFont>
      <p:font typeface="Poppins Semi-Bold" charset="1" panose="00000700000000000000"/>
      <p:regular r:id="rId24"/>
    </p:embeddedFont>
    <p:embeddedFont>
      <p:font typeface="Poppins Semi-Bold Italics" charset="1" panose="00000700000000000000"/>
      <p:regular r:id="rId25"/>
    </p:embeddedFont>
    <p:embeddedFont>
      <p:font typeface="Poppins Ultra-Bold" charset="1" panose="00000900000000000000"/>
      <p:regular r:id="rId26"/>
    </p:embeddedFont>
    <p:embeddedFont>
      <p:font typeface="Poppins Ultra-Bold Italics" charset="1" panose="00000900000000000000"/>
      <p:regular r:id="rId27"/>
    </p:embeddedFont>
    <p:embeddedFont>
      <p:font typeface="Poppins Heavy" charset="1" panose="00000A00000000000000"/>
      <p:regular r:id="rId28"/>
    </p:embeddedFont>
    <p:embeddedFont>
      <p:font typeface="Poppins Heavy Italics" charset="1" panose="00000A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38" Target="slides/slide9.xml" Type="http://schemas.openxmlformats.org/officeDocument/2006/relationships/slide"/><Relationship Id="rId39" Target="slides/slide10.xml" Type="http://schemas.openxmlformats.org/officeDocument/2006/relationships/slide"/><Relationship Id="rId4" Target="theme/theme1.xml" Type="http://schemas.openxmlformats.org/officeDocument/2006/relationships/theme"/><Relationship Id="rId40" Target="slides/slide11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1.jpeg" Type="http://schemas.openxmlformats.org/officeDocument/2006/relationships/image"/><Relationship Id="rId4" Target="../media/image22.jpeg" Type="http://schemas.openxmlformats.org/officeDocument/2006/relationships/image"/><Relationship Id="rId5" Target="../media/image2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jpe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9321" y="1867048"/>
            <a:ext cx="10833487" cy="6681602"/>
          </a:xfrm>
          <a:custGeom>
            <a:avLst/>
            <a:gdLst/>
            <a:ahLst/>
            <a:cxnLst/>
            <a:rect r="r" b="b" t="t" l="l"/>
            <a:pathLst>
              <a:path h="6681602" w="10833487">
                <a:moveTo>
                  <a:pt x="0" y="0"/>
                </a:moveTo>
                <a:lnTo>
                  <a:pt x="10833488" y="0"/>
                </a:lnTo>
                <a:lnTo>
                  <a:pt x="10833488" y="6681603"/>
                </a:lnTo>
                <a:lnTo>
                  <a:pt x="0" y="6681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1069" r="0" b="-3106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2168" y="-56628"/>
            <a:ext cx="10580221" cy="1923677"/>
          </a:xfrm>
          <a:custGeom>
            <a:avLst/>
            <a:gdLst/>
            <a:ahLst/>
            <a:cxnLst/>
            <a:rect r="r" b="b" t="t" l="l"/>
            <a:pathLst>
              <a:path h="1923677" w="10580221">
                <a:moveTo>
                  <a:pt x="0" y="0"/>
                </a:moveTo>
                <a:lnTo>
                  <a:pt x="10580221" y="0"/>
                </a:lnTo>
                <a:lnTo>
                  <a:pt x="10580221" y="1923676"/>
                </a:lnTo>
                <a:lnTo>
                  <a:pt x="0" y="19236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7854389" y="8839547"/>
            <a:ext cx="10433611" cy="1897020"/>
          </a:xfrm>
          <a:custGeom>
            <a:avLst/>
            <a:gdLst/>
            <a:ahLst/>
            <a:cxnLst/>
            <a:rect r="r" b="b" t="t" l="l"/>
            <a:pathLst>
              <a:path h="1897020" w="10433611">
                <a:moveTo>
                  <a:pt x="0" y="0"/>
                </a:moveTo>
                <a:lnTo>
                  <a:pt x="10433611" y="0"/>
                </a:lnTo>
                <a:lnTo>
                  <a:pt x="10433611" y="1897020"/>
                </a:lnTo>
                <a:lnTo>
                  <a:pt x="0" y="18970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3061" y="9258300"/>
            <a:ext cx="5841799" cy="47625"/>
          </a:xfrm>
          <a:custGeom>
            <a:avLst/>
            <a:gdLst/>
            <a:ahLst/>
            <a:cxnLst/>
            <a:rect r="r" b="b" t="t" l="l"/>
            <a:pathLst>
              <a:path h="47625" w="5841799">
                <a:moveTo>
                  <a:pt x="0" y="0"/>
                </a:moveTo>
                <a:lnTo>
                  <a:pt x="5841799" y="0"/>
                </a:lnTo>
                <a:lnTo>
                  <a:pt x="5841799" y="47625"/>
                </a:lnTo>
                <a:lnTo>
                  <a:pt x="0" y="47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322583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98537" y="1748418"/>
            <a:ext cx="4820247" cy="7768703"/>
          </a:xfrm>
          <a:custGeom>
            <a:avLst/>
            <a:gdLst/>
            <a:ahLst/>
            <a:cxnLst/>
            <a:rect r="r" b="b" t="t" l="l"/>
            <a:pathLst>
              <a:path h="7768703" w="4820247">
                <a:moveTo>
                  <a:pt x="0" y="0"/>
                </a:moveTo>
                <a:lnTo>
                  <a:pt x="4820247" y="0"/>
                </a:lnTo>
                <a:lnTo>
                  <a:pt x="4820247" y="7768703"/>
                </a:lnTo>
                <a:lnTo>
                  <a:pt x="0" y="77687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275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120412" y="1748418"/>
            <a:ext cx="4338721" cy="8100858"/>
          </a:xfrm>
          <a:custGeom>
            <a:avLst/>
            <a:gdLst/>
            <a:ahLst/>
            <a:cxnLst/>
            <a:rect r="r" b="b" t="t" l="l"/>
            <a:pathLst>
              <a:path h="8100858" w="4338721">
                <a:moveTo>
                  <a:pt x="0" y="0"/>
                </a:moveTo>
                <a:lnTo>
                  <a:pt x="4338721" y="0"/>
                </a:lnTo>
                <a:lnTo>
                  <a:pt x="4338721" y="8100858"/>
                </a:lnTo>
                <a:lnTo>
                  <a:pt x="0" y="81008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17" t="-5670" r="-5134" b="-9245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876284" y="1587253"/>
            <a:ext cx="4798600" cy="8364788"/>
          </a:xfrm>
          <a:custGeom>
            <a:avLst/>
            <a:gdLst/>
            <a:ahLst/>
            <a:cxnLst/>
            <a:rect r="r" b="b" t="t" l="l"/>
            <a:pathLst>
              <a:path h="8364788" w="4798600">
                <a:moveTo>
                  <a:pt x="0" y="0"/>
                </a:moveTo>
                <a:lnTo>
                  <a:pt x="4798600" y="0"/>
                </a:lnTo>
                <a:lnTo>
                  <a:pt x="4798600" y="8364788"/>
                </a:lnTo>
                <a:lnTo>
                  <a:pt x="0" y="83647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108" r="0" b="-3108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562797" y="148799"/>
            <a:ext cx="7453950" cy="87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151"/>
              </a:lnSpc>
              <a:spcBef>
                <a:spcPct val="0"/>
              </a:spcBef>
            </a:pPr>
            <a:r>
              <a:rPr lang="en-US" sz="5108">
                <a:solidFill>
                  <a:srgbClr val="FDFDFD"/>
                </a:solidFill>
                <a:latin typeface="Open Sans Extra Bold"/>
              </a:rPr>
              <a:t>Projeto da Interface 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69957" y="1112908"/>
            <a:ext cx="2877407" cy="474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DFDFD"/>
                </a:solidFill>
                <a:latin typeface="Arimo"/>
              </a:rPr>
              <a:t>Tela inicial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51069" y="1165860"/>
            <a:ext cx="2877407" cy="474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DFDFD"/>
                </a:solidFill>
                <a:latin typeface="Arimo"/>
              </a:rPr>
              <a:t>Tela da empresa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36880" y="962025"/>
            <a:ext cx="2877407" cy="474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DFDFD"/>
                </a:solidFill>
                <a:latin typeface="Arimo"/>
              </a:rPr>
              <a:t>Produtos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98912" y="0"/>
            <a:ext cx="5889088" cy="756959"/>
            <a:chOff x="0" y="0"/>
            <a:chExt cx="1551036" cy="1993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51036" cy="199364"/>
            </a:xfrm>
            <a:custGeom>
              <a:avLst/>
              <a:gdLst/>
              <a:ahLst/>
              <a:cxnLst/>
              <a:rect r="r" b="b" t="t" l="l"/>
              <a:pathLst>
                <a:path h="199364" w="1551036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398912" y="9530041"/>
            <a:ext cx="5889088" cy="756959"/>
            <a:chOff x="0" y="0"/>
            <a:chExt cx="1551036" cy="1993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51036" cy="199364"/>
            </a:xfrm>
            <a:custGeom>
              <a:avLst/>
              <a:gdLst/>
              <a:ahLst/>
              <a:cxnLst/>
              <a:rect r="r" b="b" t="t" l="l"/>
              <a:pathLst>
                <a:path h="199364" w="1551036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410563" y="756959"/>
            <a:ext cx="5877437" cy="8773081"/>
          </a:xfrm>
          <a:custGeom>
            <a:avLst/>
            <a:gdLst/>
            <a:ahLst/>
            <a:cxnLst/>
            <a:rect r="r" b="b" t="t" l="l"/>
            <a:pathLst>
              <a:path h="8773081" w="5877437">
                <a:moveTo>
                  <a:pt x="0" y="0"/>
                </a:moveTo>
                <a:lnTo>
                  <a:pt x="5877437" y="0"/>
                </a:lnTo>
                <a:lnTo>
                  <a:pt x="5877437" y="8773082"/>
                </a:lnTo>
                <a:lnTo>
                  <a:pt x="0" y="8773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921" t="0" r="-57979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827738" y="3915587"/>
            <a:ext cx="6587577" cy="4062918"/>
          </a:xfrm>
          <a:custGeom>
            <a:avLst/>
            <a:gdLst/>
            <a:ahLst/>
            <a:cxnLst/>
            <a:rect r="r" b="b" t="t" l="l"/>
            <a:pathLst>
              <a:path h="4062918" w="6587577">
                <a:moveTo>
                  <a:pt x="0" y="0"/>
                </a:moveTo>
                <a:lnTo>
                  <a:pt x="6587577" y="0"/>
                </a:lnTo>
                <a:lnTo>
                  <a:pt x="6587577" y="4062919"/>
                </a:lnTo>
                <a:lnTo>
                  <a:pt x="0" y="40629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1069" r="0" b="-31069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74520" y="2144243"/>
            <a:ext cx="7894013" cy="1771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4510"/>
              </a:lnSpc>
              <a:spcBef>
                <a:spcPct val="0"/>
              </a:spcBef>
            </a:pPr>
            <a:r>
              <a:rPr lang="en-US" sz="10364">
                <a:solidFill>
                  <a:srgbClr val="051D40"/>
                </a:solidFill>
                <a:latin typeface="Open Sans Extra Bold"/>
              </a:rPr>
              <a:t>OBRIGADO!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72031">
            <a:off x="-2265089" y="7877061"/>
            <a:ext cx="6587577" cy="4062918"/>
          </a:xfrm>
          <a:custGeom>
            <a:avLst/>
            <a:gdLst/>
            <a:ahLst/>
            <a:cxnLst/>
            <a:rect r="r" b="b" t="t" l="l"/>
            <a:pathLst>
              <a:path h="4062918" w="6587577">
                <a:moveTo>
                  <a:pt x="0" y="0"/>
                </a:moveTo>
                <a:lnTo>
                  <a:pt x="6587578" y="0"/>
                </a:lnTo>
                <a:lnTo>
                  <a:pt x="6587578" y="4062918"/>
                </a:lnTo>
                <a:lnTo>
                  <a:pt x="0" y="40629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</a:blip>
            <a:stretch>
              <a:fillRect l="0" t="-31069" r="0" b="-31069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49546" y="-517695"/>
            <a:ext cx="3356492" cy="2549310"/>
          </a:xfrm>
          <a:custGeom>
            <a:avLst/>
            <a:gdLst/>
            <a:ahLst/>
            <a:cxnLst/>
            <a:rect r="r" b="b" t="t" l="l"/>
            <a:pathLst>
              <a:path h="2549310" w="3356492">
                <a:moveTo>
                  <a:pt x="0" y="0"/>
                </a:moveTo>
                <a:lnTo>
                  <a:pt x="3356492" y="0"/>
                </a:lnTo>
                <a:lnTo>
                  <a:pt x="3356492" y="2549309"/>
                </a:lnTo>
                <a:lnTo>
                  <a:pt x="0" y="25493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</a:blip>
            <a:stretch>
              <a:fillRect l="-48347" t="-49516" r="-47916" b="-108889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24601" y="3432182"/>
            <a:ext cx="3273975" cy="1599150"/>
            <a:chOff x="0" y="0"/>
            <a:chExt cx="812800" cy="3970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97006"/>
            </a:xfrm>
            <a:custGeom>
              <a:avLst/>
              <a:gdLst/>
              <a:ahLst/>
              <a:cxnLst/>
              <a:rect r="r" b="b" t="t" l="l"/>
              <a:pathLst>
                <a:path h="39700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270006"/>
                  </a:lnTo>
                  <a:cubicBezTo>
                    <a:pt x="812800" y="340147"/>
                    <a:pt x="755940" y="397006"/>
                    <a:pt x="685800" y="397006"/>
                  </a:cubicBezTo>
                  <a:lnTo>
                    <a:pt x="127000" y="397006"/>
                  </a:lnTo>
                  <a:cubicBezTo>
                    <a:pt x="93318" y="397006"/>
                    <a:pt x="61015" y="383626"/>
                    <a:pt x="37197" y="359809"/>
                  </a:cubicBezTo>
                  <a:cubicBezTo>
                    <a:pt x="13380" y="335992"/>
                    <a:pt x="0" y="303689"/>
                    <a:pt x="0" y="27000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145DA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35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781480" y="1682746"/>
            <a:ext cx="4726066" cy="901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18"/>
              </a:lnSpc>
              <a:spcBef>
                <a:spcPct val="0"/>
              </a:spcBef>
            </a:pPr>
            <a:r>
              <a:rPr lang="en-US" sz="5227">
                <a:solidFill>
                  <a:srgbClr val="051D40"/>
                </a:solidFill>
                <a:latin typeface="Open Sans Extra Bold"/>
              </a:rPr>
              <a:t>Integrantes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734685" y="6345783"/>
            <a:ext cx="3407951" cy="1675347"/>
            <a:chOff x="0" y="0"/>
            <a:chExt cx="812800" cy="3995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399572"/>
            </a:xfrm>
            <a:custGeom>
              <a:avLst/>
              <a:gdLst/>
              <a:ahLst/>
              <a:cxnLst/>
              <a:rect r="r" b="b" t="t" l="l"/>
              <a:pathLst>
                <a:path h="399572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272572"/>
                  </a:lnTo>
                  <a:cubicBezTo>
                    <a:pt x="812800" y="342712"/>
                    <a:pt x="755940" y="399572"/>
                    <a:pt x="685800" y="399572"/>
                  </a:cubicBezTo>
                  <a:lnTo>
                    <a:pt x="127000" y="399572"/>
                  </a:lnTo>
                  <a:cubicBezTo>
                    <a:pt x="93318" y="399572"/>
                    <a:pt x="61015" y="386192"/>
                    <a:pt x="37197" y="362375"/>
                  </a:cubicBezTo>
                  <a:cubicBezTo>
                    <a:pt x="13380" y="338558"/>
                    <a:pt x="0" y="306255"/>
                    <a:pt x="0" y="272572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145DA0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437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175754" y="3424835"/>
            <a:ext cx="3050587" cy="1606498"/>
            <a:chOff x="0" y="0"/>
            <a:chExt cx="812800" cy="4280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428036"/>
            </a:xfrm>
            <a:custGeom>
              <a:avLst/>
              <a:gdLst/>
              <a:ahLst/>
              <a:cxnLst/>
              <a:rect r="r" b="b" t="t" l="l"/>
              <a:pathLst>
                <a:path h="42803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301036"/>
                  </a:lnTo>
                  <a:cubicBezTo>
                    <a:pt x="812800" y="371176"/>
                    <a:pt x="755940" y="428036"/>
                    <a:pt x="685800" y="428036"/>
                  </a:cubicBezTo>
                  <a:lnTo>
                    <a:pt x="127000" y="428036"/>
                  </a:lnTo>
                  <a:cubicBezTo>
                    <a:pt x="93318" y="428036"/>
                    <a:pt x="61015" y="414656"/>
                    <a:pt x="37197" y="390839"/>
                  </a:cubicBezTo>
                  <a:cubicBezTo>
                    <a:pt x="13380" y="367022"/>
                    <a:pt x="0" y="334719"/>
                    <a:pt x="0" y="30103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145DA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466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134840" y="6345783"/>
            <a:ext cx="3132415" cy="1675347"/>
            <a:chOff x="0" y="0"/>
            <a:chExt cx="812800" cy="4347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434720"/>
            </a:xfrm>
            <a:custGeom>
              <a:avLst/>
              <a:gdLst/>
              <a:ahLst/>
              <a:cxnLst/>
              <a:rect r="r" b="b" t="t" l="l"/>
              <a:pathLst>
                <a:path h="43472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307720"/>
                  </a:lnTo>
                  <a:cubicBezTo>
                    <a:pt x="812800" y="377860"/>
                    <a:pt x="755940" y="434720"/>
                    <a:pt x="685800" y="434720"/>
                  </a:cubicBezTo>
                  <a:lnTo>
                    <a:pt x="127000" y="434720"/>
                  </a:lnTo>
                  <a:cubicBezTo>
                    <a:pt x="93318" y="434720"/>
                    <a:pt x="61015" y="421339"/>
                    <a:pt x="37197" y="397522"/>
                  </a:cubicBezTo>
                  <a:cubicBezTo>
                    <a:pt x="13380" y="373705"/>
                    <a:pt x="0" y="341402"/>
                    <a:pt x="0" y="30772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145DA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472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381680" y="3432182"/>
            <a:ext cx="2899394" cy="1599150"/>
            <a:chOff x="0" y="0"/>
            <a:chExt cx="812800" cy="4482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448297"/>
            </a:xfrm>
            <a:custGeom>
              <a:avLst/>
              <a:gdLst/>
              <a:ahLst/>
              <a:cxnLst/>
              <a:rect r="r" b="b" t="t" l="l"/>
              <a:pathLst>
                <a:path h="448297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321297"/>
                  </a:lnTo>
                  <a:cubicBezTo>
                    <a:pt x="812800" y="354979"/>
                    <a:pt x="799420" y="387282"/>
                    <a:pt x="775603" y="411099"/>
                  </a:cubicBezTo>
                  <a:cubicBezTo>
                    <a:pt x="751785" y="434917"/>
                    <a:pt x="719482" y="448297"/>
                    <a:pt x="685800" y="448297"/>
                  </a:cubicBezTo>
                  <a:lnTo>
                    <a:pt x="127000" y="448297"/>
                  </a:lnTo>
                  <a:cubicBezTo>
                    <a:pt x="56860" y="448297"/>
                    <a:pt x="0" y="391437"/>
                    <a:pt x="0" y="321297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145DA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12800" cy="486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116226" y="3656178"/>
            <a:ext cx="2890724" cy="116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8"/>
              </a:lnSpc>
            </a:pPr>
            <a:r>
              <a:rPr lang="en-US" sz="3284" spc="62">
                <a:solidFill>
                  <a:srgbClr val="FDFDFD"/>
                </a:solidFill>
                <a:latin typeface="Poppins Bold"/>
              </a:rPr>
              <a:t>Gabriella Paz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24601" y="6852189"/>
            <a:ext cx="3028120" cy="56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3"/>
              </a:lnSpc>
            </a:pPr>
            <a:r>
              <a:rPr lang="en-US" sz="3117" spc="59">
                <a:solidFill>
                  <a:srgbClr val="FDFDFD"/>
                </a:solidFill>
                <a:latin typeface="Poppins Bold"/>
              </a:rPr>
              <a:t>Iago Moysés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257069" y="3575271"/>
            <a:ext cx="2886931" cy="1164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4"/>
              </a:lnSpc>
            </a:pPr>
            <a:r>
              <a:rPr lang="en-US" sz="3281" spc="62">
                <a:solidFill>
                  <a:srgbClr val="FDFDFD"/>
                </a:solidFill>
                <a:latin typeface="Poppins Bold"/>
              </a:rPr>
              <a:t>Lucas Augusto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290076" y="6962323"/>
            <a:ext cx="2641447" cy="375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3"/>
              </a:lnSpc>
            </a:pPr>
            <a:r>
              <a:rPr lang="en-US" sz="2087" spc="39">
                <a:solidFill>
                  <a:srgbClr val="FDFDFD"/>
                </a:solidFill>
                <a:latin typeface="Poppins Bold"/>
              </a:rPr>
              <a:t>Daniel Gallego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81680" y="3565694"/>
            <a:ext cx="2894245" cy="1173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2"/>
              </a:lnSpc>
            </a:pPr>
            <a:r>
              <a:rPr lang="en-US" sz="3287" spc="62">
                <a:solidFill>
                  <a:srgbClr val="FDFDFD"/>
                </a:solidFill>
                <a:latin typeface="Poppins Bold"/>
              </a:rPr>
              <a:t>Gabriel Machado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-1766494" y="9340175"/>
            <a:ext cx="21820987" cy="946825"/>
            <a:chOff x="0" y="0"/>
            <a:chExt cx="6110362" cy="26513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110362" cy="265132"/>
            </a:xfrm>
            <a:custGeom>
              <a:avLst/>
              <a:gdLst/>
              <a:ahLst/>
              <a:cxnLst/>
              <a:rect r="r" b="b" t="t" l="l"/>
              <a:pathLst>
                <a:path h="265132" w="6110362">
                  <a:moveTo>
                    <a:pt x="0" y="0"/>
                  </a:moveTo>
                  <a:lnTo>
                    <a:pt x="6110362" y="0"/>
                  </a:lnTo>
                  <a:lnTo>
                    <a:pt x="6110362" y="265132"/>
                  </a:lnTo>
                  <a:lnTo>
                    <a:pt x="0" y="265132"/>
                  </a:lnTo>
                  <a:close/>
                </a:path>
              </a:pathLst>
            </a:custGeom>
            <a:solidFill>
              <a:srgbClr val="1AE6B5"/>
            </a:soli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6110362" cy="30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1766494" y="-816076"/>
            <a:ext cx="21820987" cy="1762900"/>
            <a:chOff x="0" y="0"/>
            <a:chExt cx="6110362" cy="49365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110362" cy="493651"/>
            </a:xfrm>
            <a:custGeom>
              <a:avLst/>
              <a:gdLst/>
              <a:ahLst/>
              <a:cxnLst/>
              <a:rect r="r" b="b" t="t" l="l"/>
              <a:pathLst>
                <a:path h="493651" w="6110362">
                  <a:moveTo>
                    <a:pt x="0" y="0"/>
                  </a:moveTo>
                  <a:lnTo>
                    <a:pt x="6110362" y="0"/>
                  </a:lnTo>
                  <a:lnTo>
                    <a:pt x="6110362" y="493651"/>
                  </a:lnTo>
                  <a:lnTo>
                    <a:pt x="0" y="493651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6110362" cy="531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381680" y="6345783"/>
            <a:ext cx="2899394" cy="1675347"/>
            <a:chOff x="0" y="0"/>
            <a:chExt cx="812800" cy="4696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469658"/>
            </a:xfrm>
            <a:custGeom>
              <a:avLst/>
              <a:gdLst/>
              <a:ahLst/>
              <a:cxnLst/>
              <a:rect r="r" b="b" t="t" l="l"/>
              <a:pathLst>
                <a:path h="469658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342658"/>
                  </a:lnTo>
                  <a:cubicBezTo>
                    <a:pt x="812800" y="412798"/>
                    <a:pt x="755940" y="469658"/>
                    <a:pt x="685800" y="469658"/>
                  </a:cubicBezTo>
                  <a:lnTo>
                    <a:pt x="127000" y="469658"/>
                  </a:lnTo>
                  <a:cubicBezTo>
                    <a:pt x="93318" y="469658"/>
                    <a:pt x="61015" y="456277"/>
                    <a:pt x="37197" y="432460"/>
                  </a:cubicBezTo>
                  <a:cubicBezTo>
                    <a:pt x="13380" y="408643"/>
                    <a:pt x="0" y="376340"/>
                    <a:pt x="0" y="342658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145DA0"/>
            </a:solidFill>
            <a:ln cap="rnd">
              <a:noFill/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812800" cy="507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6257582" y="6861714"/>
            <a:ext cx="2886931" cy="583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4"/>
              </a:lnSpc>
            </a:pPr>
            <a:r>
              <a:rPr lang="en-US" sz="3281" spc="62">
                <a:solidFill>
                  <a:srgbClr val="FDFDFD"/>
                </a:solidFill>
                <a:latin typeface="Poppins Bold"/>
              </a:rPr>
              <a:t>Luiz Coelho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515030" y="6548938"/>
            <a:ext cx="2641447" cy="1173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3"/>
              </a:lnSpc>
            </a:pPr>
            <a:r>
              <a:rPr lang="en-US" sz="3287" spc="62">
                <a:solidFill>
                  <a:srgbClr val="FDFDFD"/>
                </a:solidFill>
                <a:latin typeface="Poppins Bold"/>
              </a:rPr>
              <a:t>Gabriel Medice 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4359906" y="4975646"/>
            <a:ext cx="3325936" cy="1668542"/>
            <a:chOff x="0" y="0"/>
            <a:chExt cx="812800" cy="40776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407762"/>
            </a:xfrm>
            <a:custGeom>
              <a:avLst/>
              <a:gdLst/>
              <a:ahLst/>
              <a:cxnLst/>
              <a:rect r="r" b="b" t="t" l="l"/>
              <a:pathLst>
                <a:path h="407762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280762"/>
                  </a:lnTo>
                  <a:cubicBezTo>
                    <a:pt x="812800" y="350902"/>
                    <a:pt x="755940" y="407762"/>
                    <a:pt x="685800" y="407762"/>
                  </a:cubicBezTo>
                  <a:lnTo>
                    <a:pt x="127000" y="407762"/>
                  </a:lnTo>
                  <a:cubicBezTo>
                    <a:pt x="93318" y="407762"/>
                    <a:pt x="61015" y="394382"/>
                    <a:pt x="37197" y="370565"/>
                  </a:cubicBezTo>
                  <a:cubicBezTo>
                    <a:pt x="13380" y="346748"/>
                    <a:pt x="0" y="314445"/>
                    <a:pt x="0" y="280762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145DA0"/>
            </a:solidFill>
            <a:ln cap="rnd">
              <a:noFill/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812800" cy="4458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4702151" y="5175398"/>
            <a:ext cx="2641447" cy="1173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3"/>
              </a:lnSpc>
            </a:pPr>
            <a:r>
              <a:rPr lang="en-US" sz="3287" spc="62">
                <a:solidFill>
                  <a:srgbClr val="FDFDFD"/>
                </a:solidFill>
                <a:latin typeface="Poppins Bold"/>
              </a:rPr>
              <a:t>Pedro Emerick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8217" y="9258300"/>
            <a:ext cx="18476217" cy="1028700"/>
            <a:chOff x="0" y="0"/>
            <a:chExt cx="4866164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66164" cy="270933"/>
            </a:xfrm>
            <a:custGeom>
              <a:avLst/>
              <a:gdLst/>
              <a:ahLst/>
              <a:cxnLst/>
              <a:rect r="r" b="b" t="t" l="l"/>
              <a:pathLst>
                <a:path h="270933" w="4866164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AE6B5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269838" y="2999888"/>
            <a:ext cx="5748323" cy="991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95"/>
              </a:lnSpc>
              <a:spcBef>
                <a:spcPct val="0"/>
              </a:spcBef>
            </a:pPr>
            <a:r>
              <a:rPr lang="en-US" sz="5854">
                <a:solidFill>
                  <a:srgbClr val="FDFDFD"/>
                </a:solidFill>
                <a:latin typeface="Open Sans Extra Bold"/>
              </a:rPr>
              <a:t>Introdução</a:t>
            </a: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7084950" y="-9534635"/>
            <a:ext cx="5021170" cy="20257426"/>
            <a:chOff x="0" y="0"/>
            <a:chExt cx="1322448" cy="53352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22448" cy="5335289"/>
            </a:xfrm>
            <a:custGeom>
              <a:avLst/>
              <a:gdLst/>
              <a:ahLst/>
              <a:cxnLst/>
              <a:rect r="r" b="b" t="t" l="l"/>
              <a:pathLst>
                <a:path h="5335289" w="1322448">
                  <a:moveTo>
                    <a:pt x="0" y="0"/>
                  </a:moveTo>
                  <a:lnTo>
                    <a:pt x="1322448" y="0"/>
                  </a:lnTo>
                  <a:lnTo>
                    <a:pt x="1322448" y="5335289"/>
                  </a:lnTo>
                  <a:lnTo>
                    <a:pt x="0" y="5335289"/>
                  </a:ln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22448" cy="53733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752194" y="594078"/>
            <a:ext cx="13310016" cy="8229600"/>
            <a:chOff x="0" y="0"/>
            <a:chExt cx="3505519" cy="21674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505519" cy="2167467"/>
            </a:xfrm>
            <a:custGeom>
              <a:avLst/>
              <a:gdLst/>
              <a:ahLst/>
              <a:cxnLst/>
              <a:rect r="r" b="b" t="t" l="l"/>
              <a:pathLst>
                <a:path h="2167467" w="3505519">
                  <a:moveTo>
                    <a:pt x="0" y="0"/>
                  </a:moveTo>
                  <a:lnTo>
                    <a:pt x="3505519" y="0"/>
                  </a:lnTo>
                  <a:lnTo>
                    <a:pt x="3505519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569E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505519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078874" y="1536685"/>
            <a:ext cx="12983336" cy="3376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-64">
                <a:solidFill>
                  <a:srgbClr val="FDFDFD"/>
                </a:solidFill>
                <a:latin typeface="Poppins"/>
              </a:rPr>
              <a:t>DATASTOCK é um sistema de estoque focado em empresas de médio e pequeno porte estruturado com funcionalidades intuitivas para registrar a entrada e saída de produtos, monitorar níveis de estoque, além de ter relatório de vendas dos produtos </a:t>
            </a:r>
          </a:p>
          <a:p>
            <a:pPr>
              <a:lnSpc>
                <a:spcPts val="4480"/>
              </a:lnSpc>
              <a:spcBef>
                <a:spcPct val="0"/>
              </a:spcBef>
            </a:pPr>
          </a:p>
          <a:p>
            <a:pPr>
              <a:lnSpc>
                <a:spcPts val="448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8214280" y="644112"/>
            <a:ext cx="1859440" cy="69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4"/>
              </a:lnSpc>
              <a:spcBef>
                <a:spcPct val="0"/>
              </a:spcBef>
            </a:pPr>
            <a:r>
              <a:rPr lang="en-US" sz="4110">
                <a:solidFill>
                  <a:srgbClr val="FDFDFD"/>
                </a:solidFill>
                <a:latin typeface="Open Sans Extra Bold"/>
              </a:rPr>
              <a:t>SOBRE: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923514" y="4491474"/>
            <a:ext cx="2958105" cy="69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4"/>
              </a:lnSpc>
              <a:spcBef>
                <a:spcPct val="0"/>
              </a:spcBef>
            </a:pPr>
            <a:r>
              <a:rPr lang="en-US" sz="4110">
                <a:solidFill>
                  <a:srgbClr val="FDFDFD"/>
                </a:solidFill>
                <a:latin typeface="Open Sans Extra Bold"/>
              </a:rPr>
              <a:t>OBJETIVOS: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196826" y="5670225"/>
            <a:ext cx="12411482" cy="2252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-64">
                <a:solidFill>
                  <a:srgbClr val="FDFDFD"/>
                </a:solidFill>
                <a:latin typeface="Poppins"/>
              </a:rPr>
              <a:t>Nosso objetivo é oferecer um sistema eficiente de estoque possibilitando o gerenciamento de maneira fácil e rápida e eficiente possibilitando e colaborando para maiores lucros e aumento da competitividade de mercado de nossos clientes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66830" y="0"/>
            <a:ext cx="5021170" cy="10287000"/>
            <a:chOff x="0" y="0"/>
            <a:chExt cx="13224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224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22448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224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69832" y="1177254"/>
            <a:ext cx="8645727" cy="834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75"/>
              </a:lnSpc>
              <a:spcBef>
                <a:spcPct val="0"/>
              </a:spcBef>
            </a:pPr>
            <a:r>
              <a:rPr lang="en-US" sz="4910">
                <a:solidFill>
                  <a:srgbClr val="051D40"/>
                </a:solidFill>
                <a:latin typeface="Open Sans Extra Bold"/>
              </a:rPr>
              <a:t>Problema: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595820" y="-1782102"/>
            <a:ext cx="3564204" cy="35642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AE6B5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700679" y="7074186"/>
            <a:ext cx="5946973" cy="594697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160597" y="8832850"/>
            <a:ext cx="11402164" cy="711357"/>
          </a:xfrm>
          <a:custGeom>
            <a:avLst/>
            <a:gdLst/>
            <a:ahLst/>
            <a:cxnLst/>
            <a:rect r="r" b="b" t="t" l="l"/>
            <a:pathLst>
              <a:path h="711357" w="11402164">
                <a:moveTo>
                  <a:pt x="0" y="0"/>
                </a:moveTo>
                <a:lnTo>
                  <a:pt x="11402164" y="0"/>
                </a:lnTo>
                <a:lnTo>
                  <a:pt x="11402164" y="711357"/>
                </a:lnTo>
                <a:lnTo>
                  <a:pt x="0" y="7113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6567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448206" y="4625006"/>
            <a:ext cx="14329209" cy="4478688"/>
            <a:chOff x="0" y="0"/>
            <a:chExt cx="3773948" cy="117957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773948" cy="1179572"/>
            </a:xfrm>
            <a:custGeom>
              <a:avLst/>
              <a:gdLst/>
              <a:ahLst/>
              <a:cxnLst/>
              <a:rect r="r" b="b" t="t" l="l"/>
              <a:pathLst>
                <a:path h="1179572" w="3773948">
                  <a:moveTo>
                    <a:pt x="7564" y="0"/>
                  </a:moveTo>
                  <a:lnTo>
                    <a:pt x="3766384" y="0"/>
                  </a:lnTo>
                  <a:cubicBezTo>
                    <a:pt x="3768391" y="0"/>
                    <a:pt x="3770314" y="797"/>
                    <a:pt x="3771733" y="2215"/>
                  </a:cubicBezTo>
                  <a:cubicBezTo>
                    <a:pt x="3773151" y="3634"/>
                    <a:pt x="3773948" y="5558"/>
                    <a:pt x="3773948" y="7564"/>
                  </a:cubicBezTo>
                  <a:lnTo>
                    <a:pt x="3773948" y="1172008"/>
                  </a:lnTo>
                  <a:cubicBezTo>
                    <a:pt x="3773948" y="1174014"/>
                    <a:pt x="3773151" y="1175938"/>
                    <a:pt x="3771733" y="1177357"/>
                  </a:cubicBezTo>
                  <a:cubicBezTo>
                    <a:pt x="3770314" y="1178775"/>
                    <a:pt x="3768391" y="1179572"/>
                    <a:pt x="3766384" y="1179572"/>
                  </a:cubicBezTo>
                  <a:lnTo>
                    <a:pt x="7564" y="1179572"/>
                  </a:lnTo>
                  <a:cubicBezTo>
                    <a:pt x="5558" y="1179572"/>
                    <a:pt x="3634" y="1178775"/>
                    <a:pt x="2215" y="1177357"/>
                  </a:cubicBezTo>
                  <a:cubicBezTo>
                    <a:pt x="797" y="1175938"/>
                    <a:pt x="0" y="1174014"/>
                    <a:pt x="0" y="1172008"/>
                  </a:cubicBezTo>
                  <a:lnTo>
                    <a:pt x="0" y="7564"/>
                  </a:lnTo>
                  <a:cubicBezTo>
                    <a:pt x="0" y="5558"/>
                    <a:pt x="797" y="3634"/>
                    <a:pt x="2215" y="2215"/>
                  </a:cubicBezTo>
                  <a:cubicBezTo>
                    <a:pt x="3634" y="797"/>
                    <a:pt x="5558" y="0"/>
                    <a:pt x="7564" y="0"/>
                  </a:cubicBezTo>
                  <a:close/>
                </a:path>
              </a:pathLst>
            </a:custGeom>
            <a:solidFill>
              <a:srgbClr val="00569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773948" cy="1217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969832" y="4213174"/>
            <a:ext cx="2772169" cy="685553"/>
            <a:chOff x="0" y="0"/>
            <a:chExt cx="1013291" cy="25058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13291" cy="250585"/>
            </a:xfrm>
            <a:custGeom>
              <a:avLst/>
              <a:gdLst/>
              <a:ahLst/>
              <a:cxnLst/>
              <a:rect r="r" b="b" t="t" l="l"/>
              <a:pathLst>
                <a:path h="250585" w="1013291">
                  <a:moveTo>
                    <a:pt x="125293" y="0"/>
                  </a:moveTo>
                  <a:lnTo>
                    <a:pt x="887999" y="0"/>
                  </a:lnTo>
                  <a:cubicBezTo>
                    <a:pt x="921228" y="0"/>
                    <a:pt x="953097" y="13200"/>
                    <a:pt x="976594" y="36697"/>
                  </a:cubicBezTo>
                  <a:cubicBezTo>
                    <a:pt x="1000091" y="60194"/>
                    <a:pt x="1013291" y="92063"/>
                    <a:pt x="1013291" y="125293"/>
                  </a:cubicBezTo>
                  <a:lnTo>
                    <a:pt x="1013291" y="125293"/>
                  </a:lnTo>
                  <a:cubicBezTo>
                    <a:pt x="1013291" y="158522"/>
                    <a:pt x="1000091" y="190391"/>
                    <a:pt x="976594" y="213888"/>
                  </a:cubicBezTo>
                  <a:cubicBezTo>
                    <a:pt x="953097" y="237385"/>
                    <a:pt x="921228" y="250585"/>
                    <a:pt x="887999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140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1013291" cy="3172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sz="2486" strike="noStrike" u="none">
                  <a:solidFill>
                    <a:srgbClr val="FFFFFF"/>
                  </a:solidFill>
                  <a:latin typeface="Poppins Bold"/>
                </a:rPr>
                <a:t>Problem 01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065760" y="4213174"/>
            <a:ext cx="2772169" cy="685553"/>
            <a:chOff x="0" y="0"/>
            <a:chExt cx="1013291" cy="25058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13291" cy="250585"/>
            </a:xfrm>
            <a:custGeom>
              <a:avLst/>
              <a:gdLst/>
              <a:ahLst/>
              <a:cxnLst/>
              <a:rect r="r" b="b" t="t" l="l"/>
              <a:pathLst>
                <a:path h="250585" w="1013291">
                  <a:moveTo>
                    <a:pt x="125293" y="0"/>
                  </a:moveTo>
                  <a:lnTo>
                    <a:pt x="887999" y="0"/>
                  </a:lnTo>
                  <a:cubicBezTo>
                    <a:pt x="921228" y="0"/>
                    <a:pt x="953097" y="13200"/>
                    <a:pt x="976594" y="36697"/>
                  </a:cubicBezTo>
                  <a:cubicBezTo>
                    <a:pt x="1000091" y="60194"/>
                    <a:pt x="1013291" y="92063"/>
                    <a:pt x="1013291" y="125293"/>
                  </a:cubicBezTo>
                  <a:lnTo>
                    <a:pt x="1013291" y="125293"/>
                  </a:lnTo>
                  <a:cubicBezTo>
                    <a:pt x="1013291" y="158522"/>
                    <a:pt x="1000091" y="190391"/>
                    <a:pt x="976594" y="213888"/>
                  </a:cubicBezTo>
                  <a:cubicBezTo>
                    <a:pt x="953097" y="237385"/>
                    <a:pt x="921228" y="250585"/>
                    <a:pt x="887999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140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1013291" cy="3172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sz="2486" strike="noStrike" u="none">
                  <a:solidFill>
                    <a:srgbClr val="FFFFFF"/>
                  </a:solidFill>
                  <a:latin typeface="Poppins Bold"/>
                </a:rPr>
                <a:t>Problem 02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277801" y="4282229"/>
            <a:ext cx="2670160" cy="685553"/>
            <a:chOff x="0" y="0"/>
            <a:chExt cx="976004" cy="25058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76004" cy="250585"/>
            </a:xfrm>
            <a:custGeom>
              <a:avLst/>
              <a:gdLst/>
              <a:ahLst/>
              <a:cxnLst/>
              <a:rect r="r" b="b" t="t" l="l"/>
              <a:pathLst>
                <a:path h="250585" w="976004">
                  <a:moveTo>
                    <a:pt x="125293" y="0"/>
                  </a:moveTo>
                  <a:lnTo>
                    <a:pt x="850712" y="0"/>
                  </a:lnTo>
                  <a:cubicBezTo>
                    <a:pt x="883941" y="0"/>
                    <a:pt x="915810" y="13200"/>
                    <a:pt x="939307" y="36697"/>
                  </a:cubicBezTo>
                  <a:cubicBezTo>
                    <a:pt x="962804" y="60194"/>
                    <a:pt x="976004" y="92063"/>
                    <a:pt x="976004" y="125293"/>
                  </a:cubicBezTo>
                  <a:lnTo>
                    <a:pt x="976004" y="125293"/>
                  </a:lnTo>
                  <a:cubicBezTo>
                    <a:pt x="976004" y="158522"/>
                    <a:pt x="962804" y="190391"/>
                    <a:pt x="939307" y="213888"/>
                  </a:cubicBezTo>
                  <a:cubicBezTo>
                    <a:pt x="915810" y="237385"/>
                    <a:pt x="883941" y="250585"/>
                    <a:pt x="850712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140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976004" cy="3172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sz="2486" strike="noStrike" u="none">
                  <a:solidFill>
                    <a:srgbClr val="FFFFFF"/>
                  </a:solidFill>
                  <a:latin typeface="Poppins Bold"/>
                </a:rPr>
                <a:t>Problem 03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968384" y="5155565"/>
            <a:ext cx="4052066" cy="3977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-55">
                <a:solidFill>
                  <a:srgbClr val="FDFDFD"/>
                </a:solidFill>
                <a:latin typeface="Poppins"/>
              </a:rPr>
              <a:t>Sistemas de estoque ultrapassados e pouco intuitivos. 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 spc="-55">
                <a:solidFill>
                  <a:srgbClr val="FDFDFD"/>
                </a:solidFill>
                <a:latin typeface="Poppins"/>
              </a:rPr>
              <a:t>Como: anotações à mão e simples tabelas no excel </a:t>
            </a:r>
          </a:p>
          <a:p>
            <a:pPr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1863074" y="5067188"/>
            <a:ext cx="3499614" cy="334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 spc="-54">
                <a:solidFill>
                  <a:srgbClr val="FDFDFD"/>
                </a:solidFill>
                <a:latin typeface="Poppins"/>
              </a:rPr>
              <a:t>Exigência de muito tempo e atenção dos trabalhadores</a:t>
            </a:r>
          </a:p>
          <a:p>
            <a:pPr>
              <a:lnSpc>
                <a:spcPts val="3779"/>
              </a:lnSpc>
            </a:pPr>
            <a:r>
              <a:rPr lang="en-US" sz="2700" spc="-54">
                <a:solidFill>
                  <a:srgbClr val="FDFDFD"/>
                </a:solidFill>
                <a:latin typeface="Poppins"/>
              </a:rPr>
              <a:t> </a:t>
            </a:r>
          </a:p>
          <a:p>
            <a:pPr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00" spc="-54">
                <a:solidFill>
                  <a:srgbClr val="FDFDFD"/>
                </a:solidFill>
                <a:latin typeface="Poppins"/>
              </a:rPr>
              <a:t>Prejudica a produtividade das empresas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968384" y="2149159"/>
            <a:ext cx="9291956" cy="169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oppins"/>
              </a:rPr>
              <a:t>Nossa equipe identificou a problemática das pequenas empresas e MEIs que trabalham com sistemas próprios de estoque: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688753" y="5101598"/>
            <a:ext cx="4571587" cy="3449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93"/>
              </a:lnSpc>
            </a:pPr>
            <a:r>
              <a:rPr lang="en-US" sz="2781" spc="-55">
                <a:solidFill>
                  <a:srgbClr val="FDFDFD"/>
                </a:solidFill>
                <a:latin typeface="Poppins"/>
              </a:rPr>
              <a:t>Perda de dados</a:t>
            </a:r>
          </a:p>
          <a:p>
            <a:pPr>
              <a:lnSpc>
                <a:spcPts val="3893"/>
              </a:lnSpc>
            </a:pPr>
          </a:p>
          <a:p>
            <a:pPr>
              <a:lnSpc>
                <a:spcPts val="3893"/>
              </a:lnSpc>
            </a:pPr>
            <a:r>
              <a:rPr lang="en-US" sz="2781" spc="-55">
                <a:solidFill>
                  <a:srgbClr val="FDFDFD"/>
                </a:solidFill>
                <a:latin typeface="Poppins"/>
              </a:rPr>
              <a:t>Informações lançadas incorretas </a:t>
            </a:r>
          </a:p>
          <a:p>
            <a:pPr>
              <a:lnSpc>
                <a:spcPts val="3893"/>
              </a:lnSpc>
            </a:pPr>
          </a:p>
          <a:p>
            <a:pPr marL="0" indent="0" lvl="0">
              <a:lnSpc>
                <a:spcPts val="3893"/>
              </a:lnSpc>
              <a:spcBef>
                <a:spcPct val="0"/>
              </a:spcBef>
            </a:pPr>
            <a:r>
              <a:rPr lang="en-US" sz="2781" spc="-55">
                <a:solidFill>
                  <a:srgbClr val="FDFDFD"/>
                </a:solidFill>
                <a:latin typeface="Poppins"/>
              </a:rPr>
              <a:t>Dificuldades na organização do sistema </a:t>
            </a:r>
          </a:p>
        </p:txBody>
      </p:sp>
      <p:sp>
        <p:nvSpPr>
          <p:cNvPr name="AutoShape 29" id="29"/>
          <p:cNvSpPr/>
          <p:nvPr/>
        </p:nvSpPr>
        <p:spPr>
          <a:xfrm>
            <a:off x="6273645" y="5143500"/>
            <a:ext cx="19050" cy="32321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11241290" y="5143388"/>
            <a:ext cx="19050" cy="32321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0046" y="3921692"/>
            <a:ext cx="15571562" cy="4831097"/>
            <a:chOff x="0" y="0"/>
            <a:chExt cx="4101152" cy="12723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01152" cy="1272388"/>
            </a:xfrm>
            <a:custGeom>
              <a:avLst/>
              <a:gdLst/>
              <a:ahLst/>
              <a:cxnLst/>
              <a:rect r="r" b="b" t="t" l="l"/>
              <a:pathLst>
                <a:path h="1272388" w="4101152">
                  <a:moveTo>
                    <a:pt x="8452" y="0"/>
                  </a:moveTo>
                  <a:lnTo>
                    <a:pt x="4092700" y="0"/>
                  </a:lnTo>
                  <a:cubicBezTo>
                    <a:pt x="4097368" y="0"/>
                    <a:pt x="4101152" y="3784"/>
                    <a:pt x="4101152" y="8452"/>
                  </a:cubicBezTo>
                  <a:lnTo>
                    <a:pt x="4101152" y="1263935"/>
                  </a:lnTo>
                  <a:cubicBezTo>
                    <a:pt x="4101152" y="1268603"/>
                    <a:pt x="4097368" y="1272388"/>
                    <a:pt x="4092700" y="1272388"/>
                  </a:cubicBezTo>
                  <a:lnTo>
                    <a:pt x="8452" y="1272388"/>
                  </a:lnTo>
                  <a:cubicBezTo>
                    <a:pt x="3784" y="1272388"/>
                    <a:pt x="0" y="1268603"/>
                    <a:pt x="0" y="1263935"/>
                  </a:cubicBezTo>
                  <a:lnTo>
                    <a:pt x="0" y="8452"/>
                  </a:lnTo>
                  <a:cubicBezTo>
                    <a:pt x="0" y="3784"/>
                    <a:pt x="3784" y="0"/>
                    <a:pt x="845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01152" cy="1310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AE6B5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H="true">
            <a:off x="5714738" y="4585377"/>
            <a:ext cx="19050" cy="3252875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-2699999">
            <a:off x="10311446" y="768701"/>
            <a:ext cx="385927" cy="1210750"/>
          </a:xfrm>
          <a:custGeom>
            <a:avLst/>
            <a:gdLst/>
            <a:ahLst/>
            <a:cxnLst/>
            <a:rect r="r" b="b" t="t" l="l"/>
            <a:pathLst>
              <a:path h="1210750" w="385927">
                <a:moveTo>
                  <a:pt x="0" y="0"/>
                </a:moveTo>
                <a:lnTo>
                  <a:pt x="385926" y="0"/>
                </a:lnTo>
                <a:lnTo>
                  <a:pt x="385926" y="1210750"/>
                </a:lnTo>
                <a:lnTo>
                  <a:pt x="0" y="1210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96537" y="487974"/>
            <a:ext cx="8998301" cy="1126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47"/>
              </a:lnSpc>
              <a:spcBef>
                <a:spcPct val="0"/>
              </a:spcBef>
            </a:pPr>
            <a:r>
              <a:rPr lang="en-US" sz="6605">
                <a:solidFill>
                  <a:srgbClr val="FDFDFD"/>
                </a:solidFill>
                <a:latin typeface="Open Sans Extra Bold"/>
              </a:rPr>
              <a:t>Proposta de Solução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5710" y="1845234"/>
            <a:ext cx="9913189" cy="175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 spc="-66">
                <a:solidFill>
                  <a:srgbClr val="FDFDFD"/>
                </a:solidFill>
                <a:latin typeface="Poppins"/>
              </a:rPr>
              <a:t>Implementação de um sistema de estoque que possibilita o gerenciamento de maneira fácil e rápida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597407"/>
            <a:ext cx="4666988" cy="2343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5"/>
              </a:lnSpc>
            </a:pPr>
            <a:r>
              <a:rPr lang="en-US" sz="2646" spc="-52">
                <a:solidFill>
                  <a:srgbClr val="145DA0"/>
                </a:solidFill>
                <a:latin typeface="Poppins"/>
              </a:rPr>
              <a:t>Sistema de estoque eficiente e simplificado </a:t>
            </a:r>
          </a:p>
          <a:p>
            <a:pPr>
              <a:lnSpc>
                <a:spcPts val="3705"/>
              </a:lnSpc>
            </a:pPr>
          </a:p>
          <a:p>
            <a:pPr>
              <a:lnSpc>
                <a:spcPts val="3705"/>
              </a:lnSpc>
            </a:pPr>
            <a:r>
              <a:rPr lang="en-US" sz="2646" spc="-52">
                <a:solidFill>
                  <a:srgbClr val="145DA0"/>
                </a:solidFill>
                <a:latin typeface="Poppins"/>
              </a:rPr>
              <a:t>Gerenciamento do estoque de maneira fácil e rápida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97703" y="5454375"/>
            <a:ext cx="5335132" cy="238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 spc="-54">
                <a:solidFill>
                  <a:srgbClr val="145DA0"/>
                </a:solidFill>
                <a:latin typeface="Poppins"/>
              </a:rPr>
              <a:t>Redução de custos operacionais</a:t>
            </a:r>
          </a:p>
          <a:p>
            <a:pPr>
              <a:lnSpc>
                <a:spcPts val="3779"/>
              </a:lnSpc>
            </a:pPr>
          </a:p>
          <a:p>
            <a:pPr>
              <a:lnSpc>
                <a:spcPts val="3779"/>
              </a:lnSpc>
            </a:pPr>
            <a:r>
              <a:rPr lang="en-US" sz="2700" spc="-54">
                <a:solidFill>
                  <a:srgbClr val="145DA0"/>
                </a:solidFill>
                <a:latin typeface="Poppins"/>
              </a:rPr>
              <a:t>Minimização de perdas por vencimento ou obsolescência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775735" y="5454375"/>
            <a:ext cx="4235428" cy="238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 spc="-54">
                <a:solidFill>
                  <a:srgbClr val="145DA0"/>
                </a:solidFill>
                <a:latin typeface="Poppins"/>
              </a:rPr>
              <a:t>Gestão mais eficiente e ágil do estoque</a:t>
            </a:r>
          </a:p>
          <a:p>
            <a:pPr>
              <a:lnSpc>
                <a:spcPts val="3779"/>
              </a:lnSpc>
            </a:pPr>
          </a:p>
          <a:p>
            <a:pPr>
              <a:lnSpc>
                <a:spcPts val="3779"/>
              </a:lnSpc>
            </a:pPr>
            <a:r>
              <a:rPr lang="en-US" sz="2700" spc="-54">
                <a:solidFill>
                  <a:srgbClr val="145DA0"/>
                </a:solidFill>
                <a:latin typeface="Poppins"/>
              </a:rPr>
              <a:t>Melhoria na precisão das futuras demandas 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708562" y="4100367"/>
            <a:ext cx="1169582" cy="1169582"/>
          </a:xfrm>
          <a:custGeom>
            <a:avLst/>
            <a:gdLst/>
            <a:ahLst/>
            <a:cxnLst/>
            <a:rect r="r" b="b" t="t" l="l"/>
            <a:pathLst>
              <a:path h="1169582" w="1169582">
                <a:moveTo>
                  <a:pt x="0" y="0"/>
                </a:moveTo>
                <a:lnTo>
                  <a:pt x="1169582" y="0"/>
                </a:lnTo>
                <a:lnTo>
                  <a:pt x="1169582" y="1169583"/>
                </a:lnTo>
                <a:lnTo>
                  <a:pt x="0" y="1169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7887374" y="4163592"/>
            <a:ext cx="1027960" cy="1043133"/>
          </a:xfrm>
          <a:custGeom>
            <a:avLst/>
            <a:gdLst/>
            <a:ahLst/>
            <a:cxnLst/>
            <a:rect r="r" b="b" t="t" l="l"/>
            <a:pathLst>
              <a:path h="1043133" w="1027960">
                <a:moveTo>
                  <a:pt x="0" y="0"/>
                </a:moveTo>
                <a:lnTo>
                  <a:pt x="1027960" y="0"/>
                </a:lnTo>
                <a:lnTo>
                  <a:pt x="1027960" y="1043133"/>
                </a:lnTo>
                <a:lnTo>
                  <a:pt x="0" y="10431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321319" y="4305081"/>
            <a:ext cx="1148191" cy="989531"/>
          </a:xfrm>
          <a:custGeom>
            <a:avLst/>
            <a:gdLst/>
            <a:ahLst/>
            <a:cxnLst/>
            <a:rect r="r" b="b" t="t" l="l"/>
            <a:pathLst>
              <a:path h="989531" w="1148191">
                <a:moveTo>
                  <a:pt x="0" y="0"/>
                </a:moveTo>
                <a:lnTo>
                  <a:pt x="1148190" y="0"/>
                </a:lnTo>
                <a:lnTo>
                  <a:pt x="1148190" y="989532"/>
                </a:lnTo>
                <a:lnTo>
                  <a:pt x="0" y="9895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8" id="18"/>
          <p:cNvSpPr/>
          <p:nvPr/>
        </p:nvSpPr>
        <p:spPr>
          <a:xfrm flipH="true">
            <a:off x="11222443" y="4685270"/>
            <a:ext cx="19050" cy="3252875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AE6B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39603" y="1122782"/>
            <a:ext cx="7019697" cy="10556306"/>
            <a:chOff x="0" y="0"/>
            <a:chExt cx="660400" cy="9931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993118"/>
            </a:xfrm>
            <a:custGeom>
              <a:avLst/>
              <a:gdLst/>
              <a:ahLst/>
              <a:cxnLst/>
              <a:rect r="r" b="b" t="t" l="l"/>
              <a:pathLst>
                <a:path h="99311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614313" y="1651155"/>
            <a:ext cx="6270276" cy="6270276"/>
            <a:chOff x="0" y="0"/>
            <a:chExt cx="8916670" cy="89166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8903970" cy="8903970"/>
            </a:xfrm>
            <a:custGeom>
              <a:avLst/>
              <a:gdLst/>
              <a:ahLst/>
              <a:cxnLst/>
              <a:rect r="r" b="b" t="t" l="l"/>
              <a:pathLst>
                <a:path h="8903970" w="8903970">
                  <a:moveTo>
                    <a:pt x="4451350" y="8903970"/>
                  </a:moveTo>
                  <a:cubicBezTo>
                    <a:pt x="1997710" y="8903970"/>
                    <a:pt x="0" y="6906260"/>
                    <a:pt x="0" y="4451350"/>
                  </a:cubicBezTo>
                  <a:cubicBezTo>
                    <a:pt x="0" y="1996440"/>
                    <a:pt x="1997710" y="0"/>
                    <a:pt x="4451350" y="0"/>
                  </a:cubicBezTo>
                  <a:cubicBezTo>
                    <a:pt x="6904990" y="0"/>
                    <a:pt x="8903970" y="1997710"/>
                    <a:pt x="8903970" y="4451350"/>
                  </a:cubicBezTo>
                  <a:cubicBezTo>
                    <a:pt x="8903970" y="6904990"/>
                    <a:pt x="6906260" y="8903970"/>
                    <a:pt x="4451350" y="8903970"/>
                  </a:cubicBezTo>
                  <a:close/>
                  <a:moveTo>
                    <a:pt x="4451350" y="19050"/>
                  </a:moveTo>
                  <a:cubicBezTo>
                    <a:pt x="2007870" y="19050"/>
                    <a:pt x="19050" y="2007870"/>
                    <a:pt x="19050" y="4451350"/>
                  </a:cubicBezTo>
                  <a:cubicBezTo>
                    <a:pt x="19050" y="6894830"/>
                    <a:pt x="2007870" y="8883650"/>
                    <a:pt x="4451350" y="8883650"/>
                  </a:cubicBezTo>
                  <a:cubicBezTo>
                    <a:pt x="6894830" y="8883650"/>
                    <a:pt x="8883650" y="6894830"/>
                    <a:pt x="8883650" y="4451350"/>
                  </a:cubicBezTo>
                  <a:cubicBezTo>
                    <a:pt x="8883650" y="2007870"/>
                    <a:pt x="6896100" y="19050"/>
                    <a:pt x="4451350" y="190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4940" y="154940"/>
              <a:ext cx="8605520" cy="8605520"/>
            </a:xfrm>
            <a:custGeom>
              <a:avLst/>
              <a:gdLst/>
              <a:ahLst/>
              <a:cxnLst/>
              <a:rect r="r" b="b" t="t" l="l"/>
              <a:pathLst>
                <a:path h="8605520" w="8605520">
                  <a:moveTo>
                    <a:pt x="8605520" y="4302760"/>
                  </a:moveTo>
                  <a:cubicBezTo>
                    <a:pt x="8605520" y="6678930"/>
                    <a:pt x="6678930" y="8605520"/>
                    <a:pt x="4302760" y="8605520"/>
                  </a:cubicBezTo>
                  <a:cubicBezTo>
                    <a:pt x="1926590" y="8605520"/>
                    <a:pt x="0" y="6680200"/>
                    <a:pt x="0" y="4302760"/>
                  </a:cubicBezTo>
                  <a:cubicBezTo>
                    <a:pt x="0" y="1925320"/>
                    <a:pt x="1926590" y="0"/>
                    <a:pt x="4302760" y="0"/>
                  </a:cubicBezTo>
                  <a:cubicBezTo>
                    <a:pt x="6678930" y="0"/>
                    <a:pt x="8605520" y="1926590"/>
                    <a:pt x="8605520" y="4302760"/>
                  </a:cubicBezTo>
                  <a:close/>
                </a:path>
              </a:pathLst>
            </a:custGeom>
            <a:blipFill>
              <a:blip r:embed="rId2"/>
              <a:stretch>
                <a:fillRect l="-45261" t="0" r="-45261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664706" y="1859912"/>
            <a:ext cx="4645390" cy="868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42"/>
              </a:lnSpc>
              <a:spcBef>
                <a:spcPct val="0"/>
              </a:spcBef>
            </a:pPr>
            <a:r>
              <a:rPr lang="en-US" sz="5030">
                <a:solidFill>
                  <a:srgbClr val="051D40"/>
                </a:solidFill>
                <a:latin typeface="Open Sans Extra Bold"/>
              </a:rPr>
              <a:t>Metodologia: 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64706" y="3178338"/>
            <a:ext cx="7744458" cy="587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-60">
                <a:solidFill>
                  <a:srgbClr val="051D40"/>
                </a:solidFill>
                <a:latin typeface="Poppins"/>
              </a:rPr>
              <a:t>Aprendizado e aprofundamento nos tópicos do Design Thinking; 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</a:pPr>
            <a:r>
              <a:rPr lang="en-US" sz="3000" spc="-60">
                <a:solidFill>
                  <a:srgbClr val="051D40"/>
                </a:solidFill>
                <a:latin typeface="Poppins"/>
              </a:rPr>
              <a:t>Análise do conhecimento de cada integrante para decidir quem irá ficar com cada responsabilidade;</a:t>
            </a:r>
          </a:p>
          <a:p>
            <a:pPr>
              <a:lnSpc>
                <a:spcPts val="4200"/>
              </a:lnSpc>
            </a:pP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pc="-60">
                <a:solidFill>
                  <a:srgbClr val="051D40"/>
                </a:solidFill>
                <a:latin typeface="Poppins"/>
              </a:rPr>
              <a:t>Desenvolvimento das tarefas com os integrantes sempre conversando entre si para chegar em uma versão de apresentação definitiva.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6788" y="2426839"/>
            <a:ext cx="7597201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Open Sans Extra Bold"/>
              </a:rPr>
              <a:t>Requisitos funcionais: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517808" y="2426839"/>
            <a:ext cx="8770192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Open Sans Extra Bold"/>
              </a:rPr>
              <a:t>Requisitos não funcionais: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181756" y="-3998421"/>
            <a:ext cx="5924489" cy="5924489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592345" y="7911251"/>
            <a:ext cx="5391311" cy="4751497"/>
            <a:chOff x="0" y="0"/>
            <a:chExt cx="739652" cy="65187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39652" cy="651873"/>
            </a:xfrm>
            <a:custGeom>
              <a:avLst/>
              <a:gdLst/>
              <a:ahLst/>
              <a:cxnLst/>
              <a:rect r="r" b="b" t="t" l="l"/>
              <a:pathLst>
                <a:path h="651873" w="739652">
                  <a:moveTo>
                    <a:pt x="369826" y="0"/>
                  </a:moveTo>
                  <a:cubicBezTo>
                    <a:pt x="165577" y="0"/>
                    <a:pt x="0" y="145927"/>
                    <a:pt x="0" y="325937"/>
                  </a:cubicBezTo>
                  <a:cubicBezTo>
                    <a:pt x="0" y="505947"/>
                    <a:pt x="165577" y="651873"/>
                    <a:pt x="369826" y="651873"/>
                  </a:cubicBezTo>
                  <a:cubicBezTo>
                    <a:pt x="574075" y="651873"/>
                    <a:pt x="739652" y="505947"/>
                    <a:pt x="739652" y="325937"/>
                  </a:cubicBezTo>
                  <a:cubicBezTo>
                    <a:pt x="739652" y="145927"/>
                    <a:pt x="574075" y="0"/>
                    <a:pt x="369826" y="0"/>
                  </a:cubicBezTo>
                  <a:close/>
                </a:path>
              </a:pathLst>
            </a:custGeom>
            <a:solidFill>
              <a:srgbClr val="1AE6B5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69342" y="23013"/>
              <a:ext cx="600967" cy="5677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706788" y="3535380"/>
            <a:ext cx="8009667" cy="565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rimo"/>
              </a:rPr>
              <a:t>O sistema deverá permitir o cadastro do usuário e as suas informações básicas;</a:t>
            </a:r>
          </a:p>
          <a:p>
            <a:pPr>
              <a:lnSpc>
                <a:spcPts val="4060"/>
              </a:lnSpc>
            </a:pPr>
          </a:p>
          <a:p>
            <a:pPr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rimo"/>
              </a:rPr>
              <a:t> O sistema deverá permitir o gerenciamento do preço de venda dos produtos;</a:t>
            </a:r>
          </a:p>
          <a:p>
            <a:pPr>
              <a:lnSpc>
                <a:spcPts val="4060"/>
              </a:lnSpc>
            </a:pPr>
          </a:p>
          <a:p>
            <a:pPr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rimo"/>
              </a:rPr>
              <a:t>O sistema deverá mostrar o fluxo de caixa;</a:t>
            </a:r>
          </a:p>
          <a:p>
            <a:pPr>
              <a:lnSpc>
                <a:spcPts val="4060"/>
              </a:lnSpc>
            </a:pPr>
          </a:p>
          <a:p>
            <a:pPr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rimo"/>
              </a:rPr>
              <a:t>O sistema deverá permitir a criação de ordens de serviço;</a:t>
            </a:r>
          </a:p>
          <a:p>
            <a:pPr>
              <a:lnSpc>
                <a:spcPts val="406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477794" y="3535380"/>
            <a:ext cx="7424445" cy="462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rimo"/>
              </a:rPr>
              <a:t>O sistema deve ser capaz de lidar com o número necessário de usuários sem qualquer degradação no desempenho;</a:t>
            </a:r>
          </a:p>
          <a:p>
            <a:pPr>
              <a:lnSpc>
                <a:spcPts val="4060"/>
              </a:lnSpc>
            </a:pPr>
          </a:p>
          <a:p>
            <a:pPr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rimo"/>
              </a:rPr>
              <a:t>S</a:t>
            </a:r>
            <a:r>
              <a:rPr lang="en-US" sz="2900">
                <a:solidFill>
                  <a:srgbClr val="000000"/>
                </a:solidFill>
                <a:latin typeface="Arimo"/>
              </a:rPr>
              <a:t>er multiplataforma;</a:t>
            </a:r>
          </a:p>
          <a:p>
            <a:pPr>
              <a:lnSpc>
                <a:spcPts val="4060"/>
              </a:lnSpc>
            </a:pPr>
          </a:p>
          <a:p>
            <a:pPr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rimo"/>
              </a:rPr>
              <a:t>Ter alta disponibilidade, por exemplo 99% do tempo;</a:t>
            </a:r>
          </a:p>
          <a:p>
            <a:pPr>
              <a:lnSpc>
                <a:spcPts val="406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-2931028" y="8067698"/>
            <a:ext cx="5036284" cy="4438603"/>
            <a:chOff x="0" y="0"/>
            <a:chExt cx="739652" cy="65187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39652" cy="651873"/>
            </a:xfrm>
            <a:custGeom>
              <a:avLst/>
              <a:gdLst/>
              <a:ahLst/>
              <a:cxnLst/>
              <a:rect r="r" b="b" t="t" l="l"/>
              <a:pathLst>
                <a:path h="651873" w="739652">
                  <a:moveTo>
                    <a:pt x="369826" y="0"/>
                  </a:moveTo>
                  <a:cubicBezTo>
                    <a:pt x="165577" y="0"/>
                    <a:pt x="0" y="145927"/>
                    <a:pt x="0" y="325937"/>
                  </a:cubicBezTo>
                  <a:cubicBezTo>
                    <a:pt x="0" y="505947"/>
                    <a:pt x="165577" y="651873"/>
                    <a:pt x="369826" y="651873"/>
                  </a:cubicBezTo>
                  <a:cubicBezTo>
                    <a:pt x="574075" y="651873"/>
                    <a:pt x="739652" y="505947"/>
                    <a:pt x="739652" y="325937"/>
                  </a:cubicBezTo>
                  <a:cubicBezTo>
                    <a:pt x="739652" y="145927"/>
                    <a:pt x="574075" y="0"/>
                    <a:pt x="369826" y="0"/>
                  </a:cubicBezTo>
                  <a:close/>
                </a:path>
              </a:pathLst>
            </a:custGeom>
            <a:solidFill>
              <a:srgbClr val="1AE6B5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69342" y="23013"/>
              <a:ext cx="600967" cy="5677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276661">
            <a:off x="-3066756" y="-3871449"/>
            <a:ext cx="5474855" cy="547485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848482" y="231886"/>
            <a:ext cx="6960973" cy="9823228"/>
          </a:xfrm>
          <a:custGeom>
            <a:avLst/>
            <a:gdLst/>
            <a:ahLst/>
            <a:cxnLst/>
            <a:rect r="r" b="b" t="t" l="l"/>
            <a:pathLst>
              <a:path h="9823228" w="6960973">
                <a:moveTo>
                  <a:pt x="0" y="0"/>
                </a:moveTo>
                <a:lnTo>
                  <a:pt x="6960973" y="0"/>
                </a:lnTo>
                <a:lnTo>
                  <a:pt x="6960973" y="9823228"/>
                </a:lnTo>
                <a:lnTo>
                  <a:pt x="0" y="9823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76" t="-5567" r="-5967" b="-378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89369" y="630293"/>
            <a:ext cx="6479226" cy="9026414"/>
          </a:xfrm>
          <a:custGeom>
            <a:avLst/>
            <a:gdLst/>
            <a:ahLst/>
            <a:cxnLst/>
            <a:rect r="r" b="b" t="t" l="l"/>
            <a:pathLst>
              <a:path h="9026414" w="6479226">
                <a:moveTo>
                  <a:pt x="0" y="0"/>
                </a:moveTo>
                <a:lnTo>
                  <a:pt x="6479226" y="0"/>
                </a:lnTo>
                <a:lnTo>
                  <a:pt x="6479226" y="9026414"/>
                </a:lnTo>
                <a:lnTo>
                  <a:pt x="0" y="90264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43" t="0" r="-1643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311891" y="8438366"/>
            <a:ext cx="7523780" cy="752378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5400000">
            <a:off x="-4030053" y="5615184"/>
            <a:ext cx="8701870" cy="641763"/>
          </a:xfrm>
          <a:custGeom>
            <a:avLst/>
            <a:gdLst/>
            <a:ahLst/>
            <a:cxnLst/>
            <a:rect r="r" b="b" t="t" l="l"/>
            <a:pathLst>
              <a:path h="641763" w="8701870">
                <a:moveTo>
                  <a:pt x="0" y="0"/>
                </a:moveTo>
                <a:lnTo>
                  <a:pt x="8701869" y="0"/>
                </a:lnTo>
                <a:lnTo>
                  <a:pt x="8701869" y="641763"/>
                </a:lnTo>
                <a:lnTo>
                  <a:pt x="0" y="6417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400000">
            <a:off x="13616184" y="3902771"/>
            <a:ext cx="8701870" cy="641763"/>
          </a:xfrm>
          <a:custGeom>
            <a:avLst/>
            <a:gdLst/>
            <a:ahLst/>
            <a:cxnLst/>
            <a:rect r="r" b="b" t="t" l="l"/>
            <a:pathLst>
              <a:path h="641763" w="8701870">
                <a:moveTo>
                  <a:pt x="0" y="0"/>
                </a:moveTo>
                <a:lnTo>
                  <a:pt x="8701869" y="0"/>
                </a:lnTo>
                <a:lnTo>
                  <a:pt x="8701869" y="641763"/>
                </a:lnTo>
                <a:lnTo>
                  <a:pt x="0" y="6417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7242" y="242294"/>
            <a:ext cx="17793515" cy="9802411"/>
            <a:chOff x="0" y="0"/>
            <a:chExt cx="4982580" cy="27448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2580" cy="2744893"/>
            </a:xfrm>
            <a:custGeom>
              <a:avLst/>
              <a:gdLst/>
              <a:ahLst/>
              <a:cxnLst/>
              <a:rect r="r" b="b" t="t" l="l"/>
              <a:pathLst>
                <a:path h="2744893" w="4982580">
                  <a:moveTo>
                    <a:pt x="0" y="0"/>
                  </a:moveTo>
                  <a:lnTo>
                    <a:pt x="4982580" y="0"/>
                  </a:lnTo>
                  <a:lnTo>
                    <a:pt x="4982580" y="2744893"/>
                  </a:lnTo>
                  <a:lnTo>
                    <a:pt x="0" y="2744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286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82580" cy="2782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245247" y="8454592"/>
            <a:ext cx="4154377" cy="582587"/>
          </a:xfrm>
          <a:custGeom>
            <a:avLst/>
            <a:gdLst/>
            <a:ahLst/>
            <a:cxnLst/>
            <a:rect r="r" b="b" t="t" l="l"/>
            <a:pathLst>
              <a:path h="582587" w="4154377">
                <a:moveTo>
                  <a:pt x="0" y="0"/>
                </a:moveTo>
                <a:lnTo>
                  <a:pt x="4154377" y="0"/>
                </a:lnTo>
                <a:lnTo>
                  <a:pt x="4154377" y="582587"/>
                </a:lnTo>
                <a:lnTo>
                  <a:pt x="0" y="5825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835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272544" y="1977888"/>
            <a:ext cx="14099783" cy="6767998"/>
            <a:chOff x="0" y="0"/>
            <a:chExt cx="4751661" cy="22808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51660" cy="2280831"/>
            </a:xfrm>
            <a:custGeom>
              <a:avLst/>
              <a:gdLst/>
              <a:ahLst/>
              <a:cxnLst/>
              <a:rect r="r" b="b" t="t" l="l"/>
              <a:pathLst>
                <a:path h="2280831" w="4751660">
                  <a:moveTo>
                    <a:pt x="13727" y="0"/>
                  </a:moveTo>
                  <a:lnTo>
                    <a:pt x="4737933" y="0"/>
                  </a:lnTo>
                  <a:cubicBezTo>
                    <a:pt x="4741574" y="0"/>
                    <a:pt x="4745065" y="1446"/>
                    <a:pt x="4747640" y="4021"/>
                  </a:cubicBezTo>
                  <a:cubicBezTo>
                    <a:pt x="4750214" y="6595"/>
                    <a:pt x="4751660" y="10086"/>
                    <a:pt x="4751660" y="13727"/>
                  </a:cubicBezTo>
                  <a:lnTo>
                    <a:pt x="4751660" y="2267104"/>
                  </a:lnTo>
                  <a:cubicBezTo>
                    <a:pt x="4751660" y="2270745"/>
                    <a:pt x="4750214" y="2274236"/>
                    <a:pt x="4747640" y="2276811"/>
                  </a:cubicBezTo>
                  <a:cubicBezTo>
                    <a:pt x="4745065" y="2279385"/>
                    <a:pt x="4741574" y="2280831"/>
                    <a:pt x="4737933" y="2280831"/>
                  </a:cubicBezTo>
                  <a:lnTo>
                    <a:pt x="13727" y="2280831"/>
                  </a:lnTo>
                  <a:cubicBezTo>
                    <a:pt x="10086" y="2280831"/>
                    <a:pt x="6595" y="2279385"/>
                    <a:pt x="4021" y="2276811"/>
                  </a:cubicBezTo>
                  <a:cubicBezTo>
                    <a:pt x="1446" y="2274236"/>
                    <a:pt x="0" y="2270745"/>
                    <a:pt x="0" y="2267104"/>
                  </a:cubicBezTo>
                  <a:lnTo>
                    <a:pt x="0" y="13727"/>
                  </a:lnTo>
                  <a:cubicBezTo>
                    <a:pt x="0" y="10086"/>
                    <a:pt x="1446" y="6595"/>
                    <a:pt x="4021" y="4021"/>
                  </a:cubicBezTo>
                  <a:cubicBezTo>
                    <a:pt x="6595" y="1446"/>
                    <a:pt x="10086" y="0"/>
                    <a:pt x="13727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>
              <a:solidFill>
                <a:srgbClr val="145DA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751661" cy="2318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730479" y="3028904"/>
            <a:ext cx="13183912" cy="5215438"/>
          </a:xfrm>
          <a:custGeom>
            <a:avLst/>
            <a:gdLst/>
            <a:ahLst/>
            <a:cxnLst/>
            <a:rect r="r" b="b" t="t" l="l"/>
            <a:pathLst>
              <a:path h="5215438" w="13183912">
                <a:moveTo>
                  <a:pt x="0" y="0"/>
                </a:moveTo>
                <a:lnTo>
                  <a:pt x="13183912" y="0"/>
                </a:lnTo>
                <a:lnTo>
                  <a:pt x="13183912" y="5215438"/>
                </a:lnTo>
                <a:lnTo>
                  <a:pt x="0" y="52154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999" t="-24348" r="-3245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743944" y="933450"/>
            <a:ext cx="6800111" cy="835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03"/>
              </a:lnSpc>
              <a:spcBef>
                <a:spcPct val="0"/>
              </a:spcBef>
            </a:pPr>
            <a:r>
              <a:rPr lang="en-US" sz="4859">
                <a:solidFill>
                  <a:srgbClr val="051D40"/>
                </a:solidFill>
                <a:latin typeface="Open Sans Extra Bold"/>
              </a:rPr>
              <a:t>Histórias de usuário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11967" y="2109107"/>
            <a:ext cx="1606897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51D40"/>
                </a:solidFill>
                <a:latin typeface="Open Sans Extra Bold"/>
              </a:rPr>
              <a:t>QUEM?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76196" y="2165622"/>
            <a:ext cx="1535609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51D40"/>
                </a:solidFill>
                <a:latin typeface="Open Sans Extra Bold"/>
              </a:rPr>
              <a:t>O QUE?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079383" y="2165622"/>
            <a:ext cx="2084040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51D40"/>
                </a:solidFill>
                <a:latin typeface="Open Sans Extra Bold"/>
              </a:rPr>
              <a:t>POR QUE?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DAGB2WEVJ8A</dc:identifier>
  <dcterms:modified xsi:type="dcterms:W3CDTF">2011-08-01T06:04:30Z</dcterms:modified>
  <cp:revision>1</cp:revision>
  <dc:title>DataStock</dc:title>
</cp:coreProperties>
</file>